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  <p:sldMasterId id="2147483831" r:id="rId5"/>
  </p:sldMasterIdLst>
  <p:notesMasterIdLst>
    <p:notesMasterId r:id="rId108"/>
  </p:notesMasterIdLst>
  <p:sldIdLst>
    <p:sldId id="326" r:id="rId6"/>
    <p:sldId id="578" r:id="rId7"/>
    <p:sldId id="608" r:id="rId8"/>
    <p:sldId id="2147469614" r:id="rId9"/>
    <p:sldId id="376" r:id="rId10"/>
    <p:sldId id="11523" r:id="rId11"/>
    <p:sldId id="680" r:id="rId12"/>
    <p:sldId id="485" r:id="rId13"/>
    <p:sldId id="486" r:id="rId14"/>
    <p:sldId id="487" r:id="rId15"/>
    <p:sldId id="491" r:id="rId16"/>
    <p:sldId id="488" r:id="rId17"/>
    <p:sldId id="489" r:id="rId18"/>
    <p:sldId id="493" r:id="rId19"/>
    <p:sldId id="490" r:id="rId20"/>
    <p:sldId id="492" r:id="rId21"/>
    <p:sldId id="681" r:id="rId22"/>
    <p:sldId id="673" r:id="rId23"/>
    <p:sldId id="682" r:id="rId24"/>
    <p:sldId id="494" r:id="rId25"/>
    <p:sldId id="495" r:id="rId26"/>
    <p:sldId id="496" r:id="rId27"/>
    <p:sldId id="497" r:id="rId28"/>
    <p:sldId id="498" r:id="rId29"/>
    <p:sldId id="500" r:id="rId30"/>
    <p:sldId id="501" r:id="rId31"/>
    <p:sldId id="503" r:id="rId32"/>
    <p:sldId id="502" r:id="rId33"/>
    <p:sldId id="504" r:id="rId34"/>
    <p:sldId id="505" r:id="rId35"/>
    <p:sldId id="506" r:id="rId36"/>
    <p:sldId id="507" r:id="rId37"/>
    <p:sldId id="509" r:id="rId38"/>
    <p:sldId id="677" r:id="rId39"/>
    <p:sldId id="678" r:id="rId40"/>
    <p:sldId id="674" r:id="rId41"/>
    <p:sldId id="512" r:id="rId42"/>
    <p:sldId id="514" r:id="rId43"/>
    <p:sldId id="513" r:id="rId44"/>
    <p:sldId id="516" r:id="rId45"/>
    <p:sldId id="675" r:id="rId46"/>
    <p:sldId id="676" r:id="rId47"/>
    <p:sldId id="267" r:id="rId48"/>
    <p:sldId id="263" r:id="rId49"/>
    <p:sldId id="679" r:id="rId50"/>
    <p:sldId id="515" r:id="rId51"/>
    <p:sldId id="510" r:id="rId52"/>
    <p:sldId id="683" r:id="rId53"/>
    <p:sldId id="518" r:id="rId54"/>
    <p:sldId id="684" r:id="rId55"/>
    <p:sldId id="2147469603" r:id="rId56"/>
    <p:sldId id="2147469604" r:id="rId57"/>
    <p:sldId id="2147469583" r:id="rId58"/>
    <p:sldId id="2147469585" r:id="rId59"/>
    <p:sldId id="2147469605" r:id="rId60"/>
    <p:sldId id="630" r:id="rId61"/>
    <p:sldId id="2147469606" r:id="rId62"/>
    <p:sldId id="2147469601" r:id="rId63"/>
    <p:sldId id="649" r:id="rId64"/>
    <p:sldId id="2147469586" r:id="rId65"/>
    <p:sldId id="2147469600" r:id="rId66"/>
    <p:sldId id="2147469588" r:id="rId67"/>
    <p:sldId id="2147469607" r:id="rId68"/>
    <p:sldId id="2147469608" r:id="rId69"/>
    <p:sldId id="2147469609" r:id="rId70"/>
    <p:sldId id="2147469596" r:id="rId71"/>
    <p:sldId id="2147469587" r:id="rId72"/>
    <p:sldId id="644" r:id="rId73"/>
    <p:sldId id="645" r:id="rId74"/>
    <p:sldId id="646" r:id="rId75"/>
    <p:sldId id="637" r:id="rId76"/>
    <p:sldId id="2147469611" r:id="rId77"/>
    <p:sldId id="2147469612" r:id="rId78"/>
    <p:sldId id="2147469613" r:id="rId79"/>
    <p:sldId id="655" r:id="rId80"/>
    <p:sldId id="656" r:id="rId81"/>
    <p:sldId id="660" r:id="rId82"/>
    <p:sldId id="661" r:id="rId83"/>
    <p:sldId id="669" r:id="rId84"/>
    <p:sldId id="426" r:id="rId85"/>
    <p:sldId id="670" r:id="rId86"/>
    <p:sldId id="671" r:id="rId87"/>
    <p:sldId id="672" r:id="rId88"/>
    <p:sldId id="663" r:id="rId89"/>
    <p:sldId id="664" r:id="rId90"/>
    <p:sldId id="665" r:id="rId91"/>
    <p:sldId id="666" r:id="rId92"/>
    <p:sldId id="667" r:id="rId93"/>
    <p:sldId id="668" r:id="rId94"/>
    <p:sldId id="650" r:id="rId95"/>
    <p:sldId id="652" r:id="rId96"/>
    <p:sldId id="653" r:id="rId97"/>
    <p:sldId id="654" r:id="rId98"/>
    <p:sldId id="659" r:id="rId99"/>
    <p:sldId id="339" r:id="rId100"/>
    <p:sldId id="662" r:id="rId101"/>
    <p:sldId id="657" r:id="rId102"/>
    <p:sldId id="347" r:id="rId103"/>
    <p:sldId id="590" r:id="rId104"/>
    <p:sldId id="356" r:id="rId105"/>
    <p:sldId id="355" r:id="rId106"/>
    <p:sldId id="342" r:id="rId107"/>
  </p:sldIdLst>
  <p:sldSz cx="9144000" cy="5143500" type="screen16x9"/>
  <p:notesSz cx="7104063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ouygues" id="{43AF642E-77D2-4735-B463-B450429B4CDA}">
          <p14:sldIdLst>
            <p14:sldId id="326"/>
            <p14:sldId id="578"/>
            <p14:sldId id="608"/>
            <p14:sldId id="2147469614"/>
            <p14:sldId id="376"/>
            <p14:sldId id="11523"/>
            <p14:sldId id="680"/>
            <p14:sldId id="485"/>
            <p14:sldId id="486"/>
            <p14:sldId id="487"/>
            <p14:sldId id="491"/>
            <p14:sldId id="488"/>
            <p14:sldId id="489"/>
            <p14:sldId id="493"/>
            <p14:sldId id="490"/>
            <p14:sldId id="492"/>
            <p14:sldId id="681"/>
            <p14:sldId id="673"/>
            <p14:sldId id="682"/>
            <p14:sldId id="494"/>
            <p14:sldId id="495"/>
            <p14:sldId id="496"/>
            <p14:sldId id="497"/>
            <p14:sldId id="498"/>
            <p14:sldId id="500"/>
            <p14:sldId id="501"/>
            <p14:sldId id="503"/>
            <p14:sldId id="502"/>
            <p14:sldId id="504"/>
            <p14:sldId id="505"/>
            <p14:sldId id="506"/>
            <p14:sldId id="507"/>
            <p14:sldId id="509"/>
            <p14:sldId id="677"/>
            <p14:sldId id="678"/>
            <p14:sldId id="674"/>
            <p14:sldId id="512"/>
            <p14:sldId id="514"/>
            <p14:sldId id="513"/>
            <p14:sldId id="516"/>
            <p14:sldId id="675"/>
            <p14:sldId id="676"/>
            <p14:sldId id="267"/>
            <p14:sldId id="263"/>
            <p14:sldId id="679"/>
            <p14:sldId id="515"/>
            <p14:sldId id="510"/>
            <p14:sldId id="683"/>
            <p14:sldId id="518"/>
            <p14:sldId id="684"/>
            <p14:sldId id="2147469603"/>
            <p14:sldId id="2147469604"/>
            <p14:sldId id="2147469583"/>
            <p14:sldId id="2147469585"/>
            <p14:sldId id="2147469605"/>
            <p14:sldId id="630"/>
            <p14:sldId id="2147469606"/>
            <p14:sldId id="2147469601"/>
            <p14:sldId id="649"/>
            <p14:sldId id="2147469586"/>
            <p14:sldId id="2147469600"/>
            <p14:sldId id="2147469588"/>
            <p14:sldId id="2147469607"/>
            <p14:sldId id="2147469608"/>
            <p14:sldId id="2147469609"/>
            <p14:sldId id="2147469596"/>
            <p14:sldId id="2147469587"/>
            <p14:sldId id="644"/>
            <p14:sldId id="645"/>
            <p14:sldId id="646"/>
            <p14:sldId id="637"/>
            <p14:sldId id="2147469611"/>
            <p14:sldId id="2147469612"/>
            <p14:sldId id="2147469613"/>
            <p14:sldId id="655"/>
            <p14:sldId id="656"/>
            <p14:sldId id="660"/>
            <p14:sldId id="661"/>
            <p14:sldId id="669"/>
            <p14:sldId id="426"/>
            <p14:sldId id="670"/>
            <p14:sldId id="671"/>
            <p14:sldId id="672"/>
            <p14:sldId id="663"/>
            <p14:sldId id="664"/>
            <p14:sldId id="665"/>
            <p14:sldId id="666"/>
            <p14:sldId id="667"/>
            <p14:sldId id="668"/>
            <p14:sldId id="650"/>
            <p14:sldId id="652"/>
            <p14:sldId id="653"/>
            <p14:sldId id="654"/>
            <p14:sldId id="659"/>
            <p14:sldId id="339"/>
            <p14:sldId id="662"/>
            <p14:sldId id="657"/>
            <p14:sldId id="347"/>
            <p14:sldId id="590"/>
            <p14:sldId id="356"/>
            <p14:sldId id="355"/>
            <p14:sldId id="342"/>
          </p14:sldIdLst>
        </p14:section>
        <p14:section name="Méthodologie" id="{3A899F83-DFED-41B5-B4CC-B2897BEF3A7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91">
          <p15:clr>
            <a:srgbClr val="A4A3A4"/>
          </p15:clr>
        </p15:guide>
        <p15:guide id="3" orient="horz" pos="854">
          <p15:clr>
            <a:srgbClr val="A4A3A4"/>
          </p15:clr>
        </p15:guide>
        <p15:guide id="4" orient="horz" pos="821">
          <p15:clr>
            <a:srgbClr val="A4A3A4"/>
          </p15:clr>
        </p15:guide>
        <p15:guide id="5" orient="horz" pos="3049">
          <p15:clr>
            <a:srgbClr val="A4A3A4"/>
          </p15:clr>
        </p15:guide>
        <p15:guide id="6" orient="horz" pos="3151">
          <p15:clr>
            <a:srgbClr val="A4A3A4"/>
          </p15:clr>
        </p15:guide>
        <p15:guide id="7" pos="2880">
          <p15:clr>
            <a:srgbClr val="A4A3A4"/>
          </p15:clr>
        </p15:guide>
        <p15:guide id="8" pos="567">
          <p15:clr>
            <a:srgbClr val="A4A3A4"/>
          </p15:clr>
        </p15:guide>
        <p15:guide id="9" pos="5193">
          <p15:clr>
            <a:srgbClr val="A4A3A4"/>
          </p15:clr>
        </p15:guide>
        <p15:guide id="10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59" autoAdjust="0"/>
    <p:restoredTop sz="93792" autoAdjust="0"/>
  </p:normalViewPr>
  <p:slideViewPr>
    <p:cSldViewPr showGuides="1">
      <p:cViewPr varScale="1">
        <p:scale>
          <a:sx n="143" d="100"/>
          <a:sy n="143" d="100"/>
        </p:scale>
        <p:origin x="1128" y="108"/>
      </p:cViewPr>
      <p:guideLst>
        <p:guide orient="horz" pos="1620"/>
        <p:guide orient="horz" pos="191"/>
        <p:guide orient="horz" pos="854"/>
        <p:guide orient="horz" pos="821"/>
        <p:guide orient="horz" pos="3049"/>
        <p:guide orient="horz" pos="3151"/>
        <p:guide pos="2880"/>
        <p:guide pos="567"/>
        <p:guide pos="5193"/>
        <p:guide pos="5465"/>
      </p:guideLst>
    </p:cSldViewPr>
  </p:slideViewPr>
  <p:outlineViewPr>
    <p:cViewPr>
      <p:scale>
        <a:sx n="33" d="100"/>
        <a:sy n="33" d="100"/>
      </p:scale>
      <p:origin x="0" y="1396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90" d="100"/>
        <a:sy n="190" d="100"/>
      </p:scale>
      <p:origin x="0" y="-148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slide" Target="slides/slide97.xml"/><Relationship Id="rId11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presProps" Target="pres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bdigital-my.sharepoint.com/personal/jsarraut_bt0d0000_w2k_bouyguestelecom_fr/Documents/Working/Acting/Projets/SWAP%20et%20VDR/NOKIA/Transfo%20BRN-Alpes/SpectraAnalysis-v1.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bdigital-my.sharepoint.com/personal/jsarraut_bt0d0000_w2k_bouyguestelecom_fr/Documents/Working/Acting/Projets/SWAP%20et%20VDR/NOKIA/Transfo%20BRN-Alpes/SpectraAnalysis-v1.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sarraut\OneDrive%20-%20BOUYGUES%20TELECOM\Working\Acting\WholeSale\R&#233;seau%20WSF\Fichier%20de%20travail\PrixAu100G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bdigital-my.sharepoint.com/personal/jsarraut_bt0d0000_w2k_bouyguestelecom_fr/Documents/Working/Acting/Projets/00-Autre%20Fichier%20de%20travail/PowerConsumption-BTW87630-BTW87630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Feuil1!$F$7</c:f>
              <c:strCache>
                <c:ptCount val="1"/>
                <c:pt idx="0">
                  <c:v>WL3N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8.4951326940500968E-4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19C-40A7-9397-8553AA90B5A4}"/>
                </c:ext>
              </c:extLst>
            </c:dLbl>
            <c:dLbl>
              <c:idx val="1"/>
              <c:layout>
                <c:manualLayout>
                  <c:x val="-0.20583671265759995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19C-40A7-9397-8553AA90B5A4}"/>
                </c:ext>
              </c:extLst>
            </c:dLbl>
            <c:dLbl>
              <c:idx val="2"/>
              <c:layout>
                <c:manualLayout>
                  <c:x val="-0.13907885990378371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19C-40A7-9397-8553AA90B5A4}"/>
                </c:ext>
              </c:extLst>
            </c:dLbl>
            <c:dLbl>
              <c:idx val="3"/>
              <c:layout>
                <c:manualLayout>
                  <c:x val="-5.6009394644212429E-3"/>
                  <c:y val="-2.0908975635796128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19C-40A7-9397-8553AA90B5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Feuil1!$G$6:$J$6</c:f>
              <c:strCache>
                <c:ptCount val="4"/>
                <c:pt idx="0">
                  <c:v>Capa du λ</c:v>
                </c:pt>
                <c:pt idx="1">
                  <c:v>Nb deλ par fibre</c:v>
                </c:pt>
                <c:pt idx="2">
                  <c:v>Largeur du λ</c:v>
                </c:pt>
                <c:pt idx="3">
                  <c:v>Capa Par Fibre</c:v>
                </c:pt>
              </c:strCache>
            </c:strRef>
          </c:cat>
          <c:val>
            <c:numRef>
              <c:f>Feuil1!$G$7:$J$7</c:f>
              <c:numCache>
                <c:formatCode>###" λ"</c:formatCode>
                <c:ptCount val="4"/>
                <c:pt idx="0" formatCode="###&quot;0 G&quot;">
                  <c:v>10</c:v>
                </c:pt>
                <c:pt idx="1">
                  <c:v>96</c:v>
                </c:pt>
                <c:pt idx="2" formatCode="###&quot; GHZ&quot;">
                  <c:v>50</c:v>
                </c:pt>
                <c:pt idx="3" formatCode="###.#&quot; To&quot;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19C-40A7-9397-8553AA90B5A4}"/>
            </c:ext>
          </c:extLst>
        </c:ser>
        <c:ser>
          <c:idx val="1"/>
          <c:order val="1"/>
          <c:tx>
            <c:strRef>
              <c:f>Feuil1!$F$8</c:f>
              <c:strCache>
                <c:ptCount val="1"/>
                <c:pt idx="0">
                  <c:v>WLAi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-0.1084815107249513"/>
                  <c:y val="8.42100662104452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19C-40A7-9397-8553AA90B5A4}"/>
                </c:ext>
              </c:extLst>
            </c:dLbl>
            <c:dLbl>
              <c:idx val="1"/>
              <c:layout>
                <c:manualLayout>
                  <c:x val="-0.1529867458941621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19C-40A7-9397-8553AA90B5A4}"/>
                </c:ext>
              </c:extLst>
            </c:dLbl>
            <c:dLbl>
              <c:idx val="2"/>
              <c:layout>
                <c:manualLayout>
                  <c:x val="-0.18080251787491888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19C-40A7-9397-8553AA90B5A4}"/>
                </c:ext>
              </c:extLst>
            </c:dLbl>
            <c:dLbl>
              <c:idx val="3"/>
              <c:layout>
                <c:manualLayout>
                  <c:x val="-8.9010470338421604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19C-40A7-9397-8553AA90B5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Feuil1!$G$6:$J$6</c:f>
              <c:strCache>
                <c:ptCount val="4"/>
                <c:pt idx="0">
                  <c:v>Capa du λ</c:v>
                </c:pt>
                <c:pt idx="1">
                  <c:v>Nb deλ par fibre</c:v>
                </c:pt>
                <c:pt idx="2">
                  <c:v>Largeur du λ</c:v>
                </c:pt>
                <c:pt idx="3">
                  <c:v>Capa Par Fibre</c:v>
                </c:pt>
              </c:strCache>
            </c:strRef>
          </c:cat>
          <c:val>
            <c:numRef>
              <c:f>Feuil1!$G$8:$J$8</c:f>
              <c:numCache>
                <c:formatCode>###" λ"</c:formatCode>
                <c:ptCount val="4"/>
                <c:pt idx="0" formatCode="###&quot;0 G&quot;">
                  <c:v>40</c:v>
                </c:pt>
                <c:pt idx="1">
                  <c:v>64</c:v>
                </c:pt>
                <c:pt idx="2" formatCode="###&quot; GHZ&quot;">
                  <c:v>75</c:v>
                </c:pt>
                <c:pt idx="3" formatCode="###.#&quot; To&quot;">
                  <c:v>25.6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19C-40A7-9397-8553AA90B5A4}"/>
            </c:ext>
          </c:extLst>
        </c:ser>
        <c:ser>
          <c:idx val="2"/>
          <c:order val="2"/>
          <c:tx>
            <c:strRef>
              <c:f>Feuil1!$F$9</c:f>
              <c:strCache>
                <c:ptCount val="1"/>
                <c:pt idx="0">
                  <c:v>WL5e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-0.18621651976228012"/>
                  <c:y val="-8.363590254318451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519C-40A7-9397-8553AA90B5A4}"/>
                </c:ext>
              </c:extLst>
            </c:dLbl>
            <c:dLbl>
              <c:idx val="1"/>
              <c:layout>
                <c:manualLayout>
                  <c:x val="-0.11395339269035058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19C-40A7-9397-8553AA90B5A4}"/>
                </c:ext>
              </c:extLst>
            </c:dLbl>
            <c:dLbl>
              <c:idx val="2"/>
              <c:layout>
                <c:manualLayout>
                  <c:x val="-0.26959705099912201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519C-40A7-9397-8553AA90B5A4}"/>
                </c:ext>
              </c:extLst>
            </c:dLbl>
            <c:dLbl>
              <c:idx val="3"/>
              <c:layout>
                <c:manualLayout>
                  <c:x val="-0.105615339566666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19C-40A7-9397-8553AA90B5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Feuil1!$G$6:$J$6</c:f>
              <c:strCache>
                <c:ptCount val="4"/>
                <c:pt idx="0">
                  <c:v>Capa du λ</c:v>
                </c:pt>
                <c:pt idx="1">
                  <c:v>Nb deλ par fibre</c:v>
                </c:pt>
                <c:pt idx="2">
                  <c:v>Largeur du λ</c:v>
                </c:pt>
                <c:pt idx="3">
                  <c:v>Capa Par Fibre</c:v>
                </c:pt>
              </c:strCache>
            </c:strRef>
          </c:cat>
          <c:val>
            <c:numRef>
              <c:f>Feuil1!$G$9:$J$9</c:f>
              <c:numCache>
                <c:formatCode>###" λ"</c:formatCode>
                <c:ptCount val="4"/>
                <c:pt idx="0" formatCode="###&quot;0 G&quot;">
                  <c:v>80</c:v>
                </c:pt>
                <c:pt idx="1">
                  <c:v>43</c:v>
                </c:pt>
                <c:pt idx="2" formatCode="###.#&quot; GHZ&quot;">
                  <c:v>112.5</c:v>
                </c:pt>
                <c:pt idx="3" formatCode="###.#&quot; To&quot;">
                  <c:v>34.4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519C-40A7-9397-8553AA90B5A4}"/>
            </c:ext>
          </c:extLst>
        </c:ser>
        <c:ser>
          <c:idx val="3"/>
          <c:order val="3"/>
          <c:tx>
            <c:strRef>
              <c:f>Feuil1!$F$10</c:f>
              <c:strCache>
                <c:ptCount val="1"/>
                <c:pt idx="0">
                  <c:v>WL6e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-0.35575693327719199"/>
                  <c:y val="-8.363590254318451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519C-40A7-9397-8553AA90B5A4}"/>
                </c:ext>
              </c:extLst>
            </c:dLbl>
            <c:dLbl>
              <c:idx val="1"/>
              <c:layout>
                <c:manualLayout>
                  <c:x val="-7.5042478113157715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19C-40A7-9397-8553AA90B5A4}"/>
                </c:ext>
              </c:extLst>
            </c:dLbl>
            <c:dLbl>
              <c:idx val="2"/>
              <c:layout>
                <c:manualLayout>
                  <c:x val="-0.37243303952456025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19C-40A7-9397-8553AA90B5A4}"/>
                </c:ext>
              </c:extLst>
            </c:dLbl>
            <c:dLbl>
              <c:idx val="3"/>
              <c:layout>
                <c:manualLayout>
                  <c:x val="-0.11117404164912247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19C-40A7-9397-8553AA90B5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Feuil1!$G$6:$J$6</c:f>
              <c:strCache>
                <c:ptCount val="4"/>
                <c:pt idx="0">
                  <c:v>Capa du λ</c:v>
                </c:pt>
                <c:pt idx="1">
                  <c:v>Nb deλ par fibre</c:v>
                </c:pt>
                <c:pt idx="2">
                  <c:v>Largeur du λ</c:v>
                </c:pt>
                <c:pt idx="3">
                  <c:v>Capa Par Fibre</c:v>
                </c:pt>
              </c:strCache>
            </c:strRef>
          </c:cat>
          <c:val>
            <c:numRef>
              <c:f>Feuil1!$G$10:$J$10</c:f>
              <c:numCache>
                <c:formatCode>###" λ"</c:formatCode>
                <c:ptCount val="4"/>
                <c:pt idx="0" formatCode="###&quot;0 G&quot;">
                  <c:v>160</c:v>
                </c:pt>
                <c:pt idx="1">
                  <c:v>24</c:v>
                </c:pt>
                <c:pt idx="2" formatCode="###&quot; GHZ&quot;">
                  <c:v>200</c:v>
                </c:pt>
                <c:pt idx="3" formatCode="###.#&quot; To&quot;">
                  <c:v>38.4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519C-40A7-9397-8553AA90B5A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23981703"/>
        <c:axId val="23986023"/>
      </c:barChart>
      <c:catAx>
        <c:axId val="2398170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986023"/>
        <c:crosses val="autoZero"/>
        <c:auto val="1"/>
        <c:lblAlgn val="ctr"/>
        <c:lblOffset val="100"/>
        <c:noMultiLvlLbl val="0"/>
      </c:catAx>
      <c:valAx>
        <c:axId val="23986023"/>
        <c:scaling>
          <c:orientation val="minMax"/>
          <c:max val="20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##&quot;0 G&quot;" sourceLinked="1"/>
        <c:majorTickMark val="none"/>
        <c:minorTickMark val="none"/>
        <c:tickLblPos val="nextTo"/>
        <c:crossAx val="23981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264033264033266E-2"/>
          <c:y val="5.1689644569867785E-2"/>
          <c:w val="0.93901593901593905"/>
          <c:h val="0.896620710860264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Feuil1!$N$10</c:f>
              <c:strCache>
                <c:ptCount val="1"/>
                <c:pt idx="0">
                  <c:v>100 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1"/>
              <c:layout>
                <c:manualLayout>
                  <c:x val="-0.3603603603603604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5EA-4C66-ABBE-9BA310080A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Feuil1!$O$9:$P$9</c:f>
              <c:strCache>
                <c:ptCount val="2"/>
                <c:pt idx="0">
                  <c:v>100 G/U</c:v>
                </c:pt>
                <c:pt idx="1">
                  <c:v>Consommation au 100G</c:v>
                </c:pt>
              </c:strCache>
            </c:strRef>
          </c:cat>
          <c:val>
            <c:numRef>
              <c:f>Feuil1!$O$10:$P$10</c:f>
              <c:numCache>
                <c:formatCode>General</c:formatCode>
                <c:ptCount val="2"/>
                <c:pt idx="0">
                  <c:v>1</c:v>
                </c:pt>
                <c:pt idx="1">
                  <c:v>145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EA-4C66-ABBE-9BA310080A66}"/>
            </c:ext>
          </c:extLst>
        </c:ser>
        <c:ser>
          <c:idx val="1"/>
          <c:order val="1"/>
          <c:tx>
            <c:strRef>
              <c:f>Feuil1!$N$11</c:f>
              <c:strCache>
                <c:ptCount val="1"/>
                <c:pt idx="0">
                  <c:v>400 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5EA-4C66-ABBE-9BA310080A66}"/>
                </c:ext>
              </c:extLst>
            </c:dLbl>
            <c:dLbl>
              <c:idx val="1"/>
              <c:layout>
                <c:manualLayout>
                  <c:x val="-0.11088011088011086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5EA-4C66-ABBE-9BA310080A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Feuil1!$O$9:$P$9</c:f>
              <c:strCache>
                <c:ptCount val="2"/>
                <c:pt idx="0">
                  <c:v>100 G/U</c:v>
                </c:pt>
                <c:pt idx="1">
                  <c:v>Consommation au 100G</c:v>
                </c:pt>
              </c:strCache>
            </c:strRef>
          </c:cat>
          <c:val>
            <c:numRef>
              <c:f>Feuil1!$O$11:$P$11</c:f>
              <c:numCache>
                <c:formatCode>General</c:formatCode>
                <c:ptCount val="2"/>
                <c:pt idx="0">
                  <c:v>4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EA-4C66-ABBE-9BA310080A66}"/>
            </c:ext>
          </c:extLst>
        </c:ser>
        <c:ser>
          <c:idx val="2"/>
          <c:order val="2"/>
          <c:tx>
            <c:strRef>
              <c:f>Feuil1!$N$12</c:f>
              <c:strCache>
                <c:ptCount val="1"/>
                <c:pt idx="0">
                  <c:v>800 G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-0.10256410256410256"/>
                  <c:y val="8.6148412422634668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65EA-4C66-ABBE-9BA310080A66}"/>
                </c:ext>
              </c:extLst>
            </c:dLbl>
            <c:dLbl>
              <c:idx val="1"/>
              <c:layout>
                <c:manualLayout>
                  <c:x val="-7.2072072072072085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5EA-4C66-ABBE-9BA310080A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Feuil1!$O$9:$P$9</c:f>
              <c:strCache>
                <c:ptCount val="2"/>
                <c:pt idx="0">
                  <c:v>100 G/U</c:v>
                </c:pt>
                <c:pt idx="1">
                  <c:v>Consommation au 100G</c:v>
                </c:pt>
              </c:strCache>
            </c:strRef>
          </c:cat>
          <c:val>
            <c:numRef>
              <c:f>Feuil1!$O$12:$P$12</c:f>
              <c:numCache>
                <c:formatCode>General</c:formatCode>
                <c:ptCount val="2"/>
                <c:pt idx="0">
                  <c:v>32</c:v>
                </c:pt>
                <c:pt idx="1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EA-4C66-ABBE-9BA310080A66}"/>
            </c:ext>
          </c:extLst>
        </c:ser>
        <c:ser>
          <c:idx val="3"/>
          <c:order val="3"/>
          <c:tx>
            <c:strRef>
              <c:f>Feuil1!$N$13</c:f>
              <c:strCache>
                <c:ptCount val="1"/>
                <c:pt idx="0">
                  <c:v>1600 G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-0.17186417186417188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5EA-4C66-ABBE-9BA310080A66}"/>
                </c:ext>
              </c:extLst>
            </c:dLbl>
            <c:dLbl>
              <c:idx val="1"/>
              <c:layout>
                <c:manualLayout>
                  <c:x val="-5.2668052668052669E-2"/>
                  <c:y val="0"/>
                </c:manualLayout>
              </c:layout>
              <c:tx>
                <c:rich>
                  <a:bodyPr/>
                  <a:lstStyle/>
                  <a:p>
                    <a:fld id="{ED68A5B1-2F5D-4034-8EC5-9154357CD5DA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[VALEUR]</a:t>
                    </a:fld>
                    <a:endParaRPr lang="en-GB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65EA-4C66-ABBE-9BA310080A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Feuil1!$O$9:$P$9</c:f>
              <c:strCache>
                <c:ptCount val="2"/>
                <c:pt idx="0">
                  <c:v>100 G/U</c:v>
                </c:pt>
                <c:pt idx="1">
                  <c:v>Consommation au 100G</c:v>
                </c:pt>
              </c:strCache>
            </c:strRef>
          </c:cat>
          <c:val>
            <c:numRef>
              <c:f>Feuil1!$O$13:$P$13</c:f>
              <c:numCache>
                <c:formatCode>General</c:formatCode>
                <c:ptCount val="2"/>
                <c:pt idx="0">
                  <c:v>64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EA-4C66-ABBE-9BA310080A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1258236360"/>
        <c:axId val="1258234200"/>
      </c:barChart>
      <c:catAx>
        <c:axId val="12582363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58234200"/>
        <c:crosses val="autoZero"/>
        <c:auto val="1"/>
        <c:lblAlgn val="ctr"/>
        <c:lblOffset val="100"/>
        <c:noMultiLvlLbl val="0"/>
      </c:catAx>
      <c:valAx>
        <c:axId val="125823420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58236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13749832365845"/>
          <c:y val="5.4466230936819175E-2"/>
          <c:w val="0.85727915397436638"/>
          <c:h val="0.83170458812474146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4472C4"/>
              </a:solidFill>
              <a:round/>
            </a:ln>
            <a:effectLst/>
          </c:spPr>
          <c:marker>
            <c:symbol val="none"/>
          </c:marker>
          <c:cat>
            <c:numRef>
              <c:f>Feuil1!$K$18:$K$138</c:f>
              <c:numCache>
                <c:formatCode>General</c:formatCode>
                <c:ptCount val="1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</c:numCache>
            </c:numRef>
          </c:cat>
          <c:val>
            <c:numRef>
              <c:f>Feuil1!$L$18:$L$138</c:f>
              <c:numCache>
                <c:formatCode>General</c:formatCode>
                <c:ptCount val="121"/>
                <c:pt idx="0">
                  <c:v>0</c:v>
                </c:pt>
                <c:pt idx="1">
                  <c:v>2.25</c:v>
                </c:pt>
                <c:pt idx="2">
                  <c:v>2.5</c:v>
                </c:pt>
                <c:pt idx="3">
                  <c:v>2.75</c:v>
                </c:pt>
                <c:pt idx="4">
                  <c:v>3</c:v>
                </c:pt>
                <c:pt idx="5">
                  <c:v>3.25</c:v>
                </c:pt>
                <c:pt idx="6">
                  <c:v>3.5</c:v>
                </c:pt>
                <c:pt idx="7">
                  <c:v>3.75</c:v>
                </c:pt>
                <c:pt idx="8">
                  <c:v>4</c:v>
                </c:pt>
                <c:pt idx="9">
                  <c:v>4.25</c:v>
                </c:pt>
                <c:pt idx="10">
                  <c:v>4.5</c:v>
                </c:pt>
                <c:pt idx="11">
                  <c:v>4.75</c:v>
                </c:pt>
                <c:pt idx="12">
                  <c:v>5</c:v>
                </c:pt>
                <c:pt idx="13">
                  <c:v>5.25</c:v>
                </c:pt>
                <c:pt idx="14">
                  <c:v>5.5</c:v>
                </c:pt>
                <c:pt idx="15">
                  <c:v>5.75</c:v>
                </c:pt>
                <c:pt idx="16">
                  <c:v>6</c:v>
                </c:pt>
                <c:pt idx="17">
                  <c:v>6.25</c:v>
                </c:pt>
                <c:pt idx="18">
                  <c:v>6.5</c:v>
                </c:pt>
                <c:pt idx="19">
                  <c:v>6.75</c:v>
                </c:pt>
                <c:pt idx="20">
                  <c:v>7</c:v>
                </c:pt>
                <c:pt idx="21">
                  <c:v>7.25</c:v>
                </c:pt>
                <c:pt idx="22">
                  <c:v>7.5</c:v>
                </c:pt>
                <c:pt idx="23">
                  <c:v>7.7500000000000009</c:v>
                </c:pt>
                <c:pt idx="24">
                  <c:v>8</c:v>
                </c:pt>
                <c:pt idx="25">
                  <c:v>8.25</c:v>
                </c:pt>
                <c:pt idx="26">
                  <c:v>8.5</c:v>
                </c:pt>
                <c:pt idx="27">
                  <c:v>8.75</c:v>
                </c:pt>
                <c:pt idx="28">
                  <c:v>9</c:v>
                </c:pt>
                <c:pt idx="29">
                  <c:v>9.25</c:v>
                </c:pt>
                <c:pt idx="30">
                  <c:v>9.5</c:v>
                </c:pt>
                <c:pt idx="31">
                  <c:v>9.75</c:v>
                </c:pt>
                <c:pt idx="32">
                  <c:v>10</c:v>
                </c:pt>
                <c:pt idx="33">
                  <c:v>10.25</c:v>
                </c:pt>
                <c:pt idx="34">
                  <c:v>10.5</c:v>
                </c:pt>
                <c:pt idx="35">
                  <c:v>10.75</c:v>
                </c:pt>
                <c:pt idx="36">
                  <c:v>11</c:v>
                </c:pt>
                <c:pt idx="37">
                  <c:v>11.25</c:v>
                </c:pt>
                <c:pt idx="38">
                  <c:v>11.5</c:v>
                </c:pt>
                <c:pt idx="39">
                  <c:v>11.75</c:v>
                </c:pt>
                <c:pt idx="40">
                  <c:v>12</c:v>
                </c:pt>
                <c:pt idx="41">
                  <c:v>12.250000000000002</c:v>
                </c:pt>
                <c:pt idx="42">
                  <c:v>12.5</c:v>
                </c:pt>
                <c:pt idx="43">
                  <c:v>12.75</c:v>
                </c:pt>
                <c:pt idx="44">
                  <c:v>13</c:v>
                </c:pt>
                <c:pt idx="45">
                  <c:v>13.25</c:v>
                </c:pt>
                <c:pt idx="46">
                  <c:v>13.500000000000002</c:v>
                </c:pt>
                <c:pt idx="47">
                  <c:v>13.75</c:v>
                </c:pt>
                <c:pt idx="48">
                  <c:v>14.000000000000002</c:v>
                </c:pt>
                <c:pt idx="49">
                  <c:v>14.25</c:v>
                </c:pt>
                <c:pt idx="50">
                  <c:v>14.5</c:v>
                </c:pt>
                <c:pt idx="51">
                  <c:v>14.750000000000002</c:v>
                </c:pt>
                <c:pt idx="52">
                  <c:v>15</c:v>
                </c:pt>
                <c:pt idx="53">
                  <c:v>15.250000000000002</c:v>
                </c:pt>
                <c:pt idx="54">
                  <c:v>15.5</c:v>
                </c:pt>
                <c:pt idx="55">
                  <c:v>15.75</c:v>
                </c:pt>
                <c:pt idx="56">
                  <c:v>16</c:v>
                </c:pt>
                <c:pt idx="57">
                  <c:v>16.25</c:v>
                </c:pt>
                <c:pt idx="58">
                  <c:v>16.5</c:v>
                </c:pt>
                <c:pt idx="59">
                  <c:v>16.75</c:v>
                </c:pt>
                <c:pt idx="60">
                  <c:v>17</c:v>
                </c:pt>
                <c:pt idx="61">
                  <c:v>17.25</c:v>
                </c:pt>
                <c:pt idx="62">
                  <c:v>17.5</c:v>
                </c:pt>
                <c:pt idx="63">
                  <c:v>17.75</c:v>
                </c:pt>
                <c:pt idx="64">
                  <c:v>18</c:v>
                </c:pt>
                <c:pt idx="65">
                  <c:v>18.25</c:v>
                </c:pt>
                <c:pt idx="66">
                  <c:v>18.5</c:v>
                </c:pt>
                <c:pt idx="67">
                  <c:v>18.75</c:v>
                </c:pt>
                <c:pt idx="68">
                  <c:v>19</c:v>
                </c:pt>
                <c:pt idx="69">
                  <c:v>19.25</c:v>
                </c:pt>
                <c:pt idx="70">
                  <c:v>19.5</c:v>
                </c:pt>
                <c:pt idx="71">
                  <c:v>19.75</c:v>
                </c:pt>
                <c:pt idx="72">
                  <c:v>20</c:v>
                </c:pt>
                <c:pt idx="73">
                  <c:v>20.25</c:v>
                </c:pt>
                <c:pt idx="74">
                  <c:v>20.5</c:v>
                </c:pt>
                <c:pt idx="75">
                  <c:v>20.75</c:v>
                </c:pt>
                <c:pt idx="76">
                  <c:v>21</c:v>
                </c:pt>
                <c:pt idx="77">
                  <c:v>21.25</c:v>
                </c:pt>
                <c:pt idx="78">
                  <c:v>21.5</c:v>
                </c:pt>
                <c:pt idx="79">
                  <c:v>21.75</c:v>
                </c:pt>
                <c:pt idx="80">
                  <c:v>22</c:v>
                </c:pt>
                <c:pt idx="81">
                  <c:v>22.25</c:v>
                </c:pt>
                <c:pt idx="82">
                  <c:v>22.500000000000004</c:v>
                </c:pt>
                <c:pt idx="83">
                  <c:v>22.75</c:v>
                </c:pt>
                <c:pt idx="84">
                  <c:v>23</c:v>
                </c:pt>
                <c:pt idx="85">
                  <c:v>23.25</c:v>
                </c:pt>
                <c:pt idx="86">
                  <c:v>23.5</c:v>
                </c:pt>
                <c:pt idx="87">
                  <c:v>23.750000000000004</c:v>
                </c:pt>
                <c:pt idx="88">
                  <c:v>24</c:v>
                </c:pt>
                <c:pt idx="89">
                  <c:v>24.25</c:v>
                </c:pt>
                <c:pt idx="90">
                  <c:v>24.5</c:v>
                </c:pt>
                <c:pt idx="91">
                  <c:v>24.75</c:v>
                </c:pt>
                <c:pt idx="92">
                  <c:v>25.000000000000004</c:v>
                </c:pt>
                <c:pt idx="93">
                  <c:v>25.25</c:v>
                </c:pt>
                <c:pt idx="94">
                  <c:v>25.5</c:v>
                </c:pt>
                <c:pt idx="95">
                  <c:v>25.75</c:v>
                </c:pt>
                <c:pt idx="96">
                  <c:v>26.000000000000004</c:v>
                </c:pt>
                <c:pt idx="97">
                  <c:v>26.250000000000004</c:v>
                </c:pt>
                <c:pt idx="98">
                  <c:v>26.5</c:v>
                </c:pt>
                <c:pt idx="99">
                  <c:v>26.75</c:v>
                </c:pt>
                <c:pt idx="100">
                  <c:v>27</c:v>
                </c:pt>
                <c:pt idx="101">
                  <c:v>27.250000000000004</c:v>
                </c:pt>
                <c:pt idx="102">
                  <c:v>27.500000000000004</c:v>
                </c:pt>
                <c:pt idx="103">
                  <c:v>27.75</c:v>
                </c:pt>
                <c:pt idx="104">
                  <c:v>28</c:v>
                </c:pt>
                <c:pt idx="105">
                  <c:v>28.25</c:v>
                </c:pt>
                <c:pt idx="106">
                  <c:v>28.500000000000004</c:v>
                </c:pt>
                <c:pt idx="107">
                  <c:v>28.750000000000004</c:v>
                </c:pt>
                <c:pt idx="108">
                  <c:v>29</c:v>
                </c:pt>
                <c:pt idx="109">
                  <c:v>29.25</c:v>
                </c:pt>
                <c:pt idx="110">
                  <c:v>29.5</c:v>
                </c:pt>
                <c:pt idx="111">
                  <c:v>29.750000000000004</c:v>
                </c:pt>
                <c:pt idx="112">
                  <c:v>30.000000000000004</c:v>
                </c:pt>
                <c:pt idx="113">
                  <c:v>30.25</c:v>
                </c:pt>
                <c:pt idx="114">
                  <c:v>30.5</c:v>
                </c:pt>
                <c:pt idx="115">
                  <c:v>30.75</c:v>
                </c:pt>
                <c:pt idx="116">
                  <c:v>31.000000000000004</c:v>
                </c:pt>
                <c:pt idx="117">
                  <c:v>31.250000000000004</c:v>
                </c:pt>
                <c:pt idx="118">
                  <c:v>31.5</c:v>
                </c:pt>
                <c:pt idx="119">
                  <c:v>31.75</c:v>
                </c:pt>
                <c:pt idx="120">
                  <c:v>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8A-4F8B-9DDC-5F12A464836F}"/>
            </c:ext>
          </c:extLst>
        </c:ser>
        <c:ser>
          <c:idx val="1"/>
          <c:order val="1"/>
          <c:spPr>
            <a:ln w="508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Feuil1!$K$18:$K$138</c:f>
              <c:numCache>
                <c:formatCode>General</c:formatCode>
                <c:ptCount val="1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</c:numCache>
            </c:numRef>
          </c:cat>
          <c:val>
            <c:numRef>
              <c:f>Feuil1!$O$18:$O$138</c:f>
              <c:numCache>
                <c:formatCode>General</c:formatCode>
                <c:ptCount val="121"/>
                <c:pt idx="0">
                  <c:v>23.5</c:v>
                </c:pt>
                <c:pt idx="1">
                  <c:v>23.5</c:v>
                </c:pt>
                <c:pt idx="2">
                  <c:v>23.5</c:v>
                </c:pt>
                <c:pt idx="3">
                  <c:v>23.5</c:v>
                </c:pt>
                <c:pt idx="4">
                  <c:v>23.5</c:v>
                </c:pt>
                <c:pt idx="5">
                  <c:v>23.5</c:v>
                </c:pt>
                <c:pt idx="6">
                  <c:v>23.5</c:v>
                </c:pt>
                <c:pt idx="7">
                  <c:v>23.5</c:v>
                </c:pt>
                <c:pt idx="8">
                  <c:v>23.5</c:v>
                </c:pt>
                <c:pt idx="9">
                  <c:v>23.5</c:v>
                </c:pt>
                <c:pt idx="10">
                  <c:v>23.5</c:v>
                </c:pt>
                <c:pt idx="11">
                  <c:v>23.5</c:v>
                </c:pt>
                <c:pt idx="12">
                  <c:v>23.5</c:v>
                </c:pt>
                <c:pt idx="13">
                  <c:v>23.5</c:v>
                </c:pt>
                <c:pt idx="14">
                  <c:v>23.5</c:v>
                </c:pt>
                <c:pt idx="15">
                  <c:v>23.5</c:v>
                </c:pt>
                <c:pt idx="16">
                  <c:v>23.5</c:v>
                </c:pt>
                <c:pt idx="17">
                  <c:v>23.5</c:v>
                </c:pt>
                <c:pt idx="18">
                  <c:v>23.5</c:v>
                </c:pt>
                <c:pt idx="19">
                  <c:v>23.5</c:v>
                </c:pt>
                <c:pt idx="20">
                  <c:v>23.5</c:v>
                </c:pt>
                <c:pt idx="21">
                  <c:v>23.5</c:v>
                </c:pt>
                <c:pt idx="22">
                  <c:v>23.5</c:v>
                </c:pt>
                <c:pt idx="23">
                  <c:v>23.5</c:v>
                </c:pt>
                <c:pt idx="24">
                  <c:v>23.5</c:v>
                </c:pt>
                <c:pt idx="25">
                  <c:v>23.5</c:v>
                </c:pt>
                <c:pt idx="26">
                  <c:v>23.5</c:v>
                </c:pt>
                <c:pt idx="27">
                  <c:v>23.5</c:v>
                </c:pt>
                <c:pt idx="28">
                  <c:v>23.5</c:v>
                </c:pt>
                <c:pt idx="29">
                  <c:v>23.5</c:v>
                </c:pt>
                <c:pt idx="30">
                  <c:v>23.5</c:v>
                </c:pt>
                <c:pt idx="31">
                  <c:v>23.5</c:v>
                </c:pt>
                <c:pt idx="32">
                  <c:v>23.5</c:v>
                </c:pt>
                <c:pt idx="33">
                  <c:v>23.5</c:v>
                </c:pt>
                <c:pt idx="34">
                  <c:v>23.5</c:v>
                </c:pt>
                <c:pt idx="35">
                  <c:v>23.5</c:v>
                </c:pt>
                <c:pt idx="36">
                  <c:v>23.5</c:v>
                </c:pt>
                <c:pt idx="37">
                  <c:v>23.5</c:v>
                </c:pt>
                <c:pt idx="38">
                  <c:v>23.5</c:v>
                </c:pt>
                <c:pt idx="39">
                  <c:v>23.5</c:v>
                </c:pt>
                <c:pt idx="40">
                  <c:v>23.5</c:v>
                </c:pt>
                <c:pt idx="41">
                  <c:v>23.5</c:v>
                </c:pt>
                <c:pt idx="42">
                  <c:v>23.5</c:v>
                </c:pt>
                <c:pt idx="43">
                  <c:v>23.5</c:v>
                </c:pt>
                <c:pt idx="44">
                  <c:v>23.5</c:v>
                </c:pt>
                <c:pt idx="45">
                  <c:v>23.5</c:v>
                </c:pt>
                <c:pt idx="46">
                  <c:v>23.5</c:v>
                </c:pt>
                <c:pt idx="47">
                  <c:v>23.5</c:v>
                </c:pt>
                <c:pt idx="48">
                  <c:v>23.5</c:v>
                </c:pt>
                <c:pt idx="49">
                  <c:v>23.5</c:v>
                </c:pt>
                <c:pt idx="50">
                  <c:v>23.5</c:v>
                </c:pt>
                <c:pt idx="51">
                  <c:v>23.5</c:v>
                </c:pt>
                <c:pt idx="52">
                  <c:v>23.5</c:v>
                </c:pt>
                <c:pt idx="53">
                  <c:v>23.5</c:v>
                </c:pt>
                <c:pt idx="54">
                  <c:v>23.5</c:v>
                </c:pt>
                <c:pt idx="55">
                  <c:v>23.5</c:v>
                </c:pt>
                <c:pt idx="56">
                  <c:v>23.5</c:v>
                </c:pt>
                <c:pt idx="57">
                  <c:v>23.5</c:v>
                </c:pt>
                <c:pt idx="58">
                  <c:v>23.5</c:v>
                </c:pt>
                <c:pt idx="59">
                  <c:v>23.5</c:v>
                </c:pt>
                <c:pt idx="60">
                  <c:v>23.5</c:v>
                </c:pt>
                <c:pt idx="61">
                  <c:v>23.5</c:v>
                </c:pt>
                <c:pt idx="62">
                  <c:v>23.5</c:v>
                </c:pt>
                <c:pt idx="63">
                  <c:v>23.5</c:v>
                </c:pt>
                <c:pt idx="64">
                  <c:v>23.5</c:v>
                </c:pt>
                <c:pt idx="65">
                  <c:v>23.5</c:v>
                </c:pt>
                <c:pt idx="66">
                  <c:v>23.5</c:v>
                </c:pt>
                <c:pt idx="67">
                  <c:v>23.5</c:v>
                </c:pt>
                <c:pt idx="68">
                  <c:v>23.5</c:v>
                </c:pt>
                <c:pt idx="69">
                  <c:v>23.5</c:v>
                </c:pt>
                <c:pt idx="70">
                  <c:v>23.5</c:v>
                </c:pt>
                <c:pt idx="71">
                  <c:v>23.5</c:v>
                </c:pt>
                <c:pt idx="72">
                  <c:v>23.5</c:v>
                </c:pt>
                <c:pt idx="73">
                  <c:v>23.5</c:v>
                </c:pt>
                <c:pt idx="74">
                  <c:v>23.5</c:v>
                </c:pt>
                <c:pt idx="75">
                  <c:v>23.5</c:v>
                </c:pt>
                <c:pt idx="76">
                  <c:v>23.5</c:v>
                </c:pt>
                <c:pt idx="77">
                  <c:v>23.5</c:v>
                </c:pt>
                <c:pt idx="78">
                  <c:v>23.5</c:v>
                </c:pt>
                <c:pt idx="79">
                  <c:v>23.5</c:v>
                </c:pt>
                <c:pt idx="80">
                  <c:v>23.5</c:v>
                </c:pt>
                <c:pt idx="81">
                  <c:v>23.5</c:v>
                </c:pt>
                <c:pt idx="82">
                  <c:v>23.5</c:v>
                </c:pt>
                <c:pt idx="83">
                  <c:v>23.5</c:v>
                </c:pt>
                <c:pt idx="84">
                  <c:v>23.5</c:v>
                </c:pt>
                <c:pt idx="85">
                  <c:v>23.5</c:v>
                </c:pt>
                <c:pt idx="86">
                  <c:v>23.5</c:v>
                </c:pt>
                <c:pt idx="87">
                  <c:v>23.5</c:v>
                </c:pt>
                <c:pt idx="88">
                  <c:v>23.5</c:v>
                </c:pt>
                <c:pt idx="89">
                  <c:v>23.5</c:v>
                </c:pt>
                <c:pt idx="90">
                  <c:v>23.5</c:v>
                </c:pt>
                <c:pt idx="91">
                  <c:v>23.5</c:v>
                </c:pt>
                <c:pt idx="92">
                  <c:v>23.5</c:v>
                </c:pt>
                <c:pt idx="93">
                  <c:v>23.5</c:v>
                </c:pt>
                <c:pt idx="94">
                  <c:v>23.5</c:v>
                </c:pt>
                <c:pt idx="95">
                  <c:v>23.5</c:v>
                </c:pt>
                <c:pt idx="96">
                  <c:v>23.5</c:v>
                </c:pt>
                <c:pt idx="97">
                  <c:v>23.5</c:v>
                </c:pt>
                <c:pt idx="98">
                  <c:v>23.5</c:v>
                </c:pt>
                <c:pt idx="99">
                  <c:v>23.5</c:v>
                </c:pt>
                <c:pt idx="100">
                  <c:v>23.5</c:v>
                </c:pt>
                <c:pt idx="101">
                  <c:v>23.5</c:v>
                </c:pt>
                <c:pt idx="102">
                  <c:v>23.5</c:v>
                </c:pt>
                <c:pt idx="103">
                  <c:v>23.5</c:v>
                </c:pt>
                <c:pt idx="104">
                  <c:v>23.5</c:v>
                </c:pt>
                <c:pt idx="105">
                  <c:v>23.5</c:v>
                </c:pt>
                <c:pt idx="106">
                  <c:v>23.5</c:v>
                </c:pt>
                <c:pt idx="107">
                  <c:v>23.5</c:v>
                </c:pt>
                <c:pt idx="108">
                  <c:v>23.5</c:v>
                </c:pt>
                <c:pt idx="109">
                  <c:v>23.5</c:v>
                </c:pt>
                <c:pt idx="110">
                  <c:v>23.5</c:v>
                </c:pt>
                <c:pt idx="111">
                  <c:v>23.5</c:v>
                </c:pt>
                <c:pt idx="112">
                  <c:v>23.5</c:v>
                </c:pt>
                <c:pt idx="113">
                  <c:v>23.5</c:v>
                </c:pt>
                <c:pt idx="114">
                  <c:v>23.5</c:v>
                </c:pt>
                <c:pt idx="115">
                  <c:v>23.5</c:v>
                </c:pt>
                <c:pt idx="116">
                  <c:v>23.5</c:v>
                </c:pt>
                <c:pt idx="117">
                  <c:v>23.5</c:v>
                </c:pt>
                <c:pt idx="118">
                  <c:v>23.5</c:v>
                </c:pt>
                <c:pt idx="119">
                  <c:v>23.5</c:v>
                </c:pt>
                <c:pt idx="120">
                  <c:v>23.5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8A-4F8B-9DDC-5F12A464836F}"/>
            </c:ext>
          </c:extLst>
        </c:ser>
        <c:ser>
          <c:idx val="3"/>
          <c:order val="2"/>
          <c:spPr>
            <a:ln w="28575" cap="rnd">
              <a:solidFill>
                <a:srgbClr val="ED7D31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Feuil1!$M$18:$M$138</c:f>
              <c:numCache>
                <c:formatCode>General</c:formatCode>
                <c:ptCount val="121"/>
                <c:pt idx="0">
                  <c:v>0</c:v>
                </c:pt>
                <c:pt idx="1">
                  <c:v>2.2999999999999998</c:v>
                </c:pt>
                <c:pt idx="2">
                  <c:v>2.6</c:v>
                </c:pt>
                <c:pt idx="3">
                  <c:v>2.9000000000000004</c:v>
                </c:pt>
                <c:pt idx="4">
                  <c:v>3.2</c:v>
                </c:pt>
                <c:pt idx="5">
                  <c:v>3.5</c:v>
                </c:pt>
                <c:pt idx="6">
                  <c:v>3.8000000000000003</c:v>
                </c:pt>
                <c:pt idx="7">
                  <c:v>4.0999999999999996</c:v>
                </c:pt>
                <c:pt idx="8">
                  <c:v>4.4000000000000004</c:v>
                </c:pt>
                <c:pt idx="9">
                  <c:v>4.7</c:v>
                </c:pt>
                <c:pt idx="10">
                  <c:v>5</c:v>
                </c:pt>
                <c:pt idx="11">
                  <c:v>5.3000000000000007</c:v>
                </c:pt>
                <c:pt idx="12">
                  <c:v>5.6000000000000005</c:v>
                </c:pt>
                <c:pt idx="13">
                  <c:v>5.9</c:v>
                </c:pt>
                <c:pt idx="14">
                  <c:v>6.2</c:v>
                </c:pt>
                <c:pt idx="15">
                  <c:v>6.5</c:v>
                </c:pt>
                <c:pt idx="16">
                  <c:v>6.8000000000000007</c:v>
                </c:pt>
                <c:pt idx="17">
                  <c:v>7.1000000000000005</c:v>
                </c:pt>
                <c:pt idx="18">
                  <c:v>7.4</c:v>
                </c:pt>
                <c:pt idx="19">
                  <c:v>7.7</c:v>
                </c:pt>
                <c:pt idx="20">
                  <c:v>8</c:v>
                </c:pt>
                <c:pt idx="21">
                  <c:v>8.3000000000000007</c:v>
                </c:pt>
                <c:pt idx="22">
                  <c:v>8.6000000000000014</c:v>
                </c:pt>
                <c:pt idx="23">
                  <c:v>8.9</c:v>
                </c:pt>
                <c:pt idx="24">
                  <c:v>9.2000000000000011</c:v>
                </c:pt>
                <c:pt idx="25">
                  <c:v>9.5</c:v>
                </c:pt>
                <c:pt idx="26">
                  <c:v>9.8000000000000007</c:v>
                </c:pt>
                <c:pt idx="27">
                  <c:v>10.100000000000001</c:v>
                </c:pt>
                <c:pt idx="28">
                  <c:v>10.4</c:v>
                </c:pt>
                <c:pt idx="29">
                  <c:v>10.700000000000001</c:v>
                </c:pt>
                <c:pt idx="30">
                  <c:v>11</c:v>
                </c:pt>
                <c:pt idx="31">
                  <c:v>11.3</c:v>
                </c:pt>
                <c:pt idx="32">
                  <c:v>11.600000000000001</c:v>
                </c:pt>
                <c:pt idx="33">
                  <c:v>11.9</c:v>
                </c:pt>
                <c:pt idx="34">
                  <c:v>12.200000000000001</c:v>
                </c:pt>
                <c:pt idx="35">
                  <c:v>12.5</c:v>
                </c:pt>
                <c:pt idx="36">
                  <c:v>12.8</c:v>
                </c:pt>
                <c:pt idx="37">
                  <c:v>13.100000000000001</c:v>
                </c:pt>
                <c:pt idx="38">
                  <c:v>13.4</c:v>
                </c:pt>
                <c:pt idx="39">
                  <c:v>13.700000000000001</c:v>
                </c:pt>
                <c:pt idx="40">
                  <c:v>14</c:v>
                </c:pt>
                <c:pt idx="41">
                  <c:v>14.3</c:v>
                </c:pt>
                <c:pt idx="42">
                  <c:v>14.600000000000001</c:v>
                </c:pt>
                <c:pt idx="43">
                  <c:v>14.899999999999999</c:v>
                </c:pt>
                <c:pt idx="44">
                  <c:v>15.200000000000001</c:v>
                </c:pt>
                <c:pt idx="45">
                  <c:v>15.5</c:v>
                </c:pt>
                <c:pt idx="46">
                  <c:v>15.8</c:v>
                </c:pt>
                <c:pt idx="47">
                  <c:v>16.100000000000001</c:v>
                </c:pt>
                <c:pt idx="48">
                  <c:v>16.400000000000002</c:v>
                </c:pt>
                <c:pt idx="49">
                  <c:v>16.700000000000003</c:v>
                </c:pt>
                <c:pt idx="50">
                  <c:v>17</c:v>
                </c:pt>
                <c:pt idx="51">
                  <c:v>17.3</c:v>
                </c:pt>
                <c:pt idx="52">
                  <c:v>17.600000000000001</c:v>
                </c:pt>
                <c:pt idx="53">
                  <c:v>17.900000000000002</c:v>
                </c:pt>
                <c:pt idx="54">
                  <c:v>18.200000000000003</c:v>
                </c:pt>
                <c:pt idx="55">
                  <c:v>18.5</c:v>
                </c:pt>
                <c:pt idx="56">
                  <c:v>18.8</c:v>
                </c:pt>
                <c:pt idx="57">
                  <c:v>19.100000000000001</c:v>
                </c:pt>
                <c:pt idx="58">
                  <c:v>19.400000000000002</c:v>
                </c:pt>
                <c:pt idx="59">
                  <c:v>19.700000000000003</c:v>
                </c:pt>
                <c:pt idx="60">
                  <c:v>20</c:v>
                </c:pt>
                <c:pt idx="61">
                  <c:v>20.3</c:v>
                </c:pt>
                <c:pt idx="62">
                  <c:v>20.6</c:v>
                </c:pt>
                <c:pt idx="63">
                  <c:v>20.900000000000002</c:v>
                </c:pt>
                <c:pt idx="64">
                  <c:v>21.200000000000003</c:v>
                </c:pt>
                <c:pt idx="65">
                  <c:v>21.5</c:v>
                </c:pt>
                <c:pt idx="66">
                  <c:v>21.8</c:v>
                </c:pt>
                <c:pt idx="67">
                  <c:v>22.1</c:v>
                </c:pt>
                <c:pt idx="68">
                  <c:v>22.400000000000002</c:v>
                </c:pt>
                <c:pt idx="69">
                  <c:v>22.700000000000003</c:v>
                </c:pt>
                <c:pt idx="70">
                  <c:v>23</c:v>
                </c:pt>
                <c:pt idx="71">
                  <c:v>23.3</c:v>
                </c:pt>
                <c:pt idx="72">
                  <c:v>23.6</c:v>
                </c:pt>
                <c:pt idx="73">
                  <c:v>23.900000000000002</c:v>
                </c:pt>
                <c:pt idx="74">
                  <c:v>24.200000000000003</c:v>
                </c:pt>
                <c:pt idx="75">
                  <c:v>24.5</c:v>
                </c:pt>
                <c:pt idx="76">
                  <c:v>24.8</c:v>
                </c:pt>
                <c:pt idx="77">
                  <c:v>25.1</c:v>
                </c:pt>
                <c:pt idx="78">
                  <c:v>25.400000000000002</c:v>
                </c:pt>
                <c:pt idx="79">
                  <c:v>25.700000000000003</c:v>
                </c:pt>
                <c:pt idx="80">
                  <c:v>26</c:v>
                </c:pt>
                <c:pt idx="81">
                  <c:v>26.299999999999997</c:v>
                </c:pt>
                <c:pt idx="82">
                  <c:v>26.6</c:v>
                </c:pt>
                <c:pt idx="83">
                  <c:v>26.900000000000002</c:v>
                </c:pt>
                <c:pt idx="84">
                  <c:v>27.200000000000003</c:v>
                </c:pt>
                <c:pt idx="85">
                  <c:v>27.5</c:v>
                </c:pt>
                <c:pt idx="86">
                  <c:v>27.799999999999997</c:v>
                </c:pt>
                <c:pt idx="87">
                  <c:v>28.1</c:v>
                </c:pt>
                <c:pt idx="88">
                  <c:v>28.400000000000002</c:v>
                </c:pt>
                <c:pt idx="89">
                  <c:v>28.700000000000003</c:v>
                </c:pt>
                <c:pt idx="90">
                  <c:v>29</c:v>
                </c:pt>
                <c:pt idx="91">
                  <c:v>29.299999999999997</c:v>
                </c:pt>
                <c:pt idx="92">
                  <c:v>29.6</c:v>
                </c:pt>
                <c:pt idx="93">
                  <c:v>29.900000000000002</c:v>
                </c:pt>
                <c:pt idx="94">
                  <c:v>30.200000000000003</c:v>
                </c:pt>
                <c:pt idx="95">
                  <c:v>30.5</c:v>
                </c:pt>
                <c:pt idx="96">
                  <c:v>30.800000000000004</c:v>
                </c:pt>
                <c:pt idx="97">
                  <c:v>31.1</c:v>
                </c:pt>
                <c:pt idx="98">
                  <c:v>31.400000000000002</c:v>
                </c:pt>
                <c:pt idx="99">
                  <c:v>31.700000000000003</c:v>
                </c:pt>
                <c:pt idx="100">
                  <c:v>32</c:v>
                </c:pt>
                <c:pt idx="101">
                  <c:v>32.300000000000004</c:v>
                </c:pt>
                <c:pt idx="102">
                  <c:v>32.6</c:v>
                </c:pt>
                <c:pt idx="103">
                  <c:v>32.900000000000006</c:v>
                </c:pt>
                <c:pt idx="104">
                  <c:v>33.200000000000003</c:v>
                </c:pt>
                <c:pt idx="105">
                  <c:v>33.5</c:v>
                </c:pt>
                <c:pt idx="106">
                  <c:v>33.800000000000004</c:v>
                </c:pt>
                <c:pt idx="107">
                  <c:v>34.1</c:v>
                </c:pt>
                <c:pt idx="108">
                  <c:v>34.400000000000006</c:v>
                </c:pt>
                <c:pt idx="109">
                  <c:v>34.700000000000003</c:v>
                </c:pt>
                <c:pt idx="110">
                  <c:v>35</c:v>
                </c:pt>
                <c:pt idx="111">
                  <c:v>35.300000000000004</c:v>
                </c:pt>
                <c:pt idx="112">
                  <c:v>35.6</c:v>
                </c:pt>
                <c:pt idx="113">
                  <c:v>35.900000000000006</c:v>
                </c:pt>
                <c:pt idx="114">
                  <c:v>36.200000000000003</c:v>
                </c:pt>
                <c:pt idx="115">
                  <c:v>36.5</c:v>
                </c:pt>
                <c:pt idx="116">
                  <c:v>36.800000000000004</c:v>
                </c:pt>
                <c:pt idx="117">
                  <c:v>37.1</c:v>
                </c:pt>
                <c:pt idx="118">
                  <c:v>37.400000000000006</c:v>
                </c:pt>
                <c:pt idx="119">
                  <c:v>37.700000000000003</c:v>
                </c:pt>
                <c:pt idx="120">
                  <c:v>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88A-4F8B-9DDC-5F12A464836F}"/>
            </c:ext>
          </c:extLst>
        </c:ser>
        <c:ser>
          <c:idx val="4"/>
          <c:order val="3"/>
          <c:spPr>
            <a:ln w="28575" cap="rnd">
              <a:solidFill>
                <a:srgbClr val="A5A5A5"/>
              </a:solidFill>
              <a:prstDash val="sysDot"/>
              <a:round/>
            </a:ln>
            <a:effectLst/>
          </c:spPr>
          <c:marker>
            <c:symbol val="none"/>
          </c:marker>
          <c:val>
            <c:numRef>
              <c:f>Feuil1!$N$18:$N$138</c:f>
              <c:numCache>
                <c:formatCode>General</c:formatCode>
                <c:ptCount val="121"/>
                <c:pt idx="0">
                  <c:v>0</c:v>
                </c:pt>
                <c:pt idx="1">
                  <c:v>5.3250000000000002</c:v>
                </c:pt>
                <c:pt idx="2">
                  <c:v>5.65</c:v>
                </c:pt>
                <c:pt idx="3">
                  <c:v>5.9749999999999996</c:v>
                </c:pt>
                <c:pt idx="4">
                  <c:v>6.3</c:v>
                </c:pt>
                <c:pt idx="5">
                  <c:v>6.625</c:v>
                </c:pt>
                <c:pt idx="6">
                  <c:v>6.95</c:v>
                </c:pt>
                <c:pt idx="7">
                  <c:v>7.2750000000000004</c:v>
                </c:pt>
                <c:pt idx="8">
                  <c:v>7.6</c:v>
                </c:pt>
                <c:pt idx="9">
                  <c:v>7.9249999999999998</c:v>
                </c:pt>
                <c:pt idx="10">
                  <c:v>8.25</c:v>
                </c:pt>
                <c:pt idx="11">
                  <c:v>8.5749999999999993</c:v>
                </c:pt>
                <c:pt idx="12">
                  <c:v>8.9</c:v>
                </c:pt>
                <c:pt idx="13">
                  <c:v>9.2249999999999996</c:v>
                </c:pt>
                <c:pt idx="14">
                  <c:v>9.5500000000000007</c:v>
                </c:pt>
                <c:pt idx="15">
                  <c:v>9.875</c:v>
                </c:pt>
                <c:pt idx="16">
                  <c:v>10.199999999999999</c:v>
                </c:pt>
                <c:pt idx="17">
                  <c:v>10.525</c:v>
                </c:pt>
                <c:pt idx="18">
                  <c:v>10.85</c:v>
                </c:pt>
                <c:pt idx="19">
                  <c:v>11.175000000000001</c:v>
                </c:pt>
                <c:pt idx="20">
                  <c:v>11.5</c:v>
                </c:pt>
                <c:pt idx="21">
                  <c:v>11.824999999999999</c:v>
                </c:pt>
                <c:pt idx="22">
                  <c:v>12.15</c:v>
                </c:pt>
                <c:pt idx="23">
                  <c:v>12.475000000000001</c:v>
                </c:pt>
                <c:pt idx="24">
                  <c:v>12.8</c:v>
                </c:pt>
                <c:pt idx="25">
                  <c:v>13.125</c:v>
                </c:pt>
                <c:pt idx="26">
                  <c:v>13.45</c:v>
                </c:pt>
                <c:pt idx="27">
                  <c:v>13.775</c:v>
                </c:pt>
                <c:pt idx="28">
                  <c:v>14.100000000000001</c:v>
                </c:pt>
                <c:pt idx="29">
                  <c:v>14.425000000000001</c:v>
                </c:pt>
                <c:pt idx="30">
                  <c:v>14.75</c:v>
                </c:pt>
                <c:pt idx="31">
                  <c:v>15.074999999999999</c:v>
                </c:pt>
                <c:pt idx="32">
                  <c:v>15.4</c:v>
                </c:pt>
                <c:pt idx="33">
                  <c:v>15.725000000000001</c:v>
                </c:pt>
                <c:pt idx="34">
                  <c:v>16.05</c:v>
                </c:pt>
                <c:pt idx="35">
                  <c:v>16.375</c:v>
                </c:pt>
                <c:pt idx="36">
                  <c:v>16.7</c:v>
                </c:pt>
                <c:pt idx="37">
                  <c:v>17.024999999999999</c:v>
                </c:pt>
                <c:pt idx="38">
                  <c:v>17.350000000000001</c:v>
                </c:pt>
                <c:pt idx="39">
                  <c:v>17.675000000000001</c:v>
                </c:pt>
                <c:pt idx="40">
                  <c:v>18</c:v>
                </c:pt>
                <c:pt idx="41">
                  <c:v>18.325000000000003</c:v>
                </c:pt>
                <c:pt idx="42">
                  <c:v>18.649999999999999</c:v>
                </c:pt>
                <c:pt idx="43">
                  <c:v>18.975000000000001</c:v>
                </c:pt>
                <c:pt idx="44">
                  <c:v>19.3</c:v>
                </c:pt>
                <c:pt idx="45">
                  <c:v>19.625</c:v>
                </c:pt>
                <c:pt idx="46">
                  <c:v>19.950000000000003</c:v>
                </c:pt>
                <c:pt idx="47">
                  <c:v>20.274999999999999</c:v>
                </c:pt>
                <c:pt idx="48">
                  <c:v>20.6</c:v>
                </c:pt>
                <c:pt idx="49">
                  <c:v>20.925000000000001</c:v>
                </c:pt>
                <c:pt idx="50">
                  <c:v>21.25</c:v>
                </c:pt>
                <c:pt idx="51">
                  <c:v>21.575000000000003</c:v>
                </c:pt>
                <c:pt idx="52">
                  <c:v>21.9</c:v>
                </c:pt>
                <c:pt idx="53">
                  <c:v>22.225000000000001</c:v>
                </c:pt>
                <c:pt idx="54">
                  <c:v>22.55</c:v>
                </c:pt>
                <c:pt idx="55">
                  <c:v>22.875</c:v>
                </c:pt>
                <c:pt idx="56">
                  <c:v>23.200000000000003</c:v>
                </c:pt>
                <c:pt idx="57">
                  <c:v>23.524999999999999</c:v>
                </c:pt>
                <c:pt idx="58">
                  <c:v>23.85</c:v>
                </c:pt>
                <c:pt idx="59">
                  <c:v>24.175000000000001</c:v>
                </c:pt>
                <c:pt idx="60">
                  <c:v>24.5</c:v>
                </c:pt>
                <c:pt idx="61">
                  <c:v>24.825000000000003</c:v>
                </c:pt>
                <c:pt idx="62">
                  <c:v>25.15</c:v>
                </c:pt>
                <c:pt idx="63">
                  <c:v>25.475000000000001</c:v>
                </c:pt>
                <c:pt idx="64">
                  <c:v>25.8</c:v>
                </c:pt>
                <c:pt idx="65">
                  <c:v>26.125</c:v>
                </c:pt>
                <c:pt idx="66">
                  <c:v>26.450000000000003</c:v>
                </c:pt>
                <c:pt idx="67">
                  <c:v>26.774999999999999</c:v>
                </c:pt>
                <c:pt idx="68">
                  <c:v>27.1</c:v>
                </c:pt>
                <c:pt idx="69">
                  <c:v>27.425000000000001</c:v>
                </c:pt>
                <c:pt idx="70">
                  <c:v>27.75</c:v>
                </c:pt>
                <c:pt idx="71">
                  <c:v>28.075000000000003</c:v>
                </c:pt>
                <c:pt idx="72">
                  <c:v>28.4</c:v>
                </c:pt>
                <c:pt idx="73">
                  <c:v>28.725000000000001</c:v>
                </c:pt>
                <c:pt idx="74">
                  <c:v>29.05</c:v>
                </c:pt>
                <c:pt idx="75">
                  <c:v>29.375</c:v>
                </c:pt>
                <c:pt idx="76">
                  <c:v>29.700000000000003</c:v>
                </c:pt>
                <c:pt idx="77">
                  <c:v>30.024999999999999</c:v>
                </c:pt>
                <c:pt idx="78">
                  <c:v>30.35</c:v>
                </c:pt>
                <c:pt idx="79">
                  <c:v>30.675000000000001</c:v>
                </c:pt>
                <c:pt idx="80">
                  <c:v>31</c:v>
                </c:pt>
                <c:pt idx="81">
                  <c:v>31.324999999999999</c:v>
                </c:pt>
                <c:pt idx="82">
                  <c:v>31.650000000000002</c:v>
                </c:pt>
                <c:pt idx="83">
                  <c:v>31.975000000000001</c:v>
                </c:pt>
                <c:pt idx="84">
                  <c:v>32.299999999999997</c:v>
                </c:pt>
                <c:pt idx="85">
                  <c:v>32.625</c:v>
                </c:pt>
                <c:pt idx="86">
                  <c:v>32.950000000000003</c:v>
                </c:pt>
                <c:pt idx="87">
                  <c:v>33.275000000000006</c:v>
                </c:pt>
                <c:pt idx="88">
                  <c:v>33.6</c:v>
                </c:pt>
                <c:pt idx="89">
                  <c:v>33.924999999999997</c:v>
                </c:pt>
                <c:pt idx="90">
                  <c:v>34.25</c:v>
                </c:pt>
                <c:pt idx="91">
                  <c:v>34.575000000000003</c:v>
                </c:pt>
                <c:pt idx="92">
                  <c:v>34.900000000000006</c:v>
                </c:pt>
                <c:pt idx="93">
                  <c:v>35.225000000000001</c:v>
                </c:pt>
                <c:pt idx="94">
                  <c:v>35.549999999999997</c:v>
                </c:pt>
                <c:pt idx="95">
                  <c:v>35.875</c:v>
                </c:pt>
                <c:pt idx="96">
                  <c:v>36.200000000000003</c:v>
                </c:pt>
                <c:pt idx="97">
                  <c:v>36.525000000000006</c:v>
                </c:pt>
                <c:pt idx="98">
                  <c:v>36.85</c:v>
                </c:pt>
                <c:pt idx="99">
                  <c:v>37.174999999999997</c:v>
                </c:pt>
                <c:pt idx="100">
                  <c:v>37.5</c:v>
                </c:pt>
                <c:pt idx="101">
                  <c:v>37.825000000000003</c:v>
                </c:pt>
                <c:pt idx="102">
                  <c:v>38.150000000000006</c:v>
                </c:pt>
                <c:pt idx="103">
                  <c:v>38.475000000000001</c:v>
                </c:pt>
                <c:pt idx="104">
                  <c:v>38.799999999999997</c:v>
                </c:pt>
                <c:pt idx="105">
                  <c:v>39.125</c:v>
                </c:pt>
                <c:pt idx="106">
                  <c:v>39.450000000000003</c:v>
                </c:pt>
                <c:pt idx="107">
                  <c:v>39.775000000000006</c:v>
                </c:pt>
                <c:pt idx="108">
                  <c:v>40.1</c:v>
                </c:pt>
                <c:pt idx="109">
                  <c:v>40.424999999999997</c:v>
                </c:pt>
                <c:pt idx="110">
                  <c:v>40.75</c:v>
                </c:pt>
                <c:pt idx="111">
                  <c:v>41.075000000000003</c:v>
                </c:pt>
                <c:pt idx="112">
                  <c:v>41.400000000000006</c:v>
                </c:pt>
                <c:pt idx="113">
                  <c:v>41.725000000000001</c:v>
                </c:pt>
                <c:pt idx="114">
                  <c:v>42.05</c:v>
                </c:pt>
                <c:pt idx="115">
                  <c:v>42.375</c:v>
                </c:pt>
                <c:pt idx="116">
                  <c:v>42.7</c:v>
                </c:pt>
                <c:pt idx="117">
                  <c:v>43.025000000000006</c:v>
                </c:pt>
                <c:pt idx="118">
                  <c:v>43.35</c:v>
                </c:pt>
                <c:pt idx="119">
                  <c:v>43.674999999999997</c:v>
                </c:pt>
                <c:pt idx="120">
                  <c:v>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88A-4F8B-9DDC-5F12A46483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9362671"/>
        <c:axId val="349366279"/>
      </c:lineChart>
      <c:catAx>
        <c:axId val="3493626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Distance [km]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49366279"/>
        <c:crosses val="autoZero"/>
        <c:auto val="1"/>
        <c:lblAlgn val="ctr"/>
        <c:lblOffset val="100"/>
        <c:tickLblSkip val="10"/>
        <c:tickMarkSkip val="5"/>
        <c:noMultiLvlLbl val="0"/>
      </c:catAx>
      <c:valAx>
        <c:axId val="349366279"/>
        <c:scaling>
          <c:orientation val="minMax"/>
          <c:max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Pertes [dB]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49362671"/>
        <c:crosses val="autoZero"/>
        <c:crossBetween val="between"/>
        <c:majorUnit val="2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51461427726094"/>
          <c:y val="0.10630546880476274"/>
          <c:w val="0.85890676620412088"/>
          <c:h val="0.70181338458303244"/>
        </c:manualLayout>
      </c:layout>
      <c:lineChart>
        <c:grouping val="standard"/>
        <c:varyColors val="0"/>
        <c:ser>
          <c:idx val="0"/>
          <c:order val="0"/>
          <c:tx>
            <c:strRef>
              <c:f>'Coût de la couche photonique'!$AH$15</c:f>
              <c:strCache>
                <c:ptCount val="1"/>
                <c:pt idx="0">
                  <c:v>Capa WL5e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'Coût de la couche photonique'!$A$38:$A$2089</c:f>
              <c:numCache>
                <c:formatCode>General</c:formatCode>
                <c:ptCount val="205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</c:numCache>
            </c:numRef>
          </c:cat>
          <c:val>
            <c:numRef>
              <c:f>'Coût de la couche photonique'!$F$38:$F$2089</c:f>
              <c:numCache>
                <c:formatCode>#\ ##0" G"</c:formatCode>
                <c:ptCount val="2052"/>
                <c:pt idx="0">
                  <c:v>800</c:v>
                </c:pt>
                <c:pt idx="1">
                  <c:v>800</c:v>
                </c:pt>
                <c:pt idx="2" formatCode="General">
                  <c:v>800</c:v>
                </c:pt>
                <c:pt idx="3" formatCode="General">
                  <c:v>800</c:v>
                </c:pt>
                <c:pt idx="4" formatCode="General">
                  <c:v>800</c:v>
                </c:pt>
                <c:pt idx="5" formatCode="General">
                  <c:v>800</c:v>
                </c:pt>
                <c:pt idx="6" formatCode="General">
                  <c:v>800</c:v>
                </c:pt>
                <c:pt idx="7" formatCode="General">
                  <c:v>800</c:v>
                </c:pt>
                <c:pt idx="8" formatCode="General">
                  <c:v>800</c:v>
                </c:pt>
                <c:pt idx="9" formatCode="General">
                  <c:v>800</c:v>
                </c:pt>
                <c:pt idx="10" formatCode="General">
                  <c:v>800</c:v>
                </c:pt>
                <c:pt idx="11" formatCode="General">
                  <c:v>800</c:v>
                </c:pt>
                <c:pt idx="12" formatCode="General">
                  <c:v>800</c:v>
                </c:pt>
                <c:pt idx="13" formatCode="General">
                  <c:v>800</c:v>
                </c:pt>
                <c:pt idx="14" formatCode="General">
                  <c:v>800</c:v>
                </c:pt>
                <c:pt idx="15" formatCode="General">
                  <c:v>800</c:v>
                </c:pt>
                <c:pt idx="16" formatCode="General">
                  <c:v>800</c:v>
                </c:pt>
                <c:pt idx="17" formatCode="General">
                  <c:v>800</c:v>
                </c:pt>
                <c:pt idx="18" formatCode="General">
                  <c:v>800</c:v>
                </c:pt>
                <c:pt idx="19" formatCode="General">
                  <c:v>800</c:v>
                </c:pt>
                <c:pt idx="20" formatCode="General">
                  <c:v>800</c:v>
                </c:pt>
                <c:pt idx="21" formatCode="General">
                  <c:v>800</c:v>
                </c:pt>
                <c:pt idx="22" formatCode="General">
                  <c:v>800</c:v>
                </c:pt>
                <c:pt idx="23" formatCode="General">
                  <c:v>800</c:v>
                </c:pt>
                <c:pt idx="24" formatCode="General">
                  <c:v>800</c:v>
                </c:pt>
                <c:pt idx="25" formatCode="General">
                  <c:v>800</c:v>
                </c:pt>
                <c:pt idx="26" formatCode="General">
                  <c:v>800</c:v>
                </c:pt>
                <c:pt idx="27" formatCode="General">
                  <c:v>800</c:v>
                </c:pt>
                <c:pt idx="28" formatCode="General">
                  <c:v>800</c:v>
                </c:pt>
                <c:pt idx="29" formatCode="General">
                  <c:v>800</c:v>
                </c:pt>
                <c:pt idx="30" formatCode="General">
                  <c:v>800</c:v>
                </c:pt>
                <c:pt idx="31" formatCode="General">
                  <c:v>800</c:v>
                </c:pt>
                <c:pt idx="32" formatCode="General">
                  <c:v>800</c:v>
                </c:pt>
                <c:pt idx="33" formatCode="General">
                  <c:v>800</c:v>
                </c:pt>
                <c:pt idx="34" formatCode="General">
                  <c:v>800</c:v>
                </c:pt>
                <c:pt idx="35" formatCode="General">
                  <c:v>800</c:v>
                </c:pt>
                <c:pt idx="36" formatCode="General">
                  <c:v>800</c:v>
                </c:pt>
                <c:pt idx="37" formatCode="General">
                  <c:v>800</c:v>
                </c:pt>
                <c:pt idx="38" formatCode="General">
                  <c:v>800</c:v>
                </c:pt>
                <c:pt idx="39" formatCode="General">
                  <c:v>800</c:v>
                </c:pt>
                <c:pt idx="40" formatCode="General">
                  <c:v>800</c:v>
                </c:pt>
                <c:pt idx="41" formatCode="General">
                  <c:v>800</c:v>
                </c:pt>
                <c:pt idx="42" formatCode="General">
                  <c:v>800</c:v>
                </c:pt>
                <c:pt idx="43" formatCode="General">
                  <c:v>800</c:v>
                </c:pt>
                <c:pt idx="44" formatCode="General">
                  <c:v>800</c:v>
                </c:pt>
                <c:pt idx="45" formatCode="General">
                  <c:v>800</c:v>
                </c:pt>
                <c:pt idx="46" formatCode="General">
                  <c:v>800</c:v>
                </c:pt>
                <c:pt idx="47" formatCode="General">
                  <c:v>800</c:v>
                </c:pt>
                <c:pt idx="48" formatCode="General">
                  <c:v>800</c:v>
                </c:pt>
                <c:pt idx="49" formatCode="General">
                  <c:v>800</c:v>
                </c:pt>
                <c:pt idx="50" formatCode="General">
                  <c:v>800</c:v>
                </c:pt>
                <c:pt idx="51" formatCode="General">
                  <c:v>800</c:v>
                </c:pt>
                <c:pt idx="52" formatCode="General">
                  <c:v>800</c:v>
                </c:pt>
                <c:pt idx="53" formatCode="General">
                  <c:v>800</c:v>
                </c:pt>
                <c:pt idx="54" formatCode="General">
                  <c:v>800</c:v>
                </c:pt>
                <c:pt idx="55" formatCode="General">
                  <c:v>800</c:v>
                </c:pt>
                <c:pt idx="56" formatCode="General">
                  <c:v>800</c:v>
                </c:pt>
                <c:pt idx="57" formatCode="General">
                  <c:v>800</c:v>
                </c:pt>
                <c:pt idx="58" formatCode="General">
                  <c:v>800</c:v>
                </c:pt>
                <c:pt idx="59" formatCode="General">
                  <c:v>800</c:v>
                </c:pt>
                <c:pt idx="60" formatCode="General">
                  <c:v>800</c:v>
                </c:pt>
                <c:pt idx="61" formatCode="General">
                  <c:v>800</c:v>
                </c:pt>
                <c:pt idx="62" formatCode="General">
                  <c:v>800</c:v>
                </c:pt>
                <c:pt idx="63" formatCode="General">
                  <c:v>800</c:v>
                </c:pt>
                <c:pt idx="64" formatCode="General">
                  <c:v>800</c:v>
                </c:pt>
                <c:pt idx="65" formatCode="General">
                  <c:v>800</c:v>
                </c:pt>
                <c:pt idx="66" formatCode="General">
                  <c:v>800</c:v>
                </c:pt>
                <c:pt idx="67" formatCode="General">
                  <c:v>800</c:v>
                </c:pt>
                <c:pt idx="68" formatCode="General">
                  <c:v>800</c:v>
                </c:pt>
                <c:pt idx="69" formatCode="General">
                  <c:v>800</c:v>
                </c:pt>
                <c:pt idx="70" formatCode="General">
                  <c:v>800</c:v>
                </c:pt>
                <c:pt idx="71" formatCode="General">
                  <c:v>800</c:v>
                </c:pt>
                <c:pt idx="72" formatCode="General">
                  <c:v>800</c:v>
                </c:pt>
                <c:pt idx="73" formatCode="General">
                  <c:v>800</c:v>
                </c:pt>
                <c:pt idx="74" formatCode="General">
                  <c:v>800</c:v>
                </c:pt>
                <c:pt idx="75" formatCode="General">
                  <c:v>800</c:v>
                </c:pt>
                <c:pt idx="76" formatCode="General">
                  <c:v>800</c:v>
                </c:pt>
                <c:pt idx="77" formatCode="General">
                  <c:v>800</c:v>
                </c:pt>
                <c:pt idx="78" formatCode="General">
                  <c:v>800</c:v>
                </c:pt>
                <c:pt idx="79" formatCode="General">
                  <c:v>800</c:v>
                </c:pt>
                <c:pt idx="80" formatCode="General">
                  <c:v>800</c:v>
                </c:pt>
                <c:pt idx="81" formatCode="General">
                  <c:v>800</c:v>
                </c:pt>
                <c:pt idx="82" formatCode="General">
                  <c:v>800</c:v>
                </c:pt>
                <c:pt idx="83" formatCode="General">
                  <c:v>800</c:v>
                </c:pt>
                <c:pt idx="84" formatCode="General">
                  <c:v>800</c:v>
                </c:pt>
                <c:pt idx="85" formatCode="General">
                  <c:v>800</c:v>
                </c:pt>
                <c:pt idx="86" formatCode="General">
                  <c:v>800</c:v>
                </c:pt>
                <c:pt idx="87" formatCode="General">
                  <c:v>800</c:v>
                </c:pt>
                <c:pt idx="88" formatCode="General">
                  <c:v>800</c:v>
                </c:pt>
                <c:pt idx="89" formatCode="General">
                  <c:v>800</c:v>
                </c:pt>
                <c:pt idx="90" formatCode="General">
                  <c:v>800</c:v>
                </c:pt>
                <c:pt idx="91" formatCode="General">
                  <c:v>800</c:v>
                </c:pt>
                <c:pt idx="92" formatCode="General">
                  <c:v>800</c:v>
                </c:pt>
                <c:pt idx="93" formatCode="General">
                  <c:v>800</c:v>
                </c:pt>
                <c:pt idx="94" formatCode="General">
                  <c:v>800</c:v>
                </c:pt>
                <c:pt idx="95" formatCode="General">
                  <c:v>800</c:v>
                </c:pt>
                <c:pt idx="96" formatCode="General">
                  <c:v>800</c:v>
                </c:pt>
                <c:pt idx="97" formatCode="General">
                  <c:v>800</c:v>
                </c:pt>
                <c:pt idx="98" formatCode="General">
                  <c:v>800</c:v>
                </c:pt>
                <c:pt idx="99" formatCode="General">
                  <c:v>800</c:v>
                </c:pt>
                <c:pt idx="100" formatCode="General">
                  <c:v>800</c:v>
                </c:pt>
                <c:pt idx="101" formatCode="General">
                  <c:v>800</c:v>
                </c:pt>
                <c:pt idx="102" formatCode="General">
                  <c:v>800</c:v>
                </c:pt>
                <c:pt idx="103" formatCode="General">
                  <c:v>800</c:v>
                </c:pt>
                <c:pt idx="104" formatCode="General">
                  <c:v>800</c:v>
                </c:pt>
                <c:pt idx="105" formatCode="General">
                  <c:v>800</c:v>
                </c:pt>
                <c:pt idx="106" formatCode="General">
                  <c:v>800</c:v>
                </c:pt>
                <c:pt idx="107" formatCode="General">
                  <c:v>800</c:v>
                </c:pt>
                <c:pt idx="108" formatCode="General">
                  <c:v>800</c:v>
                </c:pt>
                <c:pt idx="109" formatCode="General">
                  <c:v>800</c:v>
                </c:pt>
                <c:pt idx="110" formatCode="General">
                  <c:v>800</c:v>
                </c:pt>
                <c:pt idx="111" formatCode="General">
                  <c:v>800</c:v>
                </c:pt>
                <c:pt idx="112" formatCode="General">
                  <c:v>800</c:v>
                </c:pt>
                <c:pt idx="113" formatCode="General">
                  <c:v>800</c:v>
                </c:pt>
                <c:pt idx="114" formatCode="General">
                  <c:v>800</c:v>
                </c:pt>
                <c:pt idx="115" formatCode="General">
                  <c:v>800</c:v>
                </c:pt>
                <c:pt idx="116" formatCode="General">
                  <c:v>800</c:v>
                </c:pt>
                <c:pt idx="117" formatCode="General">
                  <c:v>800</c:v>
                </c:pt>
                <c:pt idx="118" formatCode="General">
                  <c:v>800</c:v>
                </c:pt>
                <c:pt idx="119" formatCode="General">
                  <c:v>800</c:v>
                </c:pt>
                <c:pt idx="120" formatCode="General">
                  <c:v>800</c:v>
                </c:pt>
                <c:pt idx="121" formatCode="General">
                  <c:v>800</c:v>
                </c:pt>
                <c:pt idx="122" formatCode="General">
                  <c:v>800</c:v>
                </c:pt>
                <c:pt idx="123" formatCode="General">
                  <c:v>800</c:v>
                </c:pt>
                <c:pt idx="124" formatCode="General">
                  <c:v>800</c:v>
                </c:pt>
                <c:pt idx="125" formatCode="General">
                  <c:v>800</c:v>
                </c:pt>
                <c:pt idx="126" formatCode="General">
                  <c:v>800</c:v>
                </c:pt>
                <c:pt idx="127" formatCode="General">
                  <c:v>800</c:v>
                </c:pt>
                <c:pt idx="128" formatCode="General">
                  <c:v>800</c:v>
                </c:pt>
                <c:pt idx="129" formatCode="General">
                  <c:v>800</c:v>
                </c:pt>
                <c:pt idx="130" formatCode="General">
                  <c:v>800</c:v>
                </c:pt>
                <c:pt idx="131" formatCode="General">
                  <c:v>800</c:v>
                </c:pt>
                <c:pt idx="132" formatCode="General">
                  <c:v>800</c:v>
                </c:pt>
                <c:pt idx="133" formatCode="General">
                  <c:v>800</c:v>
                </c:pt>
                <c:pt idx="134" formatCode="General">
                  <c:v>800</c:v>
                </c:pt>
                <c:pt idx="135" formatCode="General">
                  <c:v>800</c:v>
                </c:pt>
                <c:pt idx="136" formatCode="General">
                  <c:v>800</c:v>
                </c:pt>
                <c:pt idx="137" formatCode="General">
                  <c:v>800</c:v>
                </c:pt>
                <c:pt idx="138" formatCode="General">
                  <c:v>800</c:v>
                </c:pt>
                <c:pt idx="139" formatCode="General">
                  <c:v>800</c:v>
                </c:pt>
                <c:pt idx="140" formatCode="General">
                  <c:v>800</c:v>
                </c:pt>
                <c:pt idx="141" formatCode="General">
                  <c:v>800</c:v>
                </c:pt>
                <c:pt idx="142" formatCode="General">
                  <c:v>800</c:v>
                </c:pt>
                <c:pt idx="143" formatCode="General">
                  <c:v>800</c:v>
                </c:pt>
                <c:pt idx="144" formatCode="General">
                  <c:v>800</c:v>
                </c:pt>
                <c:pt idx="145" formatCode="General">
                  <c:v>800</c:v>
                </c:pt>
                <c:pt idx="146" formatCode="General">
                  <c:v>800</c:v>
                </c:pt>
                <c:pt idx="147" formatCode="General">
                  <c:v>800</c:v>
                </c:pt>
                <c:pt idx="148" formatCode="General">
                  <c:v>800</c:v>
                </c:pt>
                <c:pt idx="149" formatCode="General">
                  <c:v>800</c:v>
                </c:pt>
                <c:pt idx="150" formatCode="General">
                  <c:v>800</c:v>
                </c:pt>
                <c:pt idx="151" formatCode="General">
                  <c:v>800</c:v>
                </c:pt>
                <c:pt idx="152" formatCode="General">
                  <c:v>800</c:v>
                </c:pt>
                <c:pt idx="153" formatCode="General">
                  <c:v>800</c:v>
                </c:pt>
                <c:pt idx="154" formatCode="General">
                  <c:v>800</c:v>
                </c:pt>
                <c:pt idx="155" formatCode="General">
                  <c:v>800</c:v>
                </c:pt>
                <c:pt idx="156" formatCode="General">
                  <c:v>800</c:v>
                </c:pt>
                <c:pt idx="157" formatCode="General">
                  <c:v>800</c:v>
                </c:pt>
                <c:pt idx="158" formatCode="General">
                  <c:v>800</c:v>
                </c:pt>
                <c:pt idx="159" formatCode="General">
                  <c:v>800</c:v>
                </c:pt>
                <c:pt idx="160" formatCode="General">
                  <c:v>800</c:v>
                </c:pt>
                <c:pt idx="161" formatCode="General">
                  <c:v>800</c:v>
                </c:pt>
                <c:pt idx="162" formatCode="General">
                  <c:v>800</c:v>
                </c:pt>
                <c:pt idx="163" formatCode="General">
                  <c:v>800</c:v>
                </c:pt>
                <c:pt idx="164" formatCode="General">
                  <c:v>800</c:v>
                </c:pt>
                <c:pt idx="165" formatCode="General">
                  <c:v>700</c:v>
                </c:pt>
                <c:pt idx="166" formatCode="General">
                  <c:v>700</c:v>
                </c:pt>
                <c:pt idx="167" formatCode="General">
                  <c:v>700</c:v>
                </c:pt>
                <c:pt idx="168" formatCode="General">
                  <c:v>700</c:v>
                </c:pt>
                <c:pt idx="169" formatCode="General">
                  <c:v>700</c:v>
                </c:pt>
                <c:pt idx="170" formatCode="General">
                  <c:v>700</c:v>
                </c:pt>
                <c:pt idx="171" formatCode="General">
                  <c:v>700</c:v>
                </c:pt>
                <c:pt idx="172" formatCode="General">
                  <c:v>700</c:v>
                </c:pt>
                <c:pt idx="173" formatCode="General">
                  <c:v>700</c:v>
                </c:pt>
                <c:pt idx="174" formatCode="General">
                  <c:v>700</c:v>
                </c:pt>
                <c:pt idx="175" formatCode="General">
                  <c:v>700</c:v>
                </c:pt>
                <c:pt idx="176" formatCode="General">
                  <c:v>700</c:v>
                </c:pt>
                <c:pt idx="177" formatCode="General">
                  <c:v>700</c:v>
                </c:pt>
                <c:pt idx="178" formatCode="General">
                  <c:v>700</c:v>
                </c:pt>
                <c:pt idx="179" formatCode="General">
                  <c:v>700</c:v>
                </c:pt>
                <c:pt idx="180" formatCode="General">
                  <c:v>700</c:v>
                </c:pt>
                <c:pt idx="181" formatCode="General">
                  <c:v>700</c:v>
                </c:pt>
                <c:pt idx="182" formatCode="General">
                  <c:v>700</c:v>
                </c:pt>
                <c:pt idx="183" formatCode="General">
                  <c:v>700</c:v>
                </c:pt>
                <c:pt idx="184" formatCode="General">
                  <c:v>700</c:v>
                </c:pt>
                <c:pt idx="185" formatCode="General">
                  <c:v>700</c:v>
                </c:pt>
                <c:pt idx="186" formatCode="General">
                  <c:v>700</c:v>
                </c:pt>
                <c:pt idx="187" formatCode="General">
                  <c:v>700</c:v>
                </c:pt>
                <c:pt idx="188" formatCode="General">
                  <c:v>700</c:v>
                </c:pt>
                <c:pt idx="189" formatCode="General">
                  <c:v>700</c:v>
                </c:pt>
                <c:pt idx="190" formatCode="General">
                  <c:v>700</c:v>
                </c:pt>
                <c:pt idx="191" formatCode="General">
                  <c:v>700</c:v>
                </c:pt>
                <c:pt idx="192" formatCode="General">
                  <c:v>700</c:v>
                </c:pt>
                <c:pt idx="193" formatCode="General">
                  <c:v>700</c:v>
                </c:pt>
                <c:pt idx="194" formatCode="General">
                  <c:v>700</c:v>
                </c:pt>
                <c:pt idx="195" formatCode="General">
                  <c:v>700</c:v>
                </c:pt>
                <c:pt idx="196" formatCode="General">
                  <c:v>700</c:v>
                </c:pt>
                <c:pt idx="197" formatCode="General">
                  <c:v>700</c:v>
                </c:pt>
                <c:pt idx="198" formatCode="General">
                  <c:v>700</c:v>
                </c:pt>
                <c:pt idx="199" formatCode="General">
                  <c:v>700</c:v>
                </c:pt>
                <c:pt idx="200" formatCode="General">
                  <c:v>700</c:v>
                </c:pt>
                <c:pt idx="201" formatCode="General">
                  <c:v>700</c:v>
                </c:pt>
                <c:pt idx="202" formatCode="General">
                  <c:v>700</c:v>
                </c:pt>
                <c:pt idx="203" formatCode="General">
                  <c:v>700</c:v>
                </c:pt>
                <c:pt idx="204" formatCode="General">
                  <c:v>700</c:v>
                </c:pt>
                <c:pt idx="205" formatCode="General">
                  <c:v>700</c:v>
                </c:pt>
                <c:pt idx="206" formatCode="General">
                  <c:v>700</c:v>
                </c:pt>
                <c:pt idx="207" formatCode="General">
                  <c:v>700</c:v>
                </c:pt>
                <c:pt idx="208" formatCode="General">
                  <c:v>700</c:v>
                </c:pt>
                <c:pt idx="209" formatCode="General">
                  <c:v>700</c:v>
                </c:pt>
                <c:pt idx="210" formatCode="General">
                  <c:v>700</c:v>
                </c:pt>
                <c:pt idx="211" formatCode="General">
                  <c:v>700</c:v>
                </c:pt>
                <c:pt idx="212" formatCode="General">
                  <c:v>700</c:v>
                </c:pt>
                <c:pt idx="213" formatCode="General">
                  <c:v>700</c:v>
                </c:pt>
                <c:pt idx="214" formatCode="General">
                  <c:v>700</c:v>
                </c:pt>
                <c:pt idx="215" formatCode="General">
                  <c:v>700</c:v>
                </c:pt>
                <c:pt idx="216" formatCode="General">
                  <c:v>700</c:v>
                </c:pt>
                <c:pt idx="217" formatCode="General">
                  <c:v>700</c:v>
                </c:pt>
                <c:pt idx="218" formatCode="General">
                  <c:v>700</c:v>
                </c:pt>
                <c:pt idx="219" formatCode="General">
                  <c:v>700</c:v>
                </c:pt>
                <c:pt idx="220" formatCode="General">
                  <c:v>700</c:v>
                </c:pt>
                <c:pt idx="221" formatCode="General">
                  <c:v>700</c:v>
                </c:pt>
                <c:pt idx="222" formatCode="General">
                  <c:v>700</c:v>
                </c:pt>
                <c:pt idx="223" formatCode="General">
                  <c:v>700</c:v>
                </c:pt>
                <c:pt idx="224" formatCode="General">
                  <c:v>700</c:v>
                </c:pt>
                <c:pt idx="225" formatCode="General">
                  <c:v>700</c:v>
                </c:pt>
                <c:pt idx="226" formatCode="General">
                  <c:v>700</c:v>
                </c:pt>
                <c:pt idx="227" formatCode="General">
                  <c:v>700</c:v>
                </c:pt>
                <c:pt idx="228" formatCode="General">
                  <c:v>700</c:v>
                </c:pt>
                <c:pt idx="229" formatCode="General">
                  <c:v>700</c:v>
                </c:pt>
                <c:pt idx="230" formatCode="General">
                  <c:v>700</c:v>
                </c:pt>
                <c:pt idx="231" formatCode="General">
                  <c:v>700</c:v>
                </c:pt>
                <c:pt idx="232" formatCode="General">
                  <c:v>700</c:v>
                </c:pt>
                <c:pt idx="233" formatCode="General">
                  <c:v>700</c:v>
                </c:pt>
                <c:pt idx="234" formatCode="General">
                  <c:v>700</c:v>
                </c:pt>
                <c:pt idx="235" formatCode="General">
                  <c:v>700</c:v>
                </c:pt>
                <c:pt idx="236" formatCode="General">
                  <c:v>700</c:v>
                </c:pt>
                <c:pt idx="237" formatCode="General">
                  <c:v>700</c:v>
                </c:pt>
                <c:pt idx="238" formatCode="General">
                  <c:v>700</c:v>
                </c:pt>
                <c:pt idx="239" formatCode="General">
                  <c:v>700</c:v>
                </c:pt>
                <c:pt idx="240" formatCode="General">
                  <c:v>700</c:v>
                </c:pt>
                <c:pt idx="241" formatCode="General">
                  <c:v>700</c:v>
                </c:pt>
                <c:pt idx="242" formatCode="General">
                  <c:v>700</c:v>
                </c:pt>
                <c:pt idx="243" formatCode="General">
                  <c:v>700</c:v>
                </c:pt>
                <c:pt idx="244" formatCode="General">
                  <c:v>700</c:v>
                </c:pt>
                <c:pt idx="245" formatCode="General">
                  <c:v>700</c:v>
                </c:pt>
                <c:pt idx="246" formatCode="General">
                  <c:v>700</c:v>
                </c:pt>
                <c:pt idx="247" formatCode="General">
                  <c:v>700</c:v>
                </c:pt>
                <c:pt idx="248" formatCode="General">
                  <c:v>700</c:v>
                </c:pt>
                <c:pt idx="249" formatCode="General">
                  <c:v>700</c:v>
                </c:pt>
                <c:pt idx="250" formatCode="General">
                  <c:v>700</c:v>
                </c:pt>
                <c:pt idx="251" formatCode="General">
                  <c:v>700</c:v>
                </c:pt>
                <c:pt idx="252" formatCode="General">
                  <c:v>700</c:v>
                </c:pt>
                <c:pt idx="253" formatCode="General">
                  <c:v>700</c:v>
                </c:pt>
                <c:pt idx="254" formatCode="General">
                  <c:v>700</c:v>
                </c:pt>
                <c:pt idx="255" formatCode="General">
                  <c:v>700</c:v>
                </c:pt>
                <c:pt idx="256" formatCode="General">
                  <c:v>700</c:v>
                </c:pt>
                <c:pt idx="257" formatCode="General">
                  <c:v>700</c:v>
                </c:pt>
                <c:pt idx="258" formatCode="General">
                  <c:v>700</c:v>
                </c:pt>
                <c:pt idx="259" formatCode="General">
                  <c:v>700</c:v>
                </c:pt>
                <c:pt idx="260" formatCode="General">
                  <c:v>700</c:v>
                </c:pt>
                <c:pt idx="261" formatCode="General">
                  <c:v>700</c:v>
                </c:pt>
                <c:pt idx="262" formatCode="General">
                  <c:v>700</c:v>
                </c:pt>
                <c:pt idx="263" formatCode="General">
                  <c:v>700</c:v>
                </c:pt>
                <c:pt idx="264" formatCode="General">
                  <c:v>700</c:v>
                </c:pt>
                <c:pt idx="265" formatCode="General">
                  <c:v>700</c:v>
                </c:pt>
                <c:pt idx="266" formatCode="General">
                  <c:v>700</c:v>
                </c:pt>
                <c:pt idx="267" formatCode="General">
                  <c:v>700</c:v>
                </c:pt>
                <c:pt idx="268" formatCode="General">
                  <c:v>700</c:v>
                </c:pt>
                <c:pt idx="269" formatCode="General">
                  <c:v>700</c:v>
                </c:pt>
                <c:pt idx="270" formatCode="General">
                  <c:v>700</c:v>
                </c:pt>
                <c:pt idx="271" formatCode="General">
                  <c:v>700</c:v>
                </c:pt>
                <c:pt idx="272" formatCode="General">
                  <c:v>700</c:v>
                </c:pt>
                <c:pt idx="273" formatCode="General">
                  <c:v>700</c:v>
                </c:pt>
                <c:pt idx="274" formatCode="General">
                  <c:v>700</c:v>
                </c:pt>
                <c:pt idx="275" formatCode="General">
                  <c:v>700</c:v>
                </c:pt>
                <c:pt idx="276" formatCode="General">
                  <c:v>700</c:v>
                </c:pt>
                <c:pt idx="277" formatCode="General">
                  <c:v>700</c:v>
                </c:pt>
                <c:pt idx="278" formatCode="General">
                  <c:v>700</c:v>
                </c:pt>
                <c:pt idx="279" formatCode="General">
                  <c:v>700</c:v>
                </c:pt>
                <c:pt idx="280" formatCode="General">
                  <c:v>700</c:v>
                </c:pt>
                <c:pt idx="281" formatCode="General">
                  <c:v>700</c:v>
                </c:pt>
                <c:pt idx="282" formatCode="General">
                  <c:v>700</c:v>
                </c:pt>
                <c:pt idx="283" formatCode="General">
                  <c:v>700</c:v>
                </c:pt>
                <c:pt idx="284" formatCode="General">
                  <c:v>700</c:v>
                </c:pt>
                <c:pt idx="285" formatCode="General">
                  <c:v>700</c:v>
                </c:pt>
                <c:pt idx="286" formatCode="General">
                  <c:v>700</c:v>
                </c:pt>
                <c:pt idx="287" formatCode="General">
                  <c:v>700</c:v>
                </c:pt>
                <c:pt idx="288" formatCode="General">
                  <c:v>700</c:v>
                </c:pt>
                <c:pt idx="289" formatCode="General">
                  <c:v>700</c:v>
                </c:pt>
                <c:pt idx="290" formatCode="General">
                  <c:v>700</c:v>
                </c:pt>
                <c:pt idx="291" formatCode="General">
                  <c:v>700</c:v>
                </c:pt>
                <c:pt idx="292" formatCode="General">
                  <c:v>700</c:v>
                </c:pt>
                <c:pt idx="293" formatCode="General">
                  <c:v>700</c:v>
                </c:pt>
                <c:pt idx="294" formatCode="General">
                  <c:v>700</c:v>
                </c:pt>
                <c:pt idx="295" formatCode="General">
                  <c:v>700</c:v>
                </c:pt>
                <c:pt idx="296" formatCode="General">
                  <c:v>700</c:v>
                </c:pt>
                <c:pt idx="297" formatCode="General">
                  <c:v>700</c:v>
                </c:pt>
                <c:pt idx="298" formatCode="General">
                  <c:v>700</c:v>
                </c:pt>
                <c:pt idx="299" formatCode="General">
                  <c:v>700</c:v>
                </c:pt>
                <c:pt idx="300" formatCode="General">
                  <c:v>700</c:v>
                </c:pt>
                <c:pt idx="301" formatCode="General">
                  <c:v>700</c:v>
                </c:pt>
                <c:pt idx="302" formatCode="General">
                  <c:v>700</c:v>
                </c:pt>
                <c:pt idx="303" formatCode="General">
                  <c:v>700</c:v>
                </c:pt>
                <c:pt idx="304" formatCode="General">
                  <c:v>700</c:v>
                </c:pt>
                <c:pt idx="305" formatCode="General">
                  <c:v>700</c:v>
                </c:pt>
                <c:pt idx="306" formatCode="General">
                  <c:v>700</c:v>
                </c:pt>
                <c:pt idx="307" formatCode="General">
                  <c:v>700</c:v>
                </c:pt>
                <c:pt idx="308" formatCode="General">
                  <c:v>700</c:v>
                </c:pt>
                <c:pt idx="309" formatCode="General">
                  <c:v>700</c:v>
                </c:pt>
                <c:pt idx="310" formatCode="General">
                  <c:v>700</c:v>
                </c:pt>
                <c:pt idx="311" formatCode="General">
                  <c:v>700</c:v>
                </c:pt>
                <c:pt idx="312" formatCode="General">
                  <c:v>700</c:v>
                </c:pt>
                <c:pt idx="313" formatCode="General">
                  <c:v>700</c:v>
                </c:pt>
                <c:pt idx="314" formatCode="General">
                  <c:v>700</c:v>
                </c:pt>
                <c:pt idx="315" formatCode="General">
                  <c:v>700</c:v>
                </c:pt>
                <c:pt idx="316" formatCode="General">
                  <c:v>700</c:v>
                </c:pt>
                <c:pt idx="317" formatCode="General">
                  <c:v>700</c:v>
                </c:pt>
                <c:pt idx="318" formatCode="General">
                  <c:v>700</c:v>
                </c:pt>
                <c:pt idx="319" formatCode="General">
                  <c:v>700</c:v>
                </c:pt>
                <c:pt idx="320" formatCode="General">
                  <c:v>700</c:v>
                </c:pt>
                <c:pt idx="321" formatCode="General">
                  <c:v>700</c:v>
                </c:pt>
                <c:pt idx="322" formatCode="General">
                  <c:v>700</c:v>
                </c:pt>
                <c:pt idx="323" formatCode="General">
                  <c:v>700</c:v>
                </c:pt>
                <c:pt idx="324" formatCode="General">
                  <c:v>700</c:v>
                </c:pt>
                <c:pt idx="325" formatCode="General">
                  <c:v>700</c:v>
                </c:pt>
                <c:pt idx="326" formatCode="General">
                  <c:v>700</c:v>
                </c:pt>
                <c:pt idx="327" formatCode="General">
                  <c:v>700</c:v>
                </c:pt>
                <c:pt idx="328" formatCode="General">
                  <c:v>700</c:v>
                </c:pt>
                <c:pt idx="329" formatCode="General">
                  <c:v>700</c:v>
                </c:pt>
                <c:pt idx="330" formatCode="General">
                  <c:v>700</c:v>
                </c:pt>
                <c:pt idx="331" formatCode="General">
                  <c:v>700</c:v>
                </c:pt>
                <c:pt idx="332" formatCode="General">
                  <c:v>700</c:v>
                </c:pt>
                <c:pt idx="333" formatCode="General">
                  <c:v>700</c:v>
                </c:pt>
                <c:pt idx="334" formatCode="General">
                  <c:v>700</c:v>
                </c:pt>
                <c:pt idx="335" formatCode="General">
                  <c:v>700</c:v>
                </c:pt>
                <c:pt idx="336" formatCode="General">
                  <c:v>700</c:v>
                </c:pt>
                <c:pt idx="337" formatCode="General">
                  <c:v>700</c:v>
                </c:pt>
                <c:pt idx="338" formatCode="General">
                  <c:v>700</c:v>
                </c:pt>
                <c:pt idx="339" formatCode="General">
                  <c:v>700</c:v>
                </c:pt>
                <c:pt idx="340" formatCode="General">
                  <c:v>700</c:v>
                </c:pt>
                <c:pt idx="341" formatCode="General">
                  <c:v>700</c:v>
                </c:pt>
                <c:pt idx="342" formatCode="General">
                  <c:v>700</c:v>
                </c:pt>
                <c:pt idx="343" formatCode="General">
                  <c:v>700</c:v>
                </c:pt>
                <c:pt idx="344" formatCode="General">
                  <c:v>700</c:v>
                </c:pt>
                <c:pt idx="345" formatCode="General">
                  <c:v>700</c:v>
                </c:pt>
                <c:pt idx="346" formatCode="General">
                  <c:v>700</c:v>
                </c:pt>
                <c:pt idx="347" formatCode="General">
                  <c:v>700</c:v>
                </c:pt>
                <c:pt idx="348" formatCode="General">
                  <c:v>700</c:v>
                </c:pt>
                <c:pt idx="349" formatCode="General">
                  <c:v>700</c:v>
                </c:pt>
                <c:pt idx="350" formatCode="General">
                  <c:v>700</c:v>
                </c:pt>
                <c:pt idx="351" formatCode="General">
                  <c:v>700</c:v>
                </c:pt>
                <c:pt idx="352" formatCode="General">
                  <c:v>700</c:v>
                </c:pt>
                <c:pt idx="353" formatCode="General">
                  <c:v>700</c:v>
                </c:pt>
                <c:pt idx="354" formatCode="General">
                  <c:v>700</c:v>
                </c:pt>
                <c:pt idx="355" formatCode="General">
                  <c:v>700</c:v>
                </c:pt>
                <c:pt idx="356" formatCode="General">
                  <c:v>700</c:v>
                </c:pt>
                <c:pt idx="357" formatCode="General">
                  <c:v>700</c:v>
                </c:pt>
                <c:pt idx="358" formatCode="General">
                  <c:v>700</c:v>
                </c:pt>
                <c:pt idx="359" formatCode="General">
                  <c:v>700</c:v>
                </c:pt>
                <c:pt idx="360" formatCode="General">
                  <c:v>700</c:v>
                </c:pt>
                <c:pt idx="361" formatCode="General">
                  <c:v>700</c:v>
                </c:pt>
                <c:pt idx="362" formatCode="General">
                  <c:v>700</c:v>
                </c:pt>
                <c:pt idx="363" formatCode="General">
                  <c:v>700</c:v>
                </c:pt>
                <c:pt idx="364" formatCode="General">
                  <c:v>700</c:v>
                </c:pt>
                <c:pt idx="365" formatCode="General">
                  <c:v>700</c:v>
                </c:pt>
                <c:pt idx="366" formatCode="General">
                  <c:v>700</c:v>
                </c:pt>
                <c:pt idx="367" formatCode="General">
                  <c:v>700</c:v>
                </c:pt>
                <c:pt idx="368" formatCode="General">
                  <c:v>700</c:v>
                </c:pt>
                <c:pt idx="369" formatCode="General">
                  <c:v>700</c:v>
                </c:pt>
                <c:pt idx="370" formatCode="General">
                  <c:v>700</c:v>
                </c:pt>
                <c:pt idx="371" formatCode="General">
                  <c:v>700</c:v>
                </c:pt>
                <c:pt idx="372" formatCode="General">
                  <c:v>700</c:v>
                </c:pt>
                <c:pt idx="373" formatCode="General">
                  <c:v>700</c:v>
                </c:pt>
                <c:pt idx="374" formatCode="General">
                  <c:v>700</c:v>
                </c:pt>
                <c:pt idx="375" formatCode="General">
                  <c:v>700</c:v>
                </c:pt>
                <c:pt idx="376" formatCode="General">
                  <c:v>700</c:v>
                </c:pt>
                <c:pt idx="377" formatCode="General">
                  <c:v>700</c:v>
                </c:pt>
                <c:pt idx="378" formatCode="General">
                  <c:v>700</c:v>
                </c:pt>
                <c:pt idx="379" formatCode="General">
                  <c:v>700</c:v>
                </c:pt>
                <c:pt idx="380" formatCode="General">
                  <c:v>700</c:v>
                </c:pt>
                <c:pt idx="381" formatCode="General">
                  <c:v>700</c:v>
                </c:pt>
                <c:pt idx="382" formatCode="General">
                  <c:v>700</c:v>
                </c:pt>
                <c:pt idx="383" formatCode="General">
                  <c:v>700</c:v>
                </c:pt>
                <c:pt idx="384" formatCode="General">
                  <c:v>700</c:v>
                </c:pt>
                <c:pt idx="385" formatCode="General">
                  <c:v>700</c:v>
                </c:pt>
                <c:pt idx="386" formatCode="General">
                  <c:v>700</c:v>
                </c:pt>
                <c:pt idx="387" formatCode="General">
                  <c:v>700</c:v>
                </c:pt>
                <c:pt idx="388" formatCode="General">
                  <c:v>700</c:v>
                </c:pt>
                <c:pt idx="389" formatCode="General">
                  <c:v>700</c:v>
                </c:pt>
                <c:pt idx="390" formatCode="General">
                  <c:v>700</c:v>
                </c:pt>
                <c:pt idx="391" formatCode="General">
                  <c:v>700</c:v>
                </c:pt>
                <c:pt idx="392" formatCode="General">
                  <c:v>700</c:v>
                </c:pt>
                <c:pt idx="393" formatCode="General">
                  <c:v>700</c:v>
                </c:pt>
                <c:pt idx="394" formatCode="General">
                  <c:v>700</c:v>
                </c:pt>
                <c:pt idx="395" formatCode="General">
                  <c:v>700</c:v>
                </c:pt>
                <c:pt idx="396" formatCode="General">
                  <c:v>700</c:v>
                </c:pt>
                <c:pt idx="397" formatCode="General">
                  <c:v>700</c:v>
                </c:pt>
                <c:pt idx="398" formatCode="General">
                  <c:v>700</c:v>
                </c:pt>
                <c:pt idx="399" formatCode="General">
                  <c:v>700</c:v>
                </c:pt>
                <c:pt idx="400" formatCode="General">
                  <c:v>700</c:v>
                </c:pt>
                <c:pt idx="401" formatCode="General">
                  <c:v>700</c:v>
                </c:pt>
                <c:pt idx="402" formatCode="General">
                  <c:v>700</c:v>
                </c:pt>
                <c:pt idx="403" formatCode="General">
                  <c:v>700</c:v>
                </c:pt>
                <c:pt idx="404" formatCode="General">
                  <c:v>700</c:v>
                </c:pt>
                <c:pt idx="405" formatCode="General">
                  <c:v>700</c:v>
                </c:pt>
                <c:pt idx="406" formatCode="General">
                  <c:v>700</c:v>
                </c:pt>
                <c:pt idx="407" formatCode="General">
                  <c:v>700</c:v>
                </c:pt>
                <c:pt idx="408" formatCode="General">
                  <c:v>700</c:v>
                </c:pt>
                <c:pt idx="409" formatCode="General">
                  <c:v>700</c:v>
                </c:pt>
                <c:pt idx="410" formatCode="General">
                  <c:v>700</c:v>
                </c:pt>
                <c:pt idx="411" formatCode="General">
                  <c:v>700</c:v>
                </c:pt>
                <c:pt idx="412" formatCode="General">
                  <c:v>700</c:v>
                </c:pt>
                <c:pt idx="413" formatCode="General">
                  <c:v>700</c:v>
                </c:pt>
                <c:pt idx="414" formatCode="General">
                  <c:v>700</c:v>
                </c:pt>
                <c:pt idx="415" formatCode="General">
                  <c:v>700</c:v>
                </c:pt>
                <c:pt idx="416" formatCode="General">
                  <c:v>700</c:v>
                </c:pt>
                <c:pt idx="417" formatCode="General">
                  <c:v>700</c:v>
                </c:pt>
                <c:pt idx="418" formatCode="General">
                  <c:v>700</c:v>
                </c:pt>
                <c:pt idx="419" formatCode="General">
                  <c:v>700</c:v>
                </c:pt>
                <c:pt idx="420" formatCode="General">
                  <c:v>700</c:v>
                </c:pt>
                <c:pt idx="421" formatCode="General">
                  <c:v>700</c:v>
                </c:pt>
                <c:pt idx="422" formatCode="General">
                  <c:v>700</c:v>
                </c:pt>
                <c:pt idx="423" formatCode="General">
                  <c:v>700</c:v>
                </c:pt>
                <c:pt idx="424" formatCode="General">
                  <c:v>700</c:v>
                </c:pt>
                <c:pt idx="425" formatCode="General">
                  <c:v>700</c:v>
                </c:pt>
                <c:pt idx="426" formatCode="General">
                  <c:v>700</c:v>
                </c:pt>
                <c:pt idx="427" formatCode="General">
                  <c:v>700</c:v>
                </c:pt>
                <c:pt idx="428" formatCode="General">
                  <c:v>700</c:v>
                </c:pt>
                <c:pt idx="429" formatCode="General">
                  <c:v>700</c:v>
                </c:pt>
                <c:pt idx="430" formatCode="General">
                  <c:v>700</c:v>
                </c:pt>
                <c:pt idx="431" formatCode="General">
                  <c:v>700</c:v>
                </c:pt>
                <c:pt idx="432" formatCode="General">
                  <c:v>700</c:v>
                </c:pt>
                <c:pt idx="433" formatCode="General">
                  <c:v>700</c:v>
                </c:pt>
                <c:pt idx="434" formatCode="General">
                  <c:v>700</c:v>
                </c:pt>
                <c:pt idx="435" formatCode="General">
                  <c:v>700</c:v>
                </c:pt>
                <c:pt idx="436" formatCode="General">
                  <c:v>700</c:v>
                </c:pt>
                <c:pt idx="437" formatCode="General">
                  <c:v>700</c:v>
                </c:pt>
                <c:pt idx="438" formatCode="General">
                  <c:v>700</c:v>
                </c:pt>
                <c:pt idx="439" formatCode="General">
                  <c:v>700</c:v>
                </c:pt>
                <c:pt idx="440" formatCode="General">
                  <c:v>700</c:v>
                </c:pt>
                <c:pt idx="441" formatCode="General">
                  <c:v>700</c:v>
                </c:pt>
                <c:pt idx="442" formatCode="General">
                  <c:v>700</c:v>
                </c:pt>
                <c:pt idx="443" formatCode="General">
                  <c:v>700</c:v>
                </c:pt>
                <c:pt idx="444" formatCode="General">
                  <c:v>700</c:v>
                </c:pt>
                <c:pt idx="445" formatCode="General">
                  <c:v>700</c:v>
                </c:pt>
                <c:pt idx="446" formatCode="General">
                  <c:v>700</c:v>
                </c:pt>
                <c:pt idx="447" formatCode="General">
                  <c:v>700</c:v>
                </c:pt>
                <c:pt idx="448" formatCode="General">
                  <c:v>700</c:v>
                </c:pt>
                <c:pt idx="449" formatCode="General">
                  <c:v>700</c:v>
                </c:pt>
                <c:pt idx="450" formatCode="General">
                  <c:v>700</c:v>
                </c:pt>
                <c:pt idx="451" formatCode="General">
                  <c:v>700</c:v>
                </c:pt>
                <c:pt idx="452" formatCode="General">
                  <c:v>700</c:v>
                </c:pt>
                <c:pt idx="453" formatCode="General">
                  <c:v>700</c:v>
                </c:pt>
                <c:pt idx="454" formatCode="General">
                  <c:v>700</c:v>
                </c:pt>
                <c:pt idx="455" formatCode="General">
                  <c:v>700</c:v>
                </c:pt>
                <c:pt idx="456" formatCode="General">
                  <c:v>700</c:v>
                </c:pt>
                <c:pt idx="457" formatCode="General">
                  <c:v>700</c:v>
                </c:pt>
                <c:pt idx="458" formatCode="General">
                  <c:v>700</c:v>
                </c:pt>
                <c:pt idx="459" formatCode="General">
                  <c:v>700</c:v>
                </c:pt>
                <c:pt idx="460" formatCode="General">
                  <c:v>700</c:v>
                </c:pt>
                <c:pt idx="461" formatCode="General">
                  <c:v>700</c:v>
                </c:pt>
                <c:pt idx="462" formatCode="General">
                  <c:v>700</c:v>
                </c:pt>
                <c:pt idx="463" formatCode="General">
                  <c:v>700</c:v>
                </c:pt>
                <c:pt idx="464" formatCode="General">
                  <c:v>700</c:v>
                </c:pt>
                <c:pt idx="465" formatCode="General">
                  <c:v>700</c:v>
                </c:pt>
                <c:pt idx="466" formatCode="General">
                  <c:v>700</c:v>
                </c:pt>
                <c:pt idx="467" formatCode="General">
                  <c:v>700</c:v>
                </c:pt>
                <c:pt idx="468" formatCode="General">
                  <c:v>700</c:v>
                </c:pt>
                <c:pt idx="469" formatCode="General">
                  <c:v>700</c:v>
                </c:pt>
                <c:pt idx="470" formatCode="General">
                  <c:v>700</c:v>
                </c:pt>
                <c:pt idx="471" formatCode="General">
                  <c:v>700</c:v>
                </c:pt>
                <c:pt idx="472" formatCode="General">
                  <c:v>700</c:v>
                </c:pt>
                <c:pt idx="473" formatCode="General">
                  <c:v>700</c:v>
                </c:pt>
                <c:pt idx="474" formatCode="General">
                  <c:v>700</c:v>
                </c:pt>
                <c:pt idx="475" formatCode="General">
                  <c:v>700</c:v>
                </c:pt>
                <c:pt idx="476" formatCode="General">
                  <c:v>700</c:v>
                </c:pt>
                <c:pt idx="477" formatCode="General">
                  <c:v>700</c:v>
                </c:pt>
                <c:pt idx="478" formatCode="General">
                  <c:v>700</c:v>
                </c:pt>
                <c:pt idx="479" formatCode="General">
                  <c:v>700</c:v>
                </c:pt>
                <c:pt idx="480" formatCode="General">
                  <c:v>700</c:v>
                </c:pt>
                <c:pt idx="481" formatCode="General">
                  <c:v>700</c:v>
                </c:pt>
                <c:pt idx="482" formatCode="General">
                  <c:v>700</c:v>
                </c:pt>
                <c:pt idx="483" formatCode="General">
                  <c:v>700</c:v>
                </c:pt>
                <c:pt idx="484" formatCode="General">
                  <c:v>700</c:v>
                </c:pt>
                <c:pt idx="485" formatCode="General">
                  <c:v>700</c:v>
                </c:pt>
                <c:pt idx="486" formatCode="General">
                  <c:v>700</c:v>
                </c:pt>
                <c:pt idx="487" formatCode="General">
                  <c:v>700</c:v>
                </c:pt>
                <c:pt idx="488" formatCode="General">
                  <c:v>700</c:v>
                </c:pt>
                <c:pt idx="489" formatCode="General">
                  <c:v>700</c:v>
                </c:pt>
                <c:pt idx="490" formatCode="General">
                  <c:v>700</c:v>
                </c:pt>
                <c:pt idx="491" formatCode="General">
                  <c:v>700</c:v>
                </c:pt>
                <c:pt idx="492" formatCode="General">
                  <c:v>700</c:v>
                </c:pt>
                <c:pt idx="493" formatCode="General">
                  <c:v>700</c:v>
                </c:pt>
                <c:pt idx="494" formatCode="General">
                  <c:v>700</c:v>
                </c:pt>
                <c:pt idx="495" formatCode="General">
                  <c:v>700</c:v>
                </c:pt>
                <c:pt idx="496" formatCode="General">
                  <c:v>700</c:v>
                </c:pt>
                <c:pt idx="497" formatCode="General">
                  <c:v>700</c:v>
                </c:pt>
                <c:pt idx="498" formatCode="General">
                  <c:v>700</c:v>
                </c:pt>
                <c:pt idx="499" formatCode="General">
                  <c:v>700</c:v>
                </c:pt>
                <c:pt idx="500" formatCode="General">
                  <c:v>700</c:v>
                </c:pt>
                <c:pt idx="501" formatCode="General">
                  <c:v>700</c:v>
                </c:pt>
                <c:pt idx="502" formatCode="General">
                  <c:v>700</c:v>
                </c:pt>
                <c:pt idx="503" formatCode="General">
                  <c:v>700</c:v>
                </c:pt>
                <c:pt idx="504" formatCode="General">
                  <c:v>700</c:v>
                </c:pt>
                <c:pt idx="505" formatCode="General">
                  <c:v>700</c:v>
                </c:pt>
                <c:pt idx="506" formatCode="General">
                  <c:v>700</c:v>
                </c:pt>
                <c:pt idx="507" formatCode="General">
                  <c:v>700</c:v>
                </c:pt>
                <c:pt idx="508" formatCode="General">
                  <c:v>700</c:v>
                </c:pt>
                <c:pt idx="509" formatCode="General">
                  <c:v>700</c:v>
                </c:pt>
                <c:pt idx="510" formatCode="General">
                  <c:v>700</c:v>
                </c:pt>
                <c:pt idx="511" formatCode="General">
                  <c:v>700</c:v>
                </c:pt>
                <c:pt idx="512" formatCode="General">
                  <c:v>700</c:v>
                </c:pt>
                <c:pt idx="513" formatCode="General">
                  <c:v>700</c:v>
                </c:pt>
                <c:pt idx="514" formatCode="General">
                  <c:v>700</c:v>
                </c:pt>
                <c:pt idx="515" formatCode="General">
                  <c:v>700</c:v>
                </c:pt>
                <c:pt idx="516" formatCode="General">
                  <c:v>700</c:v>
                </c:pt>
                <c:pt idx="517" formatCode="General">
                  <c:v>700</c:v>
                </c:pt>
                <c:pt idx="518" formatCode="General">
                  <c:v>700</c:v>
                </c:pt>
                <c:pt idx="519" formatCode="General">
                  <c:v>700</c:v>
                </c:pt>
                <c:pt idx="520" formatCode="General">
                  <c:v>700</c:v>
                </c:pt>
                <c:pt idx="521" formatCode="General">
                  <c:v>700</c:v>
                </c:pt>
                <c:pt idx="522" formatCode="General">
                  <c:v>700</c:v>
                </c:pt>
                <c:pt idx="523" formatCode="General">
                  <c:v>650</c:v>
                </c:pt>
                <c:pt idx="524" formatCode="General">
                  <c:v>650</c:v>
                </c:pt>
                <c:pt idx="525" formatCode="General">
                  <c:v>650</c:v>
                </c:pt>
                <c:pt idx="526" formatCode="General">
                  <c:v>650</c:v>
                </c:pt>
                <c:pt idx="527" formatCode="General">
                  <c:v>650</c:v>
                </c:pt>
                <c:pt idx="528" formatCode="General">
                  <c:v>650</c:v>
                </c:pt>
                <c:pt idx="529" formatCode="General">
                  <c:v>650</c:v>
                </c:pt>
                <c:pt idx="530" formatCode="General">
                  <c:v>650</c:v>
                </c:pt>
                <c:pt idx="531" formatCode="General">
                  <c:v>650</c:v>
                </c:pt>
                <c:pt idx="532" formatCode="General">
                  <c:v>650</c:v>
                </c:pt>
                <c:pt idx="533" formatCode="General">
                  <c:v>650</c:v>
                </c:pt>
                <c:pt idx="534" formatCode="General">
                  <c:v>650</c:v>
                </c:pt>
                <c:pt idx="535" formatCode="General">
                  <c:v>650</c:v>
                </c:pt>
                <c:pt idx="536" formatCode="General">
                  <c:v>650</c:v>
                </c:pt>
                <c:pt idx="537" formatCode="General">
                  <c:v>650</c:v>
                </c:pt>
                <c:pt idx="538" formatCode="General">
                  <c:v>650</c:v>
                </c:pt>
                <c:pt idx="539" formatCode="General">
                  <c:v>650</c:v>
                </c:pt>
                <c:pt idx="540" formatCode="General">
                  <c:v>650</c:v>
                </c:pt>
                <c:pt idx="541" formatCode="General">
                  <c:v>650</c:v>
                </c:pt>
                <c:pt idx="542" formatCode="General">
                  <c:v>650</c:v>
                </c:pt>
                <c:pt idx="543" formatCode="General">
                  <c:v>650</c:v>
                </c:pt>
                <c:pt idx="544" formatCode="General">
                  <c:v>650</c:v>
                </c:pt>
                <c:pt idx="545" formatCode="General">
                  <c:v>650</c:v>
                </c:pt>
                <c:pt idx="546" formatCode="General">
                  <c:v>650</c:v>
                </c:pt>
                <c:pt idx="547" formatCode="General">
                  <c:v>650</c:v>
                </c:pt>
                <c:pt idx="548" formatCode="General">
                  <c:v>650</c:v>
                </c:pt>
                <c:pt idx="549" formatCode="General">
                  <c:v>650</c:v>
                </c:pt>
                <c:pt idx="550" formatCode="General">
                  <c:v>650</c:v>
                </c:pt>
                <c:pt idx="551" formatCode="General">
                  <c:v>650</c:v>
                </c:pt>
                <c:pt idx="552" formatCode="General">
                  <c:v>650</c:v>
                </c:pt>
                <c:pt idx="553" formatCode="General">
                  <c:v>650</c:v>
                </c:pt>
                <c:pt idx="554" formatCode="General">
                  <c:v>650</c:v>
                </c:pt>
                <c:pt idx="555" formatCode="General">
                  <c:v>650</c:v>
                </c:pt>
                <c:pt idx="556" formatCode="General">
                  <c:v>650</c:v>
                </c:pt>
                <c:pt idx="557" formatCode="General">
                  <c:v>650</c:v>
                </c:pt>
                <c:pt idx="558" formatCode="General">
                  <c:v>650</c:v>
                </c:pt>
                <c:pt idx="559" formatCode="General">
                  <c:v>650</c:v>
                </c:pt>
                <c:pt idx="560" formatCode="General">
                  <c:v>650</c:v>
                </c:pt>
                <c:pt idx="561" formatCode="General">
                  <c:v>650</c:v>
                </c:pt>
                <c:pt idx="562" formatCode="General">
                  <c:v>650</c:v>
                </c:pt>
                <c:pt idx="563" formatCode="General">
                  <c:v>650</c:v>
                </c:pt>
                <c:pt idx="564" formatCode="General">
                  <c:v>650</c:v>
                </c:pt>
                <c:pt idx="565" formatCode="General">
                  <c:v>650</c:v>
                </c:pt>
                <c:pt idx="566" formatCode="General">
                  <c:v>650</c:v>
                </c:pt>
                <c:pt idx="567" formatCode="General">
                  <c:v>650</c:v>
                </c:pt>
                <c:pt idx="568" formatCode="General">
                  <c:v>650</c:v>
                </c:pt>
                <c:pt idx="569" formatCode="General">
                  <c:v>650</c:v>
                </c:pt>
                <c:pt idx="570" formatCode="General">
                  <c:v>650</c:v>
                </c:pt>
                <c:pt idx="571" formatCode="General">
                  <c:v>650</c:v>
                </c:pt>
                <c:pt idx="572" formatCode="General">
                  <c:v>650</c:v>
                </c:pt>
                <c:pt idx="573" formatCode="General">
                  <c:v>650</c:v>
                </c:pt>
                <c:pt idx="574" formatCode="General">
                  <c:v>650</c:v>
                </c:pt>
                <c:pt idx="575" formatCode="General">
                  <c:v>650</c:v>
                </c:pt>
                <c:pt idx="576" formatCode="General">
                  <c:v>650</c:v>
                </c:pt>
                <c:pt idx="577" formatCode="General">
                  <c:v>650</c:v>
                </c:pt>
                <c:pt idx="578" formatCode="General">
                  <c:v>650</c:v>
                </c:pt>
                <c:pt idx="579" formatCode="General">
                  <c:v>650</c:v>
                </c:pt>
                <c:pt idx="580" formatCode="General">
                  <c:v>650</c:v>
                </c:pt>
                <c:pt idx="581" formatCode="General">
                  <c:v>650</c:v>
                </c:pt>
                <c:pt idx="582" formatCode="General">
                  <c:v>650</c:v>
                </c:pt>
                <c:pt idx="583" formatCode="General">
                  <c:v>650</c:v>
                </c:pt>
                <c:pt idx="584" formatCode="General">
                  <c:v>650</c:v>
                </c:pt>
                <c:pt idx="585" formatCode="General">
                  <c:v>650</c:v>
                </c:pt>
                <c:pt idx="586" formatCode="General">
                  <c:v>650</c:v>
                </c:pt>
                <c:pt idx="587" formatCode="General">
                  <c:v>650</c:v>
                </c:pt>
                <c:pt idx="588" formatCode="General">
                  <c:v>650</c:v>
                </c:pt>
                <c:pt idx="589" formatCode="General">
                  <c:v>650</c:v>
                </c:pt>
                <c:pt idx="590" formatCode="General">
                  <c:v>650</c:v>
                </c:pt>
                <c:pt idx="591" formatCode="General">
                  <c:v>650</c:v>
                </c:pt>
                <c:pt idx="592" formatCode="General">
                  <c:v>650</c:v>
                </c:pt>
                <c:pt idx="593" formatCode="General">
                  <c:v>650</c:v>
                </c:pt>
                <c:pt idx="594" formatCode="General">
                  <c:v>650</c:v>
                </c:pt>
                <c:pt idx="595" formatCode="General">
                  <c:v>650</c:v>
                </c:pt>
                <c:pt idx="596" formatCode="General">
                  <c:v>650</c:v>
                </c:pt>
                <c:pt idx="597" formatCode="General">
                  <c:v>650</c:v>
                </c:pt>
                <c:pt idx="598" formatCode="General">
                  <c:v>650</c:v>
                </c:pt>
                <c:pt idx="599" formatCode="General">
                  <c:v>650</c:v>
                </c:pt>
                <c:pt idx="600" formatCode="General">
                  <c:v>650</c:v>
                </c:pt>
                <c:pt idx="601" formatCode="General">
                  <c:v>650</c:v>
                </c:pt>
                <c:pt idx="602" formatCode="General">
                  <c:v>650</c:v>
                </c:pt>
                <c:pt idx="603" formatCode="General">
                  <c:v>650</c:v>
                </c:pt>
                <c:pt idx="604" formatCode="General">
                  <c:v>650</c:v>
                </c:pt>
                <c:pt idx="605" formatCode="General">
                  <c:v>650</c:v>
                </c:pt>
                <c:pt idx="606" formatCode="General">
                  <c:v>650</c:v>
                </c:pt>
                <c:pt idx="607" formatCode="General">
                  <c:v>650</c:v>
                </c:pt>
                <c:pt idx="608" formatCode="General">
                  <c:v>650</c:v>
                </c:pt>
                <c:pt idx="609" formatCode="General">
                  <c:v>650</c:v>
                </c:pt>
                <c:pt idx="610" formatCode="General">
                  <c:v>650</c:v>
                </c:pt>
                <c:pt idx="611" formatCode="General">
                  <c:v>650</c:v>
                </c:pt>
                <c:pt idx="612" formatCode="General">
                  <c:v>650</c:v>
                </c:pt>
                <c:pt idx="613" formatCode="General">
                  <c:v>650</c:v>
                </c:pt>
                <c:pt idx="614" formatCode="General">
                  <c:v>650</c:v>
                </c:pt>
                <c:pt idx="615" formatCode="General">
                  <c:v>650</c:v>
                </c:pt>
                <c:pt idx="616" formatCode="General">
                  <c:v>650</c:v>
                </c:pt>
                <c:pt idx="617" formatCode="General">
                  <c:v>650</c:v>
                </c:pt>
                <c:pt idx="618" formatCode="General">
                  <c:v>650</c:v>
                </c:pt>
                <c:pt idx="619" formatCode="General">
                  <c:v>650</c:v>
                </c:pt>
                <c:pt idx="620" formatCode="General">
                  <c:v>650</c:v>
                </c:pt>
                <c:pt idx="621" formatCode="General">
                  <c:v>650</c:v>
                </c:pt>
                <c:pt idx="622" formatCode="General">
                  <c:v>650</c:v>
                </c:pt>
                <c:pt idx="623" formatCode="General">
                  <c:v>650</c:v>
                </c:pt>
                <c:pt idx="624" formatCode="General">
                  <c:v>650</c:v>
                </c:pt>
                <c:pt idx="625" formatCode="General">
                  <c:v>650</c:v>
                </c:pt>
                <c:pt idx="626" formatCode="General">
                  <c:v>650</c:v>
                </c:pt>
                <c:pt idx="627" formatCode="General">
                  <c:v>650</c:v>
                </c:pt>
                <c:pt idx="628" formatCode="General">
                  <c:v>650</c:v>
                </c:pt>
                <c:pt idx="629" formatCode="General">
                  <c:v>650</c:v>
                </c:pt>
                <c:pt idx="630" formatCode="General">
                  <c:v>650</c:v>
                </c:pt>
                <c:pt idx="631" formatCode="General">
                  <c:v>650</c:v>
                </c:pt>
                <c:pt idx="632" formatCode="General">
                  <c:v>650</c:v>
                </c:pt>
                <c:pt idx="633" formatCode="General">
                  <c:v>650</c:v>
                </c:pt>
                <c:pt idx="634" formatCode="General">
                  <c:v>650</c:v>
                </c:pt>
                <c:pt idx="635" formatCode="General">
                  <c:v>650</c:v>
                </c:pt>
                <c:pt idx="636" formatCode="General">
                  <c:v>650</c:v>
                </c:pt>
                <c:pt idx="637" formatCode="General">
                  <c:v>650</c:v>
                </c:pt>
                <c:pt idx="638" formatCode="General">
                  <c:v>650</c:v>
                </c:pt>
                <c:pt idx="639" formatCode="General">
                  <c:v>650</c:v>
                </c:pt>
                <c:pt idx="640" formatCode="General">
                  <c:v>650</c:v>
                </c:pt>
                <c:pt idx="641" formatCode="General">
                  <c:v>650</c:v>
                </c:pt>
                <c:pt idx="642" formatCode="General">
                  <c:v>650</c:v>
                </c:pt>
                <c:pt idx="643" formatCode="General">
                  <c:v>650</c:v>
                </c:pt>
                <c:pt idx="644" formatCode="General">
                  <c:v>650</c:v>
                </c:pt>
                <c:pt idx="645" formatCode="General">
                  <c:v>650</c:v>
                </c:pt>
                <c:pt idx="646" formatCode="General">
                  <c:v>650</c:v>
                </c:pt>
                <c:pt idx="647" formatCode="General">
                  <c:v>650</c:v>
                </c:pt>
                <c:pt idx="648" formatCode="General">
                  <c:v>650</c:v>
                </c:pt>
                <c:pt idx="649" formatCode="General">
                  <c:v>650</c:v>
                </c:pt>
                <c:pt idx="650" formatCode="General">
                  <c:v>650</c:v>
                </c:pt>
                <c:pt idx="651" formatCode="General">
                  <c:v>650</c:v>
                </c:pt>
                <c:pt idx="652" formatCode="General">
                  <c:v>650</c:v>
                </c:pt>
                <c:pt idx="653" formatCode="General">
                  <c:v>650</c:v>
                </c:pt>
                <c:pt idx="654" formatCode="General">
                  <c:v>650</c:v>
                </c:pt>
                <c:pt idx="655" formatCode="General">
                  <c:v>650</c:v>
                </c:pt>
                <c:pt idx="656" formatCode="General">
                  <c:v>650</c:v>
                </c:pt>
                <c:pt idx="657" formatCode="General">
                  <c:v>650</c:v>
                </c:pt>
                <c:pt idx="658" formatCode="General">
                  <c:v>650</c:v>
                </c:pt>
                <c:pt idx="659" formatCode="General">
                  <c:v>650</c:v>
                </c:pt>
                <c:pt idx="660" formatCode="General">
                  <c:v>650</c:v>
                </c:pt>
                <c:pt idx="661" formatCode="General">
                  <c:v>650</c:v>
                </c:pt>
                <c:pt idx="662" formatCode="General">
                  <c:v>650</c:v>
                </c:pt>
                <c:pt idx="663" formatCode="General">
                  <c:v>650</c:v>
                </c:pt>
                <c:pt idx="664" formatCode="General">
                  <c:v>650</c:v>
                </c:pt>
                <c:pt idx="665" formatCode="General">
                  <c:v>650</c:v>
                </c:pt>
                <c:pt idx="666" formatCode="General">
                  <c:v>650</c:v>
                </c:pt>
                <c:pt idx="667" formatCode="General">
                  <c:v>650</c:v>
                </c:pt>
                <c:pt idx="668" formatCode="General">
                  <c:v>650</c:v>
                </c:pt>
                <c:pt idx="669" formatCode="General">
                  <c:v>650</c:v>
                </c:pt>
                <c:pt idx="670" formatCode="General">
                  <c:v>650</c:v>
                </c:pt>
                <c:pt idx="671" formatCode="General">
                  <c:v>650</c:v>
                </c:pt>
                <c:pt idx="672" formatCode="General">
                  <c:v>650</c:v>
                </c:pt>
                <c:pt idx="673" formatCode="General">
                  <c:v>650</c:v>
                </c:pt>
                <c:pt idx="674" formatCode="General">
                  <c:v>650</c:v>
                </c:pt>
                <c:pt idx="675" formatCode="General">
                  <c:v>650</c:v>
                </c:pt>
                <c:pt idx="676" formatCode="General">
                  <c:v>650</c:v>
                </c:pt>
                <c:pt idx="677" formatCode="General">
                  <c:v>650</c:v>
                </c:pt>
                <c:pt idx="678" formatCode="General">
                  <c:v>650</c:v>
                </c:pt>
                <c:pt idx="679" formatCode="General">
                  <c:v>650</c:v>
                </c:pt>
                <c:pt idx="680" formatCode="General">
                  <c:v>650</c:v>
                </c:pt>
                <c:pt idx="681" formatCode="General">
                  <c:v>650</c:v>
                </c:pt>
                <c:pt idx="682" formatCode="General">
                  <c:v>650</c:v>
                </c:pt>
                <c:pt idx="683" formatCode="General">
                  <c:v>650</c:v>
                </c:pt>
                <c:pt idx="684" formatCode="General">
                  <c:v>650</c:v>
                </c:pt>
                <c:pt idx="685" formatCode="General">
                  <c:v>650</c:v>
                </c:pt>
                <c:pt idx="686" formatCode="General">
                  <c:v>650</c:v>
                </c:pt>
                <c:pt idx="687" formatCode="General">
                  <c:v>650</c:v>
                </c:pt>
                <c:pt idx="688" formatCode="General">
                  <c:v>650</c:v>
                </c:pt>
                <c:pt idx="689" formatCode="General">
                  <c:v>650</c:v>
                </c:pt>
                <c:pt idx="690" formatCode="General">
                  <c:v>650</c:v>
                </c:pt>
                <c:pt idx="691" formatCode="General">
                  <c:v>650</c:v>
                </c:pt>
                <c:pt idx="692" formatCode="General">
                  <c:v>650</c:v>
                </c:pt>
                <c:pt idx="693" formatCode="General">
                  <c:v>650</c:v>
                </c:pt>
                <c:pt idx="694" formatCode="General">
                  <c:v>650</c:v>
                </c:pt>
                <c:pt idx="695" formatCode="General">
                  <c:v>650</c:v>
                </c:pt>
                <c:pt idx="696" formatCode="General">
                  <c:v>650</c:v>
                </c:pt>
                <c:pt idx="697" formatCode="General">
                  <c:v>650</c:v>
                </c:pt>
                <c:pt idx="698" formatCode="General">
                  <c:v>650</c:v>
                </c:pt>
                <c:pt idx="699" formatCode="General">
                  <c:v>650</c:v>
                </c:pt>
                <c:pt idx="700" formatCode="General">
                  <c:v>650</c:v>
                </c:pt>
                <c:pt idx="701" formatCode="General">
                  <c:v>650</c:v>
                </c:pt>
                <c:pt idx="702" formatCode="General">
                  <c:v>650</c:v>
                </c:pt>
                <c:pt idx="703" formatCode="General">
                  <c:v>650</c:v>
                </c:pt>
                <c:pt idx="704" formatCode="General">
                  <c:v>650</c:v>
                </c:pt>
                <c:pt idx="705" formatCode="General">
                  <c:v>650</c:v>
                </c:pt>
                <c:pt idx="706" formatCode="General">
                  <c:v>650</c:v>
                </c:pt>
                <c:pt idx="707" formatCode="General">
                  <c:v>650</c:v>
                </c:pt>
                <c:pt idx="708" formatCode="General">
                  <c:v>650</c:v>
                </c:pt>
                <c:pt idx="709" formatCode="General">
                  <c:v>650</c:v>
                </c:pt>
                <c:pt idx="710" formatCode="General">
                  <c:v>650</c:v>
                </c:pt>
                <c:pt idx="711" formatCode="General">
                  <c:v>650</c:v>
                </c:pt>
                <c:pt idx="712" formatCode="General">
                  <c:v>650</c:v>
                </c:pt>
                <c:pt idx="713" formatCode="General">
                  <c:v>650</c:v>
                </c:pt>
                <c:pt idx="714" formatCode="General">
                  <c:v>650</c:v>
                </c:pt>
                <c:pt idx="715" formatCode="General">
                  <c:v>650</c:v>
                </c:pt>
                <c:pt idx="716" formatCode="General">
                  <c:v>650</c:v>
                </c:pt>
                <c:pt idx="717" formatCode="General">
                  <c:v>650</c:v>
                </c:pt>
                <c:pt idx="718" formatCode="General">
                  <c:v>650</c:v>
                </c:pt>
                <c:pt idx="719" formatCode="General">
                  <c:v>650</c:v>
                </c:pt>
                <c:pt idx="720" formatCode="General">
                  <c:v>650</c:v>
                </c:pt>
                <c:pt idx="721" formatCode="General">
                  <c:v>650</c:v>
                </c:pt>
                <c:pt idx="722" formatCode="General">
                  <c:v>650</c:v>
                </c:pt>
                <c:pt idx="723" formatCode="General">
                  <c:v>650</c:v>
                </c:pt>
                <c:pt idx="724" formatCode="General">
                  <c:v>650</c:v>
                </c:pt>
                <c:pt idx="725" formatCode="General">
                  <c:v>650</c:v>
                </c:pt>
                <c:pt idx="726" formatCode="General">
                  <c:v>650</c:v>
                </c:pt>
                <c:pt idx="727" formatCode="General">
                  <c:v>650</c:v>
                </c:pt>
                <c:pt idx="728" formatCode="General">
                  <c:v>650</c:v>
                </c:pt>
                <c:pt idx="729" formatCode="General">
                  <c:v>650</c:v>
                </c:pt>
                <c:pt idx="730" formatCode="General">
                  <c:v>650</c:v>
                </c:pt>
                <c:pt idx="731" formatCode="General">
                  <c:v>650</c:v>
                </c:pt>
                <c:pt idx="732" formatCode="General">
                  <c:v>650</c:v>
                </c:pt>
                <c:pt idx="733" formatCode="General">
                  <c:v>650</c:v>
                </c:pt>
                <c:pt idx="734" formatCode="General">
                  <c:v>650</c:v>
                </c:pt>
                <c:pt idx="735" formatCode="General">
                  <c:v>650</c:v>
                </c:pt>
                <c:pt idx="736" formatCode="General">
                  <c:v>650</c:v>
                </c:pt>
                <c:pt idx="737" formatCode="General">
                  <c:v>650</c:v>
                </c:pt>
                <c:pt idx="738" formatCode="General">
                  <c:v>650</c:v>
                </c:pt>
                <c:pt idx="739" formatCode="General">
                  <c:v>650</c:v>
                </c:pt>
                <c:pt idx="740" formatCode="General">
                  <c:v>650</c:v>
                </c:pt>
                <c:pt idx="741" formatCode="General">
                  <c:v>650</c:v>
                </c:pt>
                <c:pt idx="742" formatCode="General">
                  <c:v>650</c:v>
                </c:pt>
                <c:pt idx="743" formatCode="General">
                  <c:v>650</c:v>
                </c:pt>
                <c:pt idx="744" formatCode="General">
                  <c:v>650</c:v>
                </c:pt>
                <c:pt idx="745" formatCode="General">
                  <c:v>650</c:v>
                </c:pt>
                <c:pt idx="746" formatCode="General">
                  <c:v>650</c:v>
                </c:pt>
                <c:pt idx="747" formatCode="General">
                  <c:v>650</c:v>
                </c:pt>
                <c:pt idx="748" formatCode="General">
                  <c:v>650</c:v>
                </c:pt>
                <c:pt idx="749" formatCode="General">
                  <c:v>650</c:v>
                </c:pt>
                <c:pt idx="750" formatCode="General">
                  <c:v>650</c:v>
                </c:pt>
                <c:pt idx="751" formatCode="General">
                  <c:v>650</c:v>
                </c:pt>
                <c:pt idx="752" formatCode="General">
                  <c:v>650</c:v>
                </c:pt>
                <c:pt idx="753" formatCode="General">
                  <c:v>650</c:v>
                </c:pt>
                <c:pt idx="754" formatCode="General">
                  <c:v>650</c:v>
                </c:pt>
                <c:pt idx="755" formatCode="General">
                  <c:v>650</c:v>
                </c:pt>
                <c:pt idx="756" formatCode="General">
                  <c:v>650</c:v>
                </c:pt>
                <c:pt idx="757" formatCode="General">
                  <c:v>650</c:v>
                </c:pt>
                <c:pt idx="758" formatCode="General">
                  <c:v>650</c:v>
                </c:pt>
                <c:pt idx="759" formatCode="General">
                  <c:v>650</c:v>
                </c:pt>
                <c:pt idx="760" formatCode="General">
                  <c:v>650</c:v>
                </c:pt>
                <c:pt idx="761" formatCode="General">
                  <c:v>650</c:v>
                </c:pt>
                <c:pt idx="762" formatCode="General">
                  <c:v>650</c:v>
                </c:pt>
                <c:pt idx="763" formatCode="General">
                  <c:v>650</c:v>
                </c:pt>
                <c:pt idx="764" formatCode="General">
                  <c:v>650</c:v>
                </c:pt>
                <c:pt idx="765" formatCode="General">
                  <c:v>650</c:v>
                </c:pt>
                <c:pt idx="766" formatCode="General">
                  <c:v>650</c:v>
                </c:pt>
                <c:pt idx="767" formatCode="General">
                  <c:v>650</c:v>
                </c:pt>
                <c:pt idx="768" formatCode="General">
                  <c:v>650</c:v>
                </c:pt>
                <c:pt idx="769" formatCode="General">
                  <c:v>650</c:v>
                </c:pt>
                <c:pt idx="770" formatCode="General">
                  <c:v>650</c:v>
                </c:pt>
                <c:pt idx="771" formatCode="General">
                  <c:v>650</c:v>
                </c:pt>
                <c:pt idx="772" formatCode="General">
                  <c:v>650</c:v>
                </c:pt>
                <c:pt idx="773" formatCode="General">
                  <c:v>650</c:v>
                </c:pt>
                <c:pt idx="774" formatCode="General">
                  <c:v>650</c:v>
                </c:pt>
                <c:pt idx="775" formatCode="General">
                  <c:v>650</c:v>
                </c:pt>
                <c:pt idx="776" formatCode="General">
                  <c:v>650</c:v>
                </c:pt>
                <c:pt idx="777" formatCode="General">
                  <c:v>650</c:v>
                </c:pt>
                <c:pt idx="778" formatCode="General">
                  <c:v>650</c:v>
                </c:pt>
                <c:pt idx="779" formatCode="General">
                  <c:v>650</c:v>
                </c:pt>
                <c:pt idx="780" formatCode="General">
                  <c:v>650</c:v>
                </c:pt>
                <c:pt idx="781" formatCode="General">
                  <c:v>650</c:v>
                </c:pt>
                <c:pt idx="782" formatCode="General">
                  <c:v>650</c:v>
                </c:pt>
                <c:pt idx="783" formatCode="General">
                  <c:v>650</c:v>
                </c:pt>
                <c:pt idx="784" formatCode="General">
                  <c:v>650</c:v>
                </c:pt>
                <c:pt idx="785" formatCode="General">
                  <c:v>650</c:v>
                </c:pt>
                <c:pt idx="786" formatCode="General">
                  <c:v>650</c:v>
                </c:pt>
                <c:pt idx="787" formatCode="General">
                  <c:v>650</c:v>
                </c:pt>
                <c:pt idx="788" formatCode="General">
                  <c:v>650</c:v>
                </c:pt>
                <c:pt idx="789" formatCode="General">
                  <c:v>650</c:v>
                </c:pt>
                <c:pt idx="790" formatCode="General">
                  <c:v>650</c:v>
                </c:pt>
                <c:pt idx="791" formatCode="General">
                  <c:v>650</c:v>
                </c:pt>
                <c:pt idx="792" formatCode="General">
                  <c:v>650</c:v>
                </c:pt>
                <c:pt idx="793" formatCode="General">
                  <c:v>650</c:v>
                </c:pt>
                <c:pt idx="794" formatCode="General">
                  <c:v>650</c:v>
                </c:pt>
                <c:pt idx="795" formatCode="General">
                  <c:v>650</c:v>
                </c:pt>
                <c:pt idx="796" formatCode="General">
                  <c:v>650</c:v>
                </c:pt>
                <c:pt idx="797" formatCode="General">
                  <c:v>650</c:v>
                </c:pt>
                <c:pt idx="798" formatCode="General">
                  <c:v>650</c:v>
                </c:pt>
                <c:pt idx="799" formatCode="General">
                  <c:v>650</c:v>
                </c:pt>
                <c:pt idx="800" formatCode="General">
                  <c:v>650</c:v>
                </c:pt>
                <c:pt idx="801" formatCode="General">
                  <c:v>650</c:v>
                </c:pt>
                <c:pt idx="802" formatCode="General">
                  <c:v>650</c:v>
                </c:pt>
                <c:pt idx="803" formatCode="General">
                  <c:v>650</c:v>
                </c:pt>
                <c:pt idx="804" formatCode="General">
                  <c:v>650</c:v>
                </c:pt>
                <c:pt idx="805" formatCode="General">
                  <c:v>650</c:v>
                </c:pt>
                <c:pt idx="806" formatCode="General">
                  <c:v>650</c:v>
                </c:pt>
                <c:pt idx="807" formatCode="General">
                  <c:v>650</c:v>
                </c:pt>
                <c:pt idx="808" formatCode="General">
                  <c:v>650</c:v>
                </c:pt>
                <c:pt idx="809" formatCode="General">
                  <c:v>650</c:v>
                </c:pt>
                <c:pt idx="810" formatCode="General">
                  <c:v>650</c:v>
                </c:pt>
                <c:pt idx="811" formatCode="General">
                  <c:v>650</c:v>
                </c:pt>
                <c:pt idx="812" formatCode="General">
                  <c:v>650</c:v>
                </c:pt>
                <c:pt idx="813" formatCode="General">
                  <c:v>650</c:v>
                </c:pt>
                <c:pt idx="814" formatCode="General">
                  <c:v>650</c:v>
                </c:pt>
                <c:pt idx="815" formatCode="General">
                  <c:v>650</c:v>
                </c:pt>
                <c:pt idx="816" formatCode="General">
                  <c:v>650</c:v>
                </c:pt>
                <c:pt idx="817" formatCode="General">
                  <c:v>650</c:v>
                </c:pt>
                <c:pt idx="818" formatCode="General">
                  <c:v>650</c:v>
                </c:pt>
                <c:pt idx="819" formatCode="General">
                  <c:v>650</c:v>
                </c:pt>
                <c:pt idx="820" formatCode="General">
                  <c:v>650</c:v>
                </c:pt>
                <c:pt idx="821" formatCode="General">
                  <c:v>650</c:v>
                </c:pt>
                <c:pt idx="822" formatCode="General">
                  <c:v>650</c:v>
                </c:pt>
                <c:pt idx="823" formatCode="General">
                  <c:v>650</c:v>
                </c:pt>
                <c:pt idx="824" formatCode="General">
                  <c:v>650</c:v>
                </c:pt>
                <c:pt idx="825" formatCode="General">
                  <c:v>650</c:v>
                </c:pt>
                <c:pt idx="826" formatCode="General">
                  <c:v>650</c:v>
                </c:pt>
                <c:pt idx="827" formatCode="General">
                  <c:v>650</c:v>
                </c:pt>
                <c:pt idx="828" formatCode="General">
                  <c:v>650</c:v>
                </c:pt>
                <c:pt idx="829" formatCode="General">
                  <c:v>650</c:v>
                </c:pt>
                <c:pt idx="830" formatCode="General">
                  <c:v>650</c:v>
                </c:pt>
                <c:pt idx="831" formatCode="General">
                  <c:v>650</c:v>
                </c:pt>
                <c:pt idx="832" formatCode="General">
                  <c:v>650</c:v>
                </c:pt>
                <c:pt idx="833" formatCode="General">
                  <c:v>650</c:v>
                </c:pt>
                <c:pt idx="834" formatCode="General">
                  <c:v>650</c:v>
                </c:pt>
                <c:pt idx="835" formatCode="General">
                  <c:v>650</c:v>
                </c:pt>
                <c:pt idx="836" formatCode="General">
                  <c:v>650</c:v>
                </c:pt>
                <c:pt idx="837" formatCode="General">
                  <c:v>650</c:v>
                </c:pt>
                <c:pt idx="838" formatCode="General">
                  <c:v>650</c:v>
                </c:pt>
                <c:pt idx="839" formatCode="General">
                  <c:v>650</c:v>
                </c:pt>
                <c:pt idx="840" formatCode="General">
                  <c:v>650</c:v>
                </c:pt>
                <c:pt idx="841" formatCode="General">
                  <c:v>650</c:v>
                </c:pt>
                <c:pt idx="842" formatCode="General">
                  <c:v>650</c:v>
                </c:pt>
                <c:pt idx="843" formatCode="General">
                  <c:v>650</c:v>
                </c:pt>
                <c:pt idx="844" formatCode="General">
                  <c:v>650</c:v>
                </c:pt>
                <c:pt idx="845" formatCode="General">
                  <c:v>650</c:v>
                </c:pt>
                <c:pt idx="846" formatCode="General">
                  <c:v>650</c:v>
                </c:pt>
                <c:pt idx="847" formatCode="General">
                  <c:v>650</c:v>
                </c:pt>
                <c:pt idx="848" formatCode="General">
                  <c:v>650</c:v>
                </c:pt>
                <c:pt idx="849" formatCode="General">
                  <c:v>650</c:v>
                </c:pt>
                <c:pt idx="850" formatCode="General">
                  <c:v>650</c:v>
                </c:pt>
                <c:pt idx="851" formatCode="General">
                  <c:v>650</c:v>
                </c:pt>
                <c:pt idx="852" formatCode="General">
                  <c:v>650</c:v>
                </c:pt>
                <c:pt idx="853" formatCode="General">
                  <c:v>650</c:v>
                </c:pt>
                <c:pt idx="854" formatCode="General">
                  <c:v>650</c:v>
                </c:pt>
                <c:pt idx="855" formatCode="General">
                  <c:v>650</c:v>
                </c:pt>
                <c:pt idx="856" formatCode="General">
                  <c:v>650</c:v>
                </c:pt>
                <c:pt idx="857" formatCode="General">
                  <c:v>650</c:v>
                </c:pt>
                <c:pt idx="858" formatCode="General">
                  <c:v>650</c:v>
                </c:pt>
                <c:pt idx="859" formatCode="General">
                  <c:v>650</c:v>
                </c:pt>
                <c:pt idx="860" formatCode="General">
                  <c:v>650</c:v>
                </c:pt>
                <c:pt idx="861" formatCode="General">
                  <c:v>650</c:v>
                </c:pt>
                <c:pt idx="862" formatCode="General">
                  <c:v>650</c:v>
                </c:pt>
                <c:pt idx="863" formatCode="General">
                  <c:v>650</c:v>
                </c:pt>
                <c:pt idx="864" formatCode="General">
                  <c:v>650</c:v>
                </c:pt>
                <c:pt idx="865" formatCode="General">
                  <c:v>650</c:v>
                </c:pt>
                <c:pt idx="866" formatCode="General">
                  <c:v>650</c:v>
                </c:pt>
                <c:pt idx="867" formatCode="General">
                  <c:v>650</c:v>
                </c:pt>
                <c:pt idx="868" formatCode="General">
                  <c:v>650</c:v>
                </c:pt>
                <c:pt idx="869" formatCode="General">
                  <c:v>650</c:v>
                </c:pt>
                <c:pt idx="870" formatCode="General">
                  <c:v>650</c:v>
                </c:pt>
                <c:pt idx="871" formatCode="General">
                  <c:v>650</c:v>
                </c:pt>
                <c:pt idx="872" formatCode="General">
                  <c:v>650</c:v>
                </c:pt>
                <c:pt idx="873" formatCode="General">
                  <c:v>600</c:v>
                </c:pt>
                <c:pt idx="874" formatCode="General">
                  <c:v>600</c:v>
                </c:pt>
                <c:pt idx="875" formatCode="General">
                  <c:v>600</c:v>
                </c:pt>
                <c:pt idx="876" formatCode="General">
                  <c:v>600</c:v>
                </c:pt>
                <c:pt idx="877" formatCode="General">
                  <c:v>600</c:v>
                </c:pt>
                <c:pt idx="878" formatCode="General">
                  <c:v>600</c:v>
                </c:pt>
                <c:pt idx="879" formatCode="General">
                  <c:v>600</c:v>
                </c:pt>
                <c:pt idx="880" formatCode="General">
                  <c:v>600</c:v>
                </c:pt>
                <c:pt idx="881" formatCode="General">
                  <c:v>600</c:v>
                </c:pt>
                <c:pt idx="882" formatCode="General">
                  <c:v>600</c:v>
                </c:pt>
                <c:pt idx="883" formatCode="General">
                  <c:v>600</c:v>
                </c:pt>
                <c:pt idx="884" formatCode="General">
                  <c:v>600</c:v>
                </c:pt>
                <c:pt idx="885" formatCode="General">
                  <c:v>600</c:v>
                </c:pt>
                <c:pt idx="886" formatCode="General">
                  <c:v>600</c:v>
                </c:pt>
                <c:pt idx="887" formatCode="General">
                  <c:v>600</c:v>
                </c:pt>
                <c:pt idx="888" formatCode="General">
                  <c:v>600</c:v>
                </c:pt>
                <c:pt idx="889" formatCode="General">
                  <c:v>600</c:v>
                </c:pt>
                <c:pt idx="890" formatCode="General">
                  <c:v>600</c:v>
                </c:pt>
                <c:pt idx="891" formatCode="General">
                  <c:v>600</c:v>
                </c:pt>
                <c:pt idx="892" formatCode="General">
                  <c:v>600</c:v>
                </c:pt>
                <c:pt idx="893" formatCode="General">
                  <c:v>600</c:v>
                </c:pt>
                <c:pt idx="894" formatCode="General">
                  <c:v>600</c:v>
                </c:pt>
                <c:pt idx="895" formatCode="General">
                  <c:v>600</c:v>
                </c:pt>
                <c:pt idx="896" formatCode="General">
                  <c:v>600</c:v>
                </c:pt>
                <c:pt idx="897" formatCode="General">
                  <c:v>600</c:v>
                </c:pt>
                <c:pt idx="898" formatCode="General">
                  <c:v>600</c:v>
                </c:pt>
                <c:pt idx="899" formatCode="General">
                  <c:v>600</c:v>
                </c:pt>
                <c:pt idx="900" formatCode="General">
                  <c:v>600</c:v>
                </c:pt>
                <c:pt idx="901" formatCode="General">
                  <c:v>600</c:v>
                </c:pt>
                <c:pt idx="902" formatCode="General">
                  <c:v>600</c:v>
                </c:pt>
                <c:pt idx="903" formatCode="General">
                  <c:v>600</c:v>
                </c:pt>
                <c:pt idx="904" formatCode="General">
                  <c:v>600</c:v>
                </c:pt>
                <c:pt idx="905" formatCode="General">
                  <c:v>600</c:v>
                </c:pt>
                <c:pt idx="906" formatCode="General">
                  <c:v>600</c:v>
                </c:pt>
                <c:pt idx="907" formatCode="General">
                  <c:v>600</c:v>
                </c:pt>
                <c:pt idx="908" formatCode="General">
                  <c:v>600</c:v>
                </c:pt>
                <c:pt idx="909" formatCode="General">
                  <c:v>600</c:v>
                </c:pt>
                <c:pt idx="910" formatCode="General">
                  <c:v>600</c:v>
                </c:pt>
                <c:pt idx="911" formatCode="General">
                  <c:v>600</c:v>
                </c:pt>
                <c:pt idx="912" formatCode="General">
                  <c:v>600</c:v>
                </c:pt>
                <c:pt idx="913" formatCode="General">
                  <c:v>600</c:v>
                </c:pt>
                <c:pt idx="914" formatCode="General">
                  <c:v>600</c:v>
                </c:pt>
                <c:pt idx="915" formatCode="General">
                  <c:v>600</c:v>
                </c:pt>
                <c:pt idx="916" formatCode="General">
                  <c:v>600</c:v>
                </c:pt>
                <c:pt idx="917" formatCode="General">
                  <c:v>600</c:v>
                </c:pt>
                <c:pt idx="918" formatCode="General">
                  <c:v>600</c:v>
                </c:pt>
                <c:pt idx="919" formatCode="General">
                  <c:v>600</c:v>
                </c:pt>
                <c:pt idx="920" formatCode="General">
                  <c:v>600</c:v>
                </c:pt>
                <c:pt idx="921" formatCode="General">
                  <c:v>600</c:v>
                </c:pt>
                <c:pt idx="922" formatCode="General">
                  <c:v>600</c:v>
                </c:pt>
                <c:pt idx="923" formatCode="General">
                  <c:v>600</c:v>
                </c:pt>
                <c:pt idx="924" formatCode="General">
                  <c:v>600</c:v>
                </c:pt>
                <c:pt idx="925" formatCode="General">
                  <c:v>600</c:v>
                </c:pt>
                <c:pt idx="926" formatCode="General">
                  <c:v>600</c:v>
                </c:pt>
                <c:pt idx="927" formatCode="General">
                  <c:v>600</c:v>
                </c:pt>
                <c:pt idx="928" formatCode="General">
                  <c:v>600</c:v>
                </c:pt>
                <c:pt idx="929" formatCode="General">
                  <c:v>600</c:v>
                </c:pt>
                <c:pt idx="930" formatCode="General">
                  <c:v>600</c:v>
                </c:pt>
                <c:pt idx="931" formatCode="General">
                  <c:v>600</c:v>
                </c:pt>
                <c:pt idx="932" formatCode="General">
                  <c:v>600</c:v>
                </c:pt>
                <c:pt idx="933" formatCode="General">
                  <c:v>600</c:v>
                </c:pt>
                <c:pt idx="934" formatCode="General">
                  <c:v>600</c:v>
                </c:pt>
                <c:pt idx="935" formatCode="General">
                  <c:v>600</c:v>
                </c:pt>
                <c:pt idx="936" formatCode="General">
                  <c:v>600</c:v>
                </c:pt>
                <c:pt idx="937" formatCode="General">
                  <c:v>600</c:v>
                </c:pt>
                <c:pt idx="938" formatCode="General">
                  <c:v>600</c:v>
                </c:pt>
                <c:pt idx="939" formatCode="General">
                  <c:v>600</c:v>
                </c:pt>
                <c:pt idx="940" formatCode="General">
                  <c:v>600</c:v>
                </c:pt>
                <c:pt idx="941" formatCode="General">
                  <c:v>600</c:v>
                </c:pt>
                <c:pt idx="942" formatCode="General">
                  <c:v>600</c:v>
                </c:pt>
                <c:pt idx="943" formatCode="General">
                  <c:v>600</c:v>
                </c:pt>
                <c:pt idx="944" formatCode="General">
                  <c:v>600</c:v>
                </c:pt>
                <c:pt idx="945" formatCode="General">
                  <c:v>600</c:v>
                </c:pt>
                <c:pt idx="946" formatCode="General">
                  <c:v>600</c:v>
                </c:pt>
                <c:pt idx="947" formatCode="General">
                  <c:v>600</c:v>
                </c:pt>
                <c:pt idx="948" formatCode="General">
                  <c:v>600</c:v>
                </c:pt>
                <c:pt idx="949" formatCode="General">
                  <c:v>600</c:v>
                </c:pt>
                <c:pt idx="950" formatCode="General">
                  <c:v>600</c:v>
                </c:pt>
                <c:pt idx="951" formatCode="General">
                  <c:v>600</c:v>
                </c:pt>
                <c:pt idx="952" formatCode="General">
                  <c:v>600</c:v>
                </c:pt>
                <c:pt idx="953" formatCode="General">
                  <c:v>600</c:v>
                </c:pt>
                <c:pt idx="954" formatCode="General">
                  <c:v>600</c:v>
                </c:pt>
                <c:pt idx="955" formatCode="General">
                  <c:v>600</c:v>
                </c:pt>
                <c:pt idx="956" formatCode="General">
                  <c:v>600</c:v>
                </c:pt>
                <c:pt idx="957" formatCode="General">
                  <c:v>600</c:v>
                </c:pt>
                <c:pt idx="958" formatCode="General">
                  <c:v>600</c:v>
                </c:pt>
                <c:pt idx="959" formatCode="General">
                  <c:v>600</c:v>
                </c:pt>
                <c:pt idx="960" formatCode="General">
                  <c:v>600</c:v>
                </c:pt>
                <c:pt idx="961" formatCode="General">
                  <c:v>600</c:v>
                </c:pt>
                <c:pt idx="962" formatCode="General">
                  <c:v>600</c:v>
                </c:pt>
                <c:pt idx="963" formatCode="General">
                  <c:v>600</c:v>
                </c:pt>
                <c:pt idx="964" formatCode="General">
                  <c:v>600</c:v>
                </c:pt>
                <c:pt idx="965" formatCode="General">
                  <c:v>600</c:v>
                </c:pt>
                <c:pt idx="966" formatCode="General">
                  <c:v>600</c:v>
                </c:pt>
                <c:pt idx="967" formatCode="General">
                  <c:v>600</c:v>
                </c:pt>
                <c:pt idx="968" formatCode="General">
                  <c:v>600</c:v>
                </c:pt>
                <c:pt idx="969" formatCode="General">
                  <c:v>600</c:v>
                </c:pt>
                <c:pt idx="970" formatCode="General">
                  <c:v>600</c:v>
                </c:pt>
                <c:pt idx="971" formatCode="General">
                  <c:v>600</c:v>
                </c:pt>
                <c:pt idx="972" formatCode="General">
                  <c:v>600</c:v>
                </c:pt>
                <c:pt idx="973" formatCode="General">
                  <c:v>600</c:v>
                </c:pt>
                <c:pt idx="974" formatCode="General">
                  <c:v>600</c:v>
                </c:pt>
                <c:pt idx="975" formatCode="General">
                  <c:v>600</c:v>
                </c:pt>
                <c:pt idx="976" formatCode="General">
                  <c:v>600</c:v>
                </c:pt>
                <c:pt idx="977" formatCode="General">
                  <c:v>600</c:v>
                </c:pt>
                <c:pt idx="978" formatCode="General">
                  <c:v>600</c:v>
                </c:pt>
                <c:pt idx="979" formatCode="General">
                  <c:v>600</c:v>
                </c:pt>
                <c:pt idx="980" formatCode="General">
                  <c:v>600</c:v>
                </c:pt>
                <c:pt idx="981" formatCode="General">
                  <c:v>600</c:v>
                </c:pt>
                <c:pt idx="982" formatCode="General">
                  <c:v>600</c:v>
                </c:pt>
                <c:pt idx="983" formatCode="General">
                  <c:v>600</c:v>
                </c:pt>
                <c:pt idx="984" formatCode="General">
                  <c:v>600</c:v>
                </c:pt>
                <c:pt idx="985" formatCode="General">
                  <c:v>600</c:v>
                </c:pt>
                <c:pt idx="986" formatCode="General">
                  <c:v>600</c:v>
                </c:pt>
                <c:pt idx="987" formatCode="General">
                  <c:v>600</c:v>
                </c:pt>
                <c:pt idx="988" formatCode="General">
                  <c:v>600</c:v>
                </c:pt>
                <c:pt idx="989" formatCode="General">
                  <c:v>600</c:v>
                </c:pt>
                <c:pt idx="990" formatCode="General">
                  <c:v>600</c:v>
                </c:pt>
                <c:pt idx="991" formatCode="General">
                  <c:v>600</c:v>
                </c:pt>
                <c:pt idx="992" formatCode="General">
                  <c:v>600</c:v>
                </c:pt>
                <c:pt idx="993" formatCode="General">
                  <c:v>600</c:v>
                </c:pt>
                <c:pt idx="994" formatCode="General">
                  <c:v>600</c:v>
                </c:pt>
                <c:pt idx="995" formatCode="General">
                  <c:v>600</c:v>
                </c:pt>
                <c:pt idx="996" formatCode="General">
                  <c:v>600</c:v>
                </c:pt>
                <c:pt idx="997" formatCode="General">
                  <c:v>600</c:v>
                </c:pt>
                <c:pt idx="998" formatCode="General">
                  <c:v>600</c:v>
                </c:pt>
                <c:pt idx="999" formatCode="General">
                  <c:v>600</c:v>
                </c:pt>
                <c:pt idx="1000" formatCode="General">
                  <c:v>600</c:v>
                </c:pt>
                <c:pt idx="1001" formatCode="General">
                  <c:v>600</c:v>
                </c:pt>
                <c:pt idx="1002" formatCode="General">
                  <c:v>600</c:v>
                </c:pt>
                <c:pt idx="1003" formatCode="General">
                  <c:v>600</c:v>
                </c:pt>
                <c:pt idx="1004" formatCode="General">
                  <c:v>600</c:v>
                </c:pt>
                <c:pt idx="1005" formatCode="General">
                  <c:v>600</c:v>
                </c:pt>
                <c:pt idx="1006" formatCode="General">
                  <c:v>600</c:v>
                </c:pt>
                <c:pt idx="1007" formatCode="General">
                  <c:v>600</c:v>
                </c:pt>
                <c:pt idx="1008" formatCode="General">
                  <c:v>600</c:v>
                </c:pt>
                <c:pt idx="1009" formatCode="General">
                  <c:v>600</c:v>
                </c:pt>
                <c:pt idx="1010" formatCode="General">
                  <c:v>600</c:v>
                </c:pt>
                <c:pt idx="1011" formatCode="General">
                  <c:v>600</c:v>
                </c:pt>
                <c:pt idx="1012" formatCode="General">
                  <c:v>600</c:v>
                </c:pt>
                <c:pt idx="1013" formatCode="General">
                  <c:v>600</c:v>
                </c:pt>
                <c:pt idx="1014" formatCode="General">
                  <c:v>600</c:v>
                </c:pt>
                <c:pt idx="1015" formatCode="General">
                  <c:v>600</c:v>
                </c:pt>
                <c:pt idx="1016" formatCode="General">
                  <c:v>600</c:v>
                </c:pt>
                <c:pt idx="1017" formatCode="General">
                  <c:v>600</c:v>
                </c:pt>
                <c:pt idx="1018" formatCode="General">
                  <c:v>600</c:v>
                </c:pt>
                <c:pt idx="1019" formatCode="General">
                  <c:v>600</c:v>
                </c:pt>
                <c:pt idx="1020" formatCode="General">
                  <c:v>600</c:v>
                </c:pt>
                <c:pt idx="1021" formatCode="General">
                  <c:v>600</c:v>
                </c:pt>
                <c:pt idx="1022" formatCode="General">
                  <c:v>600</c:v>
                </c:pt>
                <c:pt idx="1023" formatCode="General">
                  <c:v>600</c:v>
                </c:pt>
                <c:pt idx="1024" formatCode="General">
                  <c:v>600</c:v>
                </c:pt>
                <c:pt idx="1025" formatCode="General">
                  <c:v>600</c:v>
                </c:pt>
                <c:pt idx="1026" formatCode="General">
                  <c:v>600</c:v>
                </c:pt>
                <c:pt idx="1027" formatCode="General">
                  <c:v>600</c:v>
                </c:pt>
                <c:pt idx="1028" formatCode="General">
                  <c:v>600</c:v>
                </c:pt>
                <c:pt idx="1029" formatCode="General">
                  <c:v>600</c:v>
                </c:pt>
                <c:pt idx="1030" formatCode="General">
                  <c:v>600</c:v>
                </c:pt>
                <c:pt idx="1031" formatCode="General">
                  <c:v>600</c:v>
                </c:pt>
                <c:pt idx="1032" formatCode="General">
                  <c:v>600</c:v>
                </c:pt>
                <c:pt idx="1033" formatCode="General">
                  <c:v>600</c:v>
                </c:pt>
                <c:pt idx="1034" formatCode="General">
                  <c:v>600</c:v>
                </c:pt>
                <c:pt idx="1035" formatCode="General">
                  <c:v>600</c:v>
                </c:pt>
                <c:pt idx="1036" formatCode="General">
                  <c:v>600</c:v>
                </c:pt>
                <c:pt idx="1037" formatCode="General">
                  <c:v>600</c:v>
                </c:pt>
                <c:pt idx="1038" formatCode="General">
                  <c:v>600</c:v>
                </c:pt>
                <c:pt idx="1039" formatCode="General">
                  <c:v>600</c:v>
                </c:pt>
                <c:pt idx="1040" formatCode="General">
                  <c:v>600</c:v>
                </c:pt>
                <c:pt idx="1041" formatCode="General">
                  <c:v>600</c:v>
                </c:pt>
                <c:pt idx="1042" formatCode="General">
                  <c:v>600</c:v>
                </c:pt>
                <c:pt idx="1043" formatCode="General">
                  <c:v>600</c:v>
                </c:pt>
                <c:pt idx="1044" formatCode="General">
                  <c:v>600</c:v>
                </c:pt>
                <c:pt idx="1045" formatCode="General">
                  <c:v>600</c:v>
                </c:pt>
                <c:pt idx="1046" formatCode="General">
                  <c:v>600</c:v>
                </c:pt>
                <c:pt idx="1047" formatCode="General">
                  <c:v>600</c:v>
                </c:pt>
                <c:pt idx="1048" formatCode="General">
                  <c:v>600</c:v>
                </c:pt>
                <c:pt idx="1049" formatCode="General">
                  <c:v>600</c:v>
                </c:pt>
                <c:pt idx="1050" formatCode="General">
                  <c:v>600</c:v>
                </c:pt>
                <c:pt idx="1051" formatCode="General">
                  <c:v>600</c:v>
                </c:pt>
                <c:pt idx="1052" formatCode="General">
                  <c:v>600</c:v>
                </c:pt>
                <c:pt idx="1053" formatCode="General">
                  <c:v>600</c:v>
                </c:pt>
                <c:pt idx="1054" formatCode="General">
                  <c:v>600</c:v>
                </c:pt>
                <c:pt idx="1055" formatCode="General">
                  <c:v>600</c:v>
                </c:pt>
                <c:pt idx="1056" formatCode="General">
                  <c:v>600</c:v>
                </c:pt>
                <c:pt idx="1057" formatCode="General">
                  <c:v>600</c:v>
                </c:pt>
                <c:pt idx="1058" formatCode="General">
                  <c:v>600</c:v>
                </c:pt>
                <c:pt idx="1059" formatCode="General">
                  <c:v>600</c:v>
                </c:pt>
                <c:pt idx="1060" formatCode="General">
                  <c:v>600</c:v>
                </c:pt>
                <c:pt idx="1061" formatCode="General">
                  <c:v>600</c:v>
                </c:pt>
                <c:pt idx="1062" formatCode="General">
                  <c:v>600</c:v>
                </c:pt>
                <c:pt idx="1063" formatCode="General">
                  <c:v>600</c:v>
                </c:pt>
                <c:pt idx="1064" formatCode="General">
                  <c:v>600</c:v>
                </c:pt>
                <c:pt idx="1065" formatCode="General">
                  <c:v>600</c:v>
                </c:pt>
                <c:pt idx="1066" formatCode="General">
                  <c:v>600</c:v>
                </c:pt>
                <c:pt idx="1067" formatCode="General">
                  <c:v>600</c:v>
                </c:pt>
                <c:pt idx="1068" formatCode="General">
                  <c:v>600</c:v>
                </c:pt>
                <c:pt idx="1069" formatCode="General">
                  <c:v>600</c:v>
                </c:pt>
                <c:pt idx="1070" formatCode="General">
                  <c:v>600</c:v>
                </c:pt>
                <c:pt idx="1071" formatCode="General">
                  <c:v>600</c:v>
                </c:pt>
                <c:pt idx="1072" formatCode="General">
                  <c:v>600</c:v>
                </c:pt>
                <c:pt idx="1073" formatCode="General">
                  <c:v>600</c:v>
                </c:pt>
                <c:pt idx="1074" formatCode="General">
                  <c:v>600</c:v>
                </c:pt>
                <c:pt idx="1075" formatCode="General">
                  <c:v>600</c:v>
                </c:pt>
                <c:pt idx="1076" formatCode="General">
                  <c:v>600</c:v>
                </c:pt>
                <c:pt idx="1077" formatCode="General">
                  <c:v>600</c:v>
                </c:pt>
                <c:pt idx="1078" formatCode="General">
                  <c:v>600</c:v>
                </c:pt>
                <c:pt idx="1079" formatCode="General">
                  <c:v>600</c:v>
                </c:pt>
                <c:pt idx="1080" formatCode="General">
                  <c:v>600</c:v>
                </c:pt>
                <c:pt idx="1081" formatCode="General">
                  <c:v>600</c:v>
                </c:pt>
                <c:pt idx="1082" formatCode="General">
                  <c:v>600</c:v>
                </c:pt>
                <c:pt idx="1083" formatCode="General">
                  <c:v>600</c:v>
                </c:pt>
                <c:pt idx="1084" formatCode="General">
                  <c:v>600</c:v>
                </c:pt>
                <c:pt idx="1085" formatCode="General">
                  <c:v>600</c:v>
                </c:pt>
                <c:pt idx="1086" formatCode="General">
                  <c:v>600</c:v>
                </c:pt>
                <c:pt idx="1087" formatCode="General">
                  <c:v>600</c:v>
                </c:pt>
                <c:pt idx="1088" formatCode="General">
                  <c:v>600</c:v>
                </c:pt>
                <c:pt idx="1089" formatCode="General">
                  <c:v>600</c:v>
                </c:pt>
                <c:pt idx="1090" formatCode="General">
                  <c:v>600</c:v>
                </c:pt>
                <c:pt idx="1091" formatCode="General">
                  <c:v>600</c:v>
                </c:pt>
                <c:pt idx="1092" formatCode="General">
                  <c:v>600</c:v>
                </c:pt>
                <c:pt idx="1093" formatCode="General">
                  <c:v>600</c:v>
                </c:pt>
                <c:pt idx="1094" formatCode="General">
                  <c:v>600</c:v>
                </c:pt>
                <c:pt idx="1095" formatCode="General">
                  <c:v>600</c:v>
                </c:pt>
                <c:pt idx="1096" formatCode="General">
                  <c:v>600</c:v>
                </c:pt>
                <c:pt idx="1097" formatCode="General">
                  <c:v>600</c:v>
                </c:pt>
                <c:pt idx="1098" formatCode="General">
                  <c:v>600</c:v>
                </c:pt>
                <c:pt idx="1099" formatCode="General">
                  <c:v>600</c:v>
                </c:pt>
                <c:pt idx="1100" formatCode="General">
                  <c:v>600</c:v>
                </c:pt>
                <c:pt idx="1101" formatCode="General">
                  <c:v>600</c:v>
                </c:pt>
                <c:pt idx="1102" formatCode="General">
                  <c:v>600</c:v>
                </c:pt>
                <c:pt idx="1103" formatCode="General">
                  <c:v>600</c:v>
                </c:pt>
                <c:pt idx="1104" formatCode="General">
                  <c:v>600</c:v>
                </c:pt>
                <c:pt idx="1105" formatCode="General">
                  <c:v>600</c:v>
                </c:pt>
                <c:pt idx="1106" formatCode="General">
                  <c:v>600</c:v>
                </c:pt>
                <c:pt idx="1107" formatCode="General">
                  <c:v>600</c:v>
                </c:pt>
                <c:pt idx="1108" formatCode="General">
                  <c:v>600</c:v>
                </c:pt>
                <c:pt idx="1109" formatCode="General">
                  <c:v>600</c:v>
                </c:pt>
                <c:pt idx="1110" formatCode="General">
                  <c:v>600</c:v>
                </c:pt>
                <c:pt idx="1111" formatCode="General">
                  <c:v>600</c:v>
                </c:pt>
                <c:pt idx="1112" formatCode="General">
                  <c:v>600</c:v>
                </c:pt>
                <c:pt idx="1113" formatCode="General">
                  <c:v>600</c:v>
                </c:pt>
                <c:pt idx="1114" formatCode="General">
                  <c:v>600</c:v>
                </c:pt>
                <c:pt idx="1115" formatCode="General">
                  <c:v>600</c:v>
                </c:pt>
                <c:pt idx="1116" formatCode="General">
                  <c:v>600</c:v>
                </c:pt>
                <c:pt idx="1117" formatCode="General">
                  <c:v>600</c:v>
                </c:pt>
                <c:pt idx="1118" formatCode="General">
                  <c:v>600</c:v>
                </c:pt>
                <c:pt idx="1119" formatCode="General">
                  <c:v>600</c:v>
                </c:pt>
                <c:pt idx="1120" formatCode="General">
                  <c:v>600</c:v>
                </c:pt>
                <c:pt idx="1121" formatCode="General">
                  <c:v>600</c:v>
                </c:pt>
                <c:pt idx="1122" formatCode="General">
                  <c:v>600</c:v>
                </c:pt>
                <c:pt idx="1123" formatCode="General">
                  <c:v>600</c:v>
                </c:pt>
                <c:pt idx="1124" formatCode="General">
                  <c:v>600</c:v>
                </c:pt>
                <c:pt idx="1125" formatCode="General">
                  <c:v>600</c:v>
                </c:pt>
                <c:pt idx="1126" formatCode="General">
                  <c:v>600</c:v>
                </c:pt>
                <c:pt idx="1127" formatCode="General">
                  <c:v>600</c:v>
                </c:pt>
                <c:pt idx="1128" formatCode="General">
                  <c:v>600</c:v>
                </c:pt>
                <c:pt idx="1129" formatCode="General">
                  <c:v>600</c:v>
                </c:pt>
                <c:pt idx="1130" formatCode="General">
                  <c:v>600</c:v>
                </c:pt>
                <c:pt idx="1131" formatCode="General">
                  <c:v>600</c:v>
                </c:pt>
                <c:pt idx="1132" formatCode="General">
                  <c:v>600</c:v>
                </c:pt>
                <c:pt idx="1133" formatCode="General">
                  <c:v>600</c:v>
                </c:pt>
                <c:pt idx="1134" formatCode="General">
                  <c:v>600</c:v>
                </c:pt>
                <c:pt idx="1135" formatCode="General">
                  <c:v>600</c:v>
                </c:pt>
                <c:pt idx="1136" formatCode="General">
                  <c:v>600</c:v>
                </c:pt>
                <c:pt idx="1137" formatCode="General">
                  <c:v>600</c:v>
                </c:pt>
                <c:pt idx="1138" formatCode="General">
                  <c:v>600</c:v>
                </c:pt>
                <c:pt idx="1139" formatCode="General">
                  <c:v>600</c:v>
                </c:pt>
                <c:pt idx="1140" formatCode="General">
                  <c:v>600</c:v>
                </c:pt>
                <c:pt idx="1141" formatCode="General">
                  <c:v>600</c:v>
                </c:pt>
                <c:pt idx="1142" formatCode="General">
                  <c:v>600</c:v>
                </c:pt>
                <c:pt idx="1143" formatCode="General">
                  <c:v>600</c:v>
                </c:pt>
                <c:pt idx="1144" formatCode="General">
                  <c:v>600</c:v>
                </c:pt>
                <c:pt idx="1145" formatCode="General">
                  <c:v>600</c:v>
                </c:pt>
                <c:pt idx="1146" formatCode="General">
                  <c:v>600</c:v>
                </c:pt>
                <c:pt idx="1147" formatCode="General">
                  <c:v>600</c:v>
                </c:pt>
                <c:pt idx="1148" formatCode="General">
                  <c:v>600</c:v>
                </c:pt>
                <c:pt idx="1149" formatCode="General">
                  <c:v>600</c:v>
                </c:pt>
                <c:pt idx="1150" formatCode="General">
                  <c:v>600</c:v>
                </c:pt>
                <c:pt idx="1151" formatCode="General">
                  <c:v>600</c:v>
                </c:pt>
                <c:pt idx="1152" formatCode="General">
                  <c:v>600</c:v>
                </c:pt>
                <c:pt idx="1153" formatCode="General">
                  <c:v>600</c:v>
                </c:pt>
                <c:pt idx="1154" formatCode="General">
                  <c:v>600</c:v>
                </c:pt>
                <c:pt idx="1155" formatCode="General">
                  <c:v>600</c:v>
                </c:pt>
                <c:pt idx="1156" formatCode="General">
                  <c:v>600</c:v>
                </c:pt>
                <c:pt idx="1157" formatCode="General">
                  <c:v>600</c:v>
                </c:pt>
                <c:pt idx="1158" formatCode="General">
                  <c:v>600</c:v>
                </c:pt>
                <c:pt idx="1159" formatCode="General">
                  <c:v>600</c:v>
                </c:pt>
                <c:pt idx="1160" formatCode="General">
                  <c:v>600</c:v>
                </c:pt>
                <c:pt idx="1161" formatCode="General">
                  <c:v>600</c:v>
                </c:pt>
                <c:pt idx="1162" formatCode="General">
                  <c:v>600</c:v>
                </c:pt>
                <c:pt idx="1163" formatCode="General">
                  <c:v>600</c:v>
                </c:pt>
                <c:pt idx="1164" formatCode="General">
                  <c:v>600</c:v>
                </c:pt>
                <c:pt idx="1165" formatCode="General">
                  <c:v>600</c:v>
                </c:pt>
                <c:pt idx="1166" formatCode="General">
                  <c:v>600</c:v>
                </c:pt>
                <c:pt idx="1167" formatCode="General">
                  <c:v>600</c:v>
                </c:pt>
                <c:pt idx="1168" formatCode="General">
                  <c:v>600</c:v>
                </c:pt>
                <c:pt idx="1169" formatCode="General">
                  <c:v>600</c:v>
                </c:pt>
                <c:pt idx="1170" formatCode="General">
                  <c:v>600</c:v>
                </c:pt>
                <c:pt idx="1171" formatCode="General">
                  <c:v>600</c:v>
                </c:pt>
                <c:pt idx="1172" formatCode="General">
                  <c:v>600</c:v>
                </c:pt>
                <c:pt idx="1173" formatCode="General">
                  <c:v>600</c:v>
                </c:pt>
                <c:pt idx="1174" formatCode="General">
                  <c:v>600</c:v>
                </c:pt>
                <c:pt idx="1175" formatCode="General">
                  <c:v>600</c:v>
                </c:pt>
                <c:pt idx="1176" formatCode="General">
                  <c:v>600</c:v>
                </c:pt>
                <c:pt idx="1177" formatCode="General">
                  <c:v>600</c:v>
                </c:pt>
                <c:pt idx="1178" formatCode="General">
                  <c:v>600</c:v>
                </c:pt>
                <c:pt idx="1179" formatCode="General">
                  <c:v>600</c:v>
                </c:pt>
                <c:pt idx="1180" formatCode="General">
                  <c:v>600</c:v>
                </c:pt>
                <c:pt idx="1181" formatCode="General">
                  <c:v>600</c:v>
                </c:pt>
                <c:pt idx="1182" formatCode="General">
                  <c:v>600</c:v>
                </c:pt>
                <c:pt idx="1183" formatCode="General">
                  <c:v>600</c:v>
                </c:pt>
                <c:pt idx="1184" formatCode="General">
                  <c:v>600</c:v>
                </c:pt>
                <c:pt idx="1185" formatCode="General">
                  <c:v>600</c:v>
                </c:pt>
                <c:pt idx="1186" formatCode="General">
                  <c:v>600</c:v>
                </c:pt>
                <c:pt idx="1187" formatCode="General">
                  <c:v>600</c:v>
                </c:pt>
                <c:pt idx="1188" formatCode="General">
                  <c:v>600</c:v>
                </c:pt>
                <c:pt idx="1189" formatCode="General">
                  <c:v>600</c:v>
                </c:pt>
                <c:pt idx="1190" formatCode="General">
                  <c:v>600</c:v>
                </c:pt>
                <c:pt idx="1191" formatCode="General">
                  <c:v>600</c:v>
                </c:pt>
                <c:pt idx="1192" formatCode="General">
                  <c:v>600</c:v>
                </c:pt>
                <c:pt idx="1193" formatCode="General">
                  <c:v>600</c:v>
                </c:pt>
                <c:pt idx="1194" formatCode="General">
                  <c:v>600</c:v>
                </c:pt>
                <c:pt idx="1195" formatCode="General">
                  <c:v>600</c:v>
                </c:pt>
                <c:pt idx="1196" formatCode="General">
                  <c:v>600</c:v>
                </c:pt>
                <c:pt idx="1197" formatCode="General">
                  <c:v>600</c:v>
                </c:pt>
                <c:pt idx="1198" formatCode="General">
                  <c:v>600</c:v>
                </c:pt>
                <c:pt idx="1199" formatCode="General">
                  <c:v>600</c:v>
                </c:pt>
                <c:pt idx="1200" formatCode="General">
                  <c:v>600</c:v>
                </c:pt>
                <c:pt idx="1201">
                  <c:v>600</c:v>
                </c:pt>
                <c:pt idx="1202">
                  <c:v>600</c:v>
                </c:pt>
                <c:pt idx="1203">
                  <c:v>600</c:v>
                </c:pt>
                <c:pt idx="1204">
                  <c:v>600</c:v>
                </c:pt>
                <c:pt idx="1205">
                  <c:v>600</c:v>
                </c:pt>
                <c:pt idx="1206">
                  <c:v>600</c:v>
                </c:pt>
                <c:pt idx="1207">
                  <c:v>600</c:v>
                </c:pt>
                <c:pt idx="1208">
                  <c:v>600</c:v>
                </c:pt>
                <c:pt idx="1209">
                  <c:v>600</c:v>
                </c:pt>
                <c:pt idx="1210">
                  <c:v>600</c:v>
                </c:pt>
                <c:pt idx="1211">
                  <c:v>600</c:v>
                </c:pt>
                <c:pt idx="1212">
                  <c:v>600</c:v>
                </c:pt>
                <c:pt idx="1213">
                  <c:v>600</c:v>
                </c:pt>
                <c:pt idx="1214">
                  <c:v>600</c:v>
                </c:pt>
                <c:pt idx="1215">
                  <c:v>600</c:v>
                </c:pt>
                <c:pt idx="1216">
                  <c:v>600</c:v>
                </c:pt>
                <c:pt idx="1217">
                  <c:v>600</c:v>
                </c:pt>
                <c:pt idx="1218">
                  <c:v>600</c:v>
                </c:pt>
                <c:pt idx="1219">
                  <c:v>600</c:v>
                </c:pt>
                <c:pt idx="1220">
                  <c:v>600</c:v>
                </c:pt>
                <c:pt idx="1221">
                  <c:v>600</c:v>
                </c:pt>
                <c:pt idx="1222">
                  <c:v>600</c:v>
                </c:pt>
                <c:pt idx="1223">
                  <c:v>600</c:v>
                </c:pt>
                <c:pt idx="1224">
                  <c:v>600</c:v>
                </c:pt>
                <c:pt idx="1225">
                  <c:v>600</c:v>
                </c:pt>
                <c:pt idx="1226">
                  <c:v>600</c:v>
                </c:pt>
                <c:pt idx="1227">
                  <c:v>600</c:v>
                </c:pt>
                <c:pt idx="1228">
                  <c:v>600</c:v>
                </c:pt>
                <c:pt idx="1229">
                  <c:v>600</c:v>
                </c:pt>
                <c:pt idx="1230">
                  <c:v>600</c:v>
                </c:pt>
                <c:pt idx="1231">
                  <c:v>600</c:v>
                </c:pt>
                <c:pt idx="1232">
                  <c:v>600</c:v>
                </c:pt>
                <c:pt idx="1233">
                  <c:v>600</c:v>
                </c:pt>
                <c:pt idx="1234">
                  <c:v>600</c:v>
                </c:pt>
                <c:pt idx="1235">
                  <c:v>600</c:v>
                </c:pt>
                <c:pt idx="1236">
                  <c:v>600</c:v>
                </c:pt>
                <c:pt idx="1237">
                  <c:v>600</c:v>
                </c:pt>
                <c:pt idx="1238">
                  <c:v>600</c:v>
                </c:pt>
                <c:pt idx="1239">
                  <c:v>600</c:v>
                </c:pt>
                <c:pt idx="1240">
                  <c:v>600</c:v>
                </c:pt>
                <c:pt idx="1241">
                  <c:v>600</c:v>
                </c:pt>
                <c:pt idx="1242">
                  <c:v>600</c:v>
                </c:pt>
                <c:pt idx="1243">
                  <c:v>600</c:v>
                </c:pt>
                <c:pt idx="1244">
                  <c:v>600</c:v>
                </c:pt>
                <c:pt idx="1245">
                  <c:v>600</c:v>
                </c:pt>
                <c:pt idx="1246">
                  <c:v>600</c:v>
                </c:pt>
                <c:pt idx="1247">
                  <c:v>600</c:v>
                </c:pt>
                <c:pt idx="1248">
                  <c:v>600</c:v>
                </c:pt>
                <c:pt idx="1249">
                  <c:v>600</c:v>
                </c:pt>
                <c:pt idx="1250">
                  <c:v>600</c:v>
                </c:pt>
                <c:pt idx="1251">
                  <c:v>600</c:v>
                </c:pt>
                <c:pt idx="1252">
                  <c:v>600</c:v>
                </c:pt>
                <c:pt idx="1253">
                  <c:v>600</c:v>
                </c:pt>
                <c:pt idx="1254">
                  <c:v>600</c:v>
                </c:pt>
                <c:pt idx="1255">
                  <c:v>600</c:v>
                </c:pt>
                <c:pt idx="1256">
                  <c:v>600</c:v>
                </c:pt>
                <c:pt idx="1257">
                  <c:v>600</c:v>
                </c:pt>
                <c:pt idx="1258">
                  <c:v>600</c:v>
                </c:pt>
                <c:pt idx="1259">
                  <c:v>600</c:v>
                </c:pt>
                <c:pt idx="1260">
                  <c:v>600</c:v>
                </c:pt>
                <c:pt idx="1261">
                  <c:v>600</c:v>
                </c:pt>
                <c:pt idx="1262">
                  <c:v>600</c:v>
                </c:pt>
                <c:pt idx="1263">
                  <c:v>600</c:v>
                </c:pt>
                <c:pt idx="1264">
                  <c:v>600</c:v>
                </c:pt>
                <c:pt idx="1265">
                  <c:v>600</c:v>
                </c:pt>
                <c:pt idx="1266">
                  <c:v>600</c:v>
                </c:pt>
                <c:pt idx="1267">
                  <c:v>600</c:v>
                </c:pt>
                <c:pt idx="1268">
                  <c:v>600</c:v>
                </c:pt>
                <c:pt idx="1269">
                  <c:v>600</c:v>
                </c:pt>
                <c:pt idx="1270">
                  <c:v>600</c:v>
                </c:pt>
                <c:pt idx="1271">
                  <c:v>600</c:v>
                </c:pt>
                <c:pt idx="1272">
                  <c:v>600</c:v>
                </c:pt>
                <c:pt idx="1273">
                  <c:v>600</c:v>
                </c:pt>
                <c:pt idx="1274">
                  <c:v>600</c:v>
                </c:pt>
                <c:pt idx="1275">
                  <c:v>600</c:v>
                </c:pt>
                <c:pt idx="1276">
                  <c:v>600</c:v>
                </c:pt>
                <c:pt idx="1277">
                  <c:v>600</c:v>
                </c:pt>
                <c:pt idx="1278">
                  <c:v>600</c:v>
                </c:pt>
                <c:pt idx="1279">
                  <c:v>600</c:v>
                </c:pt>
                <c:pt idx="1280">
                  <c:v>600</c:v>
                </c:pt>
                <c:pt idx="1281">
                  <c:v>600</c:v>
                </c:pt>
                <c:pt idx="1282">
                  <c:v>600</c:v>
                </c:pt>
                <c:pt idx="1283">
                  <c:v>600</c:v>
                </c:pt>
                <c:pt idx="1284">
                  <c:v>600</c:v>
                </c:pt>
                <c:pt idx="1285">
                  <c:v>600</c:v>
                </c:pt>
                <c:pt idx="1286">
                  <c:v>600</c:v>
                </c:pt>
                <c:pt idx="1287">
                  <c:v>600</c:v>
                </c:pt>
                <c:pt idx="1288">
                  <c:v>600</c:v>
                </c:pt>
                <c:pt idx="1289">
                  <c:v>600</c:v>
                </c:pt>
                <c:pt idx="1290">
                  <c:v>600</c:v>
                </c:pt>
                <c:pt idx="1291">
                  <c:v>600</c:v>
                </c:pt>
                <c:pt idx="1292">
                  <c:v>600</c:v>
                </c:pt>
                <c:pt idx="1293">
                  <c:v>600</c:v>
                </c:pt>
                <c:pt idx="1294">
                  <c:v>600</c:v>
                </c:pt>
                <c:pt idx="1295">
                  <c:v>600</c:v>
                </c:pt>
                <c:pt idx="1296">
                  <c:v>600</c:v>
                </c:pt>
                <c:pt idx="1297">
                  <c:v>600</c:v>
                </c:pt>
                <c:pt idx="1298">
                  <c:v>600</c:v>
                </c:pt>
                <c:pt idx="1299">
                  <c:v>600</c:v>
                </c:pt>
                <c:pt idx="1300">
                  <c:v>600</c:v>
                </c:pt>
                <c:pt idx="1301">
                  <c:v>600</c:v>
                </c:pt>
                <c:pt idx="1302">
                  <c:v>600</c:v>
                </c:pt>
                <c:pt idx="1303">
                  <c:v>600</c:v>
                </c:pt>
                <c:pt idx="1304">
                  <c:v>600</c:v>
                </c:pt>
                <c:pt idx="1305">
                  <c:v>550</c:v>
                </c:pt>
                <c:pt idx="1306">
                  <c:v>550</c:v>
                </c:pt>
                <c:pt idx="1307">
                  <c:v>550</c:v>
                </c:pt>
                <c:pt idx="1308">
                  <c:v>550</c:v>
                </c:pt>
                <c:pt idx="1309">
                  <c:v>550</c:v>
                </c:pt>
                <c:pt idx="1310">
                  <c:v>550</c:v>
                </c:pt>
                <c:pt idx="1311">
                  <c:v>550</c:v>
                </c:pt>
                <c:pt idx="1312">
                  <c:v>550</c:v>
                </c:pt>
                <c:pt idx="1313">
                  <c:v>550</c:v>
                </c:pt>
                <c:pt idx="1314">
                  <c:v>550</c:v>
                </c:pt>
                <c:pt idx="1315">
                  <c:v>550</c:v>
                </c:pt>
                <c:pt idx="1316">
                  <c:v>550</c:v>
                </c:pt>
                <c:pt idx="1317">
                  <c:v>550</c:v>
                </c:pt>
                <c:pt idx="1318">
                  <c:v>550</c:v>
                </c:pt>
                <c:pt idx="1319">
                  <c:v>550</c:v>
                </c:pt>
                <c:pt idx="1320">
                  <c:v>550</c:v>
                </c:pt>
                <c:pt idx="1321">
                  <c:v>550</c:v>
                </c:pt>
                <c:pt idx="1322">
                  <c:v>550</c:v>
                </c:pt>
                <c:pt idx="1323">
                  <c:v>550</c:v>
                </c:pt>
                <c:pt idx="1324">
                  <c:v>550</c:v>
                </c:pt>
                <c:pt idx="1325">
                  <c:v>550</c:v>
                </c:pt>
                <c:pt idx="1326">
                  <c:v>550</c:v>
                </c:pt>
                <c:pt idx="1327">
                  <c:v>550</c:v>
                </c:pt>
                <c:pt idx="1328">
                  <c:v>550</c:v>
                </c:pt>
                <c:pt idx="1329">
                  <c:v>550</c:v>
                </c:pt>
                <c:pt idx="1330">
                  <c:v>550</c:v>
                </c:pt>
                <c:pt idx="1331">
                  <c:v>550</c:v>
                </c:pt>
                <c:pt idx="1332">
                  <c:v>550</c:v>
                </c:pt>
                <c:pt idx="1333">
                  <c:v>550</c:v>
                </c:pt>
                <c:pt idx="1334">
                  <c:v>550</c:v>
                </c:pt>
                <c:pt idx="1335">
                  <c:v>550</c:v>
                </c:pt>
                <c:pt idx="1336">
                  <c:v>550</c:v>
                </c:pt>
                <c:pt idx="1337">
                  <c:v>550</c:v>
                </c:pt>
                <c:pt idx="1338">
                  <c:v>550</c:v>
                </c:pt>
                <c:pt idx="1339">
                  <c:v>550</c:v>
                </c:pt>
                <c:pt idx="1340">
                  <c:v>550</c:v>
                </c:pt>
                <c:pt idx="1341">
                  <c:v>550</c:v>
                </c:pt>
                <c:pt idx="1342">
                  <c:v>550</c:v>
                </c:pt>
                <c:pt idx="1343">
                  <c:v>550</c:v>
                </c:pt>
                <c:pt idx="1344">
                  <c:v>550</c:v>
                </c:pt>
                <c:pt idx="1345">
                  <c:v>550</c:v>
                </c:pt>
                <c:pt idx="1346">
                  <c:v>550</c:v>
                </c:pt>
                <c:pt idx="1347">
                  <c:v>550</c:v>
                </c:pt>
                <c:pt idx="1348">
                  <c:v>550</c:v>
                </c:pt>
                <c:pt idx="1349">
                  <c:v>550</c:v>
                </c:pt>
                <c:pt idx="1350">
                  <c:v>550</c:v>
                </c:pt>
                <c:pt idx="1351">
                  <c:v>550</c:v>
                </c:pt>
                <c:pt idx="1352">
                  <c:v>550</c:v>
                </c:pt>
                <c:pt idx="1353">
                  <c:v>550</c:v>
                </c:pt>
                <c:pt idx="1354">
                  <c:v>550</c:v>
                </c:pt>
                <c:pt idx="1355">
                  <c:v>550</c:v>
                </c:pt>
                <c:pt idx="1356">
                  <c:v>550</c:v>
                </c:pt>
                <c:pt idx="1357">
                  <c:v>550</c:v>
                </c:pt>
                <c:pt idx="1358">
                  <c:v>550</c:v>
                </c:pt>
                <c:pt idx="1359">
                  <c:v>550</c:v>
                </c:pt>
                <c:pt idx="1360">
                  <c:v>550</c:v>
                </c:pt>
                <c:pt idx="1361">
                  <c:v>550</c:v>
                </c:pt>
                <c:pt idx="1362">
                  <c:v>550</c:v>
                </c:pt>
                <c:pt idx="1363">
                  <c:v>550</c:v>
                </c:pt>
                <c:pt idx="1364">
                  <c:v>550</c:v>
                </c:pt>
                <c:pt idx="1365">
                  <c:v>550</c:v>
                </c:pt>
                <c:pt idx="1366">
                  <c:v>550</c:v>
                </c:pt>
                <c:pt idx="1367">
                  <c:v>550</c:v>
                </c:pt>
                <c:pt idx="1368">
                  <c:v>550</c:v>
                </c:pt>
                <c:pt idx="1369">
                  <c:v>550</c:v>
                </c:pt>
                <c:pt idx="1370">
                  <c:v>550</c:v>
                </c:pt>
                <c:pt idx="1371">
                  <c:v>550</c:v>
                </c:pt>
                <c:pt idx="1372">
                  <c:v>550</c:v>
                </c:pt>
                <c:pt idx="1373">
                  <c:v>550</c:v>
                </c:pt>
                <c:pt idx="1374">
                  <c:v>550</c:v>
                </c:pt>
                <c:pt idx="1375">
                  <c:v>550</c:v>
                </c:pt>
                <c:pt idx="1376">
                  <c:v>550</c:v>
                </c:pt>
                <c:pt idx="1377">
                  <c:v>550</c:v>
                </c:pt>
                <c:pt idx="1378">
                  <c:v>550</c:v>
                </c:pt>
                <c:pt idx="1379">
                  <c:v>550</c:v>
                </c:pt>
                <c:pt idx="1380">
                  <c:v>550</c:v>
                </c:pt>
                <c:pt idx="1381">
                  <c:v>550</c:v>
                </c:pt>
                <c:pt idx="1382">
                  <c:v>550</c:v>
                </c:pt>
                <c:pt idx="1383">
                  <c:v>550</c:v>
                </c:pt>
                <c:pt idx="1384">
                  <c:v>550</c:v>
                </c:pt>
                <c:pt idx="1385">
                  <c:v>550</c:v>
                </c:pt>
                <c:pt idx="1386">
                  <c:v>550</c:v>
                </c:pt>
                <c:pt idx="1387">
                  <c:v>550</c:v>
                </c:pt>
                <c:pt idx="1388">
                  <c:v>550</c:v>
                </c:pt>
                <c:pt idx="1389">
                  <c:v>550</c:v>
                </c:pt>
                <c:pt idx="1390">
                  <c:v>550</c:v>
                </c:pt>
                <c:pt idx="1391">
                  <c:v>550</c:v>
                </c:pt>
                <c:pt idx="1392">
                  <c:v>550</c:v>
                </c:pt>
                <c:pt idx="1393">
                  <c:v>550</c:v>
                </c:pt>
                <c:pt idx="1394">
                  <c:v>550</c:v>
                </c:pt>
                <c:pt idx="1395">
                  <c:v>550</c:v>
                </c:pt>
                <c:pt idx="1396">
                  <c:v>550</c:v>
                </c:pt>
                <c:pt idx="1397">
                  <c:v>550</c:v>
                </c:pt>
                <c:pt idx="1398">
                  <c:v>550</c:v>
                </c:pt>
                <c:pt idx="1399">
                  <c:v>550</c:v>
                </c:pt>
                <c:pt idx="1400">
                  <c:v>550</c:v>
                </c:pt>
                <c:pt idx="1401">
                  <c:v>550</c:v>
                </c:pt>
                <c:pt idx="1402">
                  <c:v>550</c:v>
                </c:pt>
                <c:pt idx="1403">
                  <c:v>550</c:v>
                </c:pt>
                <c:pt idx="1404">
                  <c:v>550</c:v>
                </c:pt>
                <c:pt idx="1405">
                  <c:v>550</c:v>
                </c:pt>
                <c:pt idx="1406">
                  <c:v>550</c:v>
                </c:pt>
                <c:pt idx="1407">
                  <c:v>550</c:v>
                </c:pt>
                <c:pt idx="1408">
                  <c:v>550</c:v>
                </c:pt>
                <c:pt idx="1409">
                  <c:v>550</c:v>
                </c:pt>
                <c:pt idx="1410">
                  <c:v>550</c:v>
                </c:pt>
                <c:pt idx="1411">
                  <c:v>550</c:v>
                </c:pt>
                <c:pt idx="1412">
                  <c:v>550</c:v>
                </c:pt>
                <c:pt idx="1413">
                  <c:v>550</c:v>
                </c:pt>
                <c:pt idx="1414">
                  <c:v>550</c:v>
                </c:pt>
                <c:pt idx="1415">
                  <c:v>550</c:v>
                </c:pt>
                <c:pt idx="1416">
                  <c:v>550</c:v>
                </c:pt>
                <c:pt idx="1417">
                  <c:v>550</c:v>
                </c:pt>
                <c:pt idx="1418">
                  <c:v>550</c:v>
                </c:pt>
                <c:pt idx="1419">
                  <c:v>550</c:v>
                </c:pt>
                <c:pt idx="1420">
                  <c:v>550</c:v>
                </c:pt>
                <c:pt idx="1421">
                  <c:v>550</c:v>
                </c:pt>
                <c:pt idx="1422">
                  <c:v>550</c:v>
                </c:pt>
                <c:pt idx="1423">
                  <c:v>550</c:v>
                </c:pt>
                <c:pt idx="1424">
                  <c:v>550</c:v>
                </c:pt>
                <c:pt idx="1425">
                  <c:v>550</c:v>
                </c:pt>
                <c:pt idx="1426">
                  <c:v>550</c:v>
                </c:pt>
                <c:pt idx="1427">
                  <c:v>550</c:v>
                </c:pt>
                <c:pt idx="1428">
                  <c:v>550</c:v>
                </c:pt>
                <c:pt idx="1429">
                  <c:v>550</c:v>
                </c:pt>
                <c:pt idx="1430">
                  <c:v>550</c:v>
                </c:pt>
                <c:pt idx="1431">
                  <c:v>550</c:v>
                </c:pt>
                <c:pt idx="1432">
                  <c:v>550</c:v>
                </c:pt>
                <c:pt idx="1433">
                  <c:v>550</c:v>
                </c:pt>
                <c:pt idx="1434">
                  <c:v>550</c:v>
                </c:pt>
                <c:pt idx="1435">
                  <c:v>550</c:v>
                </c:pt>
                <c:pt idx="1436">
                  <c:v>550</c:v>
                </c:pt>
                <c:pt idx="1437">
                  <c:v>550</c:v>
                </c:pt>
                <c:pt idx="1438">
                  <c:v>550</c:v>
                </c:pt>
                <c:pt idx="1439">
                  <c:v>550</c:v>
                </c:pt>
                <c:pt idx="1440">
                  <c:v>550</c:v>
                </c:pt>
                <c:pt idx="1441">
                  <c:v>550</c:v>
                </c:pt>
                <c:pt idx="1442">
                  <c:v>550</c:v>
                </c:pt>
                <c:pt idx="1443">
                  <c:v>550</c:v>
                </c:pt>
                <c:pt idx="1444">
                  <c:v>550</c:v>
                </c:pt>
                <c:pt idx="1445">
                  <c:v>550</c:v>
                </c:pt>
                <c:pt idx="1446">
                  <c:v>550</c:v>
                </c:pt>
                <c:pt idx="1447">
                  <c:v>550</c:v>
                </c:pt>
                <c:pt idx="1448">
                  <c:v>550</c:v>
                </c:pt>
                <c:pt idx="1449">
                  <c:v>550</c:v>
                </c:pt>
                <c:pt idx="1450">
                  <c:v>550</c:v>
                </c:pt>
                <c:pt idx="1451">
                  <c:v>550</c:v>
                </c:pt>
                <c:pt idx="1452">
                  <c:v>550</c:v>
                </c:pt>
                <c:pt idx="1453">
                  <c:v>550</c:v>
                </c:pt>
                <c:pt idx="1454">
                  <c:v>550</c:v>
                </c:pt>
                <c:pt idx="1455">
                  <c:v>550</c:v>
                </c:pt>
                <c:pt idx="1456">
                  <c:v>550</c:v>
                </c:pt>
                <c:pt idx="1457">
                  <c:v>550</c:v>
                </c:pt>
                <c:pt idx="1458">
                  <c:v>550</c:v>
                </c:pt>
                <c:pt idx="1459">
                  <c:v>550</c:v>
                </c:pt>
                <c:pt idx="1460">
                  <c:v>550</c:v>
                </c:pt>
                <c:pt idx="1461">
                  <c:v>550</c:v>
                </c:pt>
                <c:pt idx="1462">
                  <c:v>550</c:v>
                </c:pt>
                <c:pt idx="1463">
                  <c:v>550</c:v>
                </c:pt>
                <c:pt idx="1464">
                  <c:v>550</c:v>
                </c:pt>
                <c:pt idx="1465">
                  <c:v>550</c:v>
                </c:pt>
                <c:pt idx="1466">
                  <c:v>550</c:v>
                </c:pt>
                <c:pt idx="1467">
                  <c:v>550</c:v>
                </c:pt>
                <c:pt idx="1468">
                  <c:v>550</c:v>
                </c:pt>
                <c:pt idx="1469">
                  <c:v>550</c:v>
                </c:pt>
                <c:pt idx="1470">
                  <c:v>550</c:v>
                </c:pt>
                <c:pt idx="1471">
                  <c:v>550</c:v>
                </c:pt>
                <c:pt idx="1472">
                  <c:v>550</c:v>
                </c:pt>
                <c:pt idx="1473">
                  <c:v>550</c:v>
                </c:pt>
                <c:pt idx="1474">
                  <c:v>550</c:v>
                </c:pt>
                <c:pt idx="1475">
                  <c:v>550</c:v>
                </c:pt>
                <c:pt idx="1476">
                  <c:v>550</c:v>
                </c:pt>
                <c:pt idx="1477">
                  <c:v>550</c:v>
                </c:pt>
                <c:pt idx="1478">
                  <c:v>550</c:v>
                </c:pt>
                <c:pt idx="1479">
                  <c:v>550</c:v>
                </c:pt>
                <c:pt idx="1480">
                  <c:v>550</c:v>
                </c:pt>
                <c:pt idx="1481">
                  <c:v>550</c:v>
                </c:pt>
                <c:pt idx="1482">
                  <c:v>550</c:v>
                </c:pt>
                <c:pt idx="1483">
                  <c:v>550</c:v>
                </c:pt>
                <c:pt idx="1484">
                  <c:v>550</c:v>
                </c:pt>
                <c:pt idx="1485">
                  <c:v>550</c:v>
                </c:pt>
                <c:pt idx="1486">
                  <c:v>550</c:v>
                </c:pt>
                <c:pt idx="1487">
                  <c:v>550</c:v>
                </c:pt>
                <c:pt idx="1488">
                  <c:v>550</c:v>
                </c:pt>
                <c:pt idx="1489">
                  <c:v>550</c:v>
                </c:pt>
                <c:pt idx="1490">
                  <c:v>550</c:v>
                </c:pt>
                <c:pt idx="1491">
                  <c:v>550</c:v>
                </c:pt>
                <c:pt idx="1492">
                  <c:v>550</c:v>
                </c:pt>
                <c:pt idx="1493">
                  <c:v>550</c:v>
                </c:pt>
                <c:pt idx="1494">
                  <c:v>550</c:v>
                </c:pt>
                <c:pt idx="1495">
                  <c:v>550</c:v>
                </c:pt>
                <c:pt idx="1496">
                  <c:v>550</c:v>
                </c:pt>
                <c:pt idx="1497">
                  <c:v>550</c:v>
                </c:pt>
                <c:pt idx="1498">
                  <c:v>550</c:v>
                </c:pt>
                <c:pt idx="1499">
                  <c:v>550</c:v>
                </c:pt>
                <c:pt idx="1500">
                  <c:v>550</c:v>
                </c:pt>
                <c:pt idx="1501">
                  <c:v>550</c:v>
                </c:pt>
                <c:pt idx="1502">
                  <c:v>550</c:v>
                </c:pt>
                <c:pt idx="1503">
                  <c:v>550</c:v>
                </c:pt>
                <c:pt idx="1504">
                  <c:v>550</c:v>
                </c:pt>
                <c:pt idx="1505">
                  <c:v>550</c:v>
                </c:pt>
                <c:pt idx="1506">
                  <c:v>550</c:v>
                </c:pt>
                <c:pt idx="1507">
                  <c:v>550</c:v>
                </c:pt>
                <c:pt idx="1508">
                  <c:v>550</c:v>
                </c:pt>
                <c:pt idx="1509">
                  <c:v>550</c:v>
                </c:pt>
                <c:pt idx="1510">
                  <c:v>550</c:v>
                </c:pt>
                <c:pt idx="1511">
                  <c:v>550</c:v>
                </c:pt>
                <c:pt idx="1512">
                  <c:v>550</c:v>
                </c:pt>
                <c:pt idx="1513">
                  <c:v>550</c:v>
                </c:pt>
                <c:pt idx="1514">
                  <c:v>550</c:v>
                </c:pt>
                <c:pt idx="1515">
                  <c:v>550</c:v>
                </c:pt>
                <c:pt idx="1516">
                  <c:v>550</c:v>
                </c:pt>
                <c:pt idx="1517">
                  <c:v>550</c:v>
                </c:pt>
                <c:pt idx="1518">
                  <c:v>550</c:v>
                </c:pt>
                <c:pt idx="1519">
                  <c:v>550</c:v>
                </c:pt>
                <c:pt idx="1520">
                  <c:v>550</c:v>
                </c:pt>
                <c:pt idx="1521">
                  <c:v>550</c:v>
                </c:pt>
                <c:pt idx="1522">
                  <c:v>550</c:v>
                </c:pt>
                <c:pt idx="1523">
                  <c:v>550</c:v>
                </c:pt>
                <c:pt idx="1524">
                  <c:v>550</c:v>
                </c:pt>
                <c:pt idx="1525">
                  <c:v>550</c:v>
                </c:pt>
                <c:pt idx="1526">
                  <c:v>550</c:v>
                </c:pt>
                <c:pt idx="1527">
                  <c:v>550</c:v>
                </c:pt>
                <c:pt idx="1528">
                  <c:v>550</c:v>
                </c:pt>
                <c:pt idx="1529">
                  <c:v>550</c:v>
                </c:pt>
                <c:pt idx="1530">
                  <c:v>550</c:v>
                </c:pt>
                <c:pt idx="1531">
                  <c:v>550</c:v>
                </c:pt>
                <c:pt idx="1532">
                  <c:v>550</c:v>
                </c:pt>
                <c:pt idx="1533">
                  <c:v>550</c:v>
                </c:pt>
                <c:pt idx="1534">
                  <c:v>550</c:v>
                </c:pt>
                <c:pt idx="1535">
                  <c:v>550</c:v>
                </c:pt>
                <c:pt idx="1536">
                  <c:v>550</c:v>
                </c:pt>
                <c:pt idx="1537">
                  <c:v>550</c:v>
                </c:pt>
                <c:pt idx="1538">
                  <c:v>550</c:v>
                </c:pt>
                <c:pt idx="1539">
                  <c:v>550</c:v>
                </c:pt>
                <c:pt idx="1540">
                  <c:v>550</c:v>
                </c:pt>
                <c:pt idx="1541">
                  <c:v>550</c:v>
                </c:pt>
                <c:pt idx="1542">
                  <c:v>550</c:v>
                </c:pt>
                <c:pt idx="1543">
                  <c:v>550</c:v>
                </c:pt>
                <c:pt idx="1544">
                  <c:v>550</c:v>
                </c:pt>
                <c:pt idx="1545">
                  <c:v>550</c:v>
                </c:pt>
                <c:pt idx="1546">
                  <c:v>550</c:v>
                </c:pt>
                <c:pt idx="1547">
                  <c:v>550</c:v>
                </c:pt>
                <c:pt idx="1548">
                  <c:v>550</c:v>
                </c:pt>
                <c:pt idx="1549">
                  <c:v>550</c:v>
                </c:pt>
                <c:pt idx="1550">
                  <c:v>550</c:v>
                </c:pt>
                <c:pt idx="1551">
                  <c:v>550</c:v>
                </c:pt>
                <c:pt idx="1552">
                  <c:v>550</c:v>
                </c:pt>
                <c:pt idx="1553">
                  <c:v>550</c:v>
                </c:pt>
                <c:pt idx="1554">
                  <c:v>550</c:v>
                </c:pt>
                <c:pt idx="1555">
                  <c:v>550</c:v>
                </c:pt>
                <c:pt idx="1556">
                  <c:v>550</c:v>
                </c:pt>
                <c:pt idx="1557">
                  <c:v>550</c:v>
                </c:pt>
                <c:pt idx="1558">
                  <c:v>550</c:v>
                </c:pt>
                <c:pt idx="1559">
                  <c:v>550</c:v>
                </c:pt>
                <c:pt idx="1560">
                  <c:v>550</c:v>
                </c:pt>
                <c:pt idx="1561">
                  <c:v>550</c:v>
                </c:pt>
                <c:pt idx="1562">
                  <c:v>550</c:v>
                </c:pt>
                <c:pt idx="1563">
                  <c:v>550</c:v>
                </c:pt>
                <c:pt idx="1564">
                  <c:v>550</c:v>
                </c:pt>
                <c:pt idx="1565">
                  <c:v>550</c:v>
                </c:pt>
                <c:pt idx="1566">
                  <c:v>550</c:v>
                </c:pt>
                <c:pt idx="1567">
                  <c:v>550</c:v>
                </c:pt>
                <c:pt idx="1568">
                  <c:v>550</c:v>
                </c:pt>
                <c:pt idx="1569">
                  <c:v>550</c:v>
                </c:pt>
                <c:pt idx="1570">
                  <c:v>550</c:v>
                </c:pt>
                <c:pt idx="1571">
                  <c:v>550</c:v>
                </c:pt>
                <c:pt idx="1572">
                  <c:v>550</c:v>
                </c:pt>
                <c:pt idx="1573">
                  <c:v>550</c:v>
                </c:pt>
                <c:pt idx="1574">
                  <c:v>550</c:v>
                </c:pt>
                <c:pt idx="1575">
                  <c:v>550</c:v>
                </c:pt>
                <c:pt idx="1576">
                  <c:v>550</c:v>
                </c:pt>
                <c:pt idx="1577">
                  <c:v>550</c:v>
                </c:pt>
                <c:pt idx="1578">
                  <c:v>550</c:v>
                </c:pt>
                <c:pt idx="1579">
                  <c:v>550</c:v>
                </c:pt>
                <c:pt idx="1580">
                  <c:v>550</c:v>
                </c:pt>
                <c:pt idx="1581">
                  <c:v>550</c:v>
                </c:pt>
                <c:pt idx="1582">
                  <c:v>550</c:v>
                </c:pt>
                <c:pt idx="1583">
                  <c:v>550</c:v>
                </c:pt>
                <c:pt idx="1584">
                  <c:v>550</c:v>
                </c:pt>
                <c:pt idx="1585">
                  <c:v>550</c:v>
                </c:pt>
                <c:pt idx="1586">
                  <c:v>550</c:v>
                </c:pt>
                <c:pt idx="1587">
                  <c:v>550</c:v>
                </c:pt>
                <c:pt idx="1588">
                  <c:v>550</c:v>
                </c:pt>
                <c:pt idx="1589">
                  <c:v>550</c:v>
                </c:pt>
                <c:pt idx="1590">
                  <c:v>550</c:v>
                </c:pt>
                <c:pt idx="1591">
                  <c:v>550</c:v>
                </c:pt>
                <c:pt idx="1592">
                  <c:v>550</c:v>
                </c:pt>
                <c:pt idx="1593">
                  <c:v>550</c:v>
                </c:pt>
                <c:pt idx="1594">
                  <c:v>550</c:v>
                </c:pt>
                <c:pt idx="1595">
                  <c:v>550</c:v>
                </c:pt>
                <c:pt idx="1596">
                  <c:v>550</c:v>
                </c:pt>
                <c:pt idx="1597">
                  <c:v>550</c:v>
                </c:pt>
                <c:pt idx="1598">
                  <c:v>550</c:v>
                </c:pt>
                <c:pt idx="1599">
                  <c:v>550</c:v>
                </c:pt>
                <c:pt idx="1600">
                  <c:v>550</c:v>
                </c:pt>
                <c:pt idx="1601">
                  <c:v>550</c:v>
                </c:pt>
                <c:pt idx="1602">
                  <c:v>550</c:v>
                </c:pt>
                <c:pt idx="1603">
                  <c:v>550</c:v>
                </c:pt>
                <c:pt idx="1604">
                  <c:v>550</c:v>
                </c:pt>
                <c:pt idx="1605">
                  <c:v>550</c:v>
                </c:pt>
                <c:pt idx="1606">
                  <c:v>550</c:v>
                </c:pt>
                <c:pt idx="1607">
                  <c:v>550</c:v>
                </c:pt>
                <c:pt idx="1608">
                  <c:v>550</c:v>
                </c:pt>
                <c:pt idx="1609">
                  <c:v>550</c:v>
                </c:pt>
                <c:pt idx="1610">
                  <c:v>550</c:v>
                </c:pt>
                <c:pt idx="1611">
                  <c:v>550</c:v>
                </c:pt>
                <c:pt idx="1612">
                  <c:v>550</c:v>
                </c:pt>
                <c:pt idx="1613">
                  <c:v>550</c:v>
                </c:pt>
                <c:pt idx="1614">
                  <c:v>550</c:v>
                </c:pt>
                <c:pt idx="1615">
                  <c:v>550</c:v>
                </c:pt>
                <c:pt idx="1616">
                  <c:v>550</c:v>
                </c:pt>
                <c:pt idx="1617">
                  <c:v>550</c:v>
                </c:pt>
                <c:pt idx="1618">
                  <c:v>550</c:v>
                </c:pt>
                <c:pt idx="1619">
                  <c:v>550</c:v>
                </c:pt>
                <c:pt idx="1620">
                  <c:v>550</c:v>
                </c:pt>
                <c:pt idx="1621">
                  <c:v>550</c:v>
                </c:pt>
                <c:pt idx="1622">
                  <c:v>550</c:v>
                </c:pt>
                <c:pt idx="1623">
                  <c:v>550</c:v>
                </c:pt>
                <c:pt idx="1624">
                  <c:v>550</c:v>
                </c:pt>
                <c:pt idx="1625">
                  <c:v>550</c:v>
                </c:pt>
                <c:pt idx="1626">
                  <c:v>550</c:v>
                </c:pt>
                <c:pt idx="1627">
                  <c:v>550</c:v>
                </c:pt>
                <c:pt idx="1628">
                  <c:v>550</c:v>
                </c:pt>
                <c:pt idx="1629">
                  <c:v>550</c:v>
                </c:pt>
                <c:pt idx="1630">
                  <c:v>550</c:v>
                </c:pt>
                <c:pt idx="1631">
                  <c:v>550</c:v>
                </c:pt>
                <c:pt idx="1632">
                  <c:v>550</c:v>
                </c:pt>
                <c:pt idx="1633">
                  <c:v>550</c:v>
                </c:pt>
                <c:pt idx="1634">
                  <c:v>550</c:v>
                </c:pt>
                <c:pt idx="1635">
                  <c:v>550</c:v>
                </c:pt>
                <c:pt idx="1636">
                  <c:v>550</c:v>
                </c:pt>
                <c:pt idx="1637">
                  <c:v>550</c:v>
                </c:pt>
                <c:pt idx="1638">
                  <c:v>550</c:v>
                </c:pt>
                <c:pt idx="1639">
                  <c:v>550</c:v>
                </c:pt>
                <c:pt idx="1640">
                  <c:v>550</c:v>
                </c:pt>
                <c:pt idx="1641">
                  <c:v>550</c:v>
                </c:pt>
                <c:pt idx="1642">
                  <c:v>550</c:v>
                </c:pt>
                <c:pt idx="1643">
                  <c:v>550</c:v>
                </c:pt>
                <c:pt idx="1644">
                  <c:v>550</c:v>
                </c:pt>
                <c:pt idx="1645">
                  <c:v>550</c:v>
                </c:pt>
                <c:pt idx="1646">
                  <c:v>550</c:v>
                </c:pt>
                <c:pt idx="1647">
                  <c:v>550</c:v>
                </c:pt>
                <c:pt idx="1648">
                  <c:v>550</c:v>
                </c:pt>
                <c:pt idx="1649">
                  <c:v>550</c:v>
                </c:pt>
                <c:pt idx="1650">
                  <c:v>550</c:v>
                </c:pt>
                <c:pt idx="1651">
                  <c:v>550</c:v>
                </c:pt>
                <c:pt idx="1652">
                  <c:v>550</c:v>
                </c:pt>
                <c:pt idx="1653">
                  <c:v>550</c:v>
                </c:pt>
                <c:pt idx="1654">
                  <c:v>550</c:v>
                </c:pt>
                <c:pt idx="1655">
                  <c:v>550</c:v>
                </c:pt>
                <c:pt idx="1656">
                  <c:v>550</c:v>
                </c:pt>
                <c:pt idx="1657">
                  <c:v>550</c:v>
                </c:pt>
                <c:pt idx="1658">
                  <c:v>550</c:v>
                </c:pt>
                <c:pt idx="1659">
                  <c:v>550</c:v>
                </c:pt>
                <c:pt idx="1660">
                  <c:v>550</c:v>
                </c:pt>
                <c:pt idx="1661">
                  <c:v>550</c:v>
                </c:pt>
                <c:pt idx="1662">
                  <c:v>550</c:v>
                </c:pt>
                <c:pt idx="1663">
                  <c:v>550</c:v>
                </c:pt>
                <c:pt idx="1664">
                  <c:v>550</c:v>
                </c:pt>
                <c:pt idx="1665">
                  <c:v>550</c:v>
                </c:pt>
                <c:pt idx="1666">
                  <c:v>550</c:v>
                </c:pt>
                <c:pt idx="1667">
                  <c:v>550</c:v>
                </c:pt>
                <c:pt idx="1668">
                  <c:v>550</c:v>
                </c:pt>
                <c:pt idx="1669">
                  <c:v>550</c:v>
                </c:pt>
                <c:pt idx="1670">
                  <c:v>550</c:v>
                </c:pt>
                <c:pt idx="1671">
                  <c:v>550</c:v>
                </c:pt>
                <c:pt idx="1672">
                  <c:v>550</c:v>
                </c:pt>
                <c:pt idx="1673">
                  <c:v>550</c:v>
                </c:pt>
                <c:pt idx="1674">
                  <c:v>550</c:v>
                </c:pt>
                <c:pt idx="1675">
                  <c:v>550</c:v>
                </c:pt>
                <c:pt idx="1676">
                  <c:v>550</c:v>
                </c:pt>
                <c:pt idx="1677">
                  <c:v>550</c:v>
                </c:pt>
                <c:pt idx="1678">
                  <c:v>550</c:v>
                </c:pt>
                <c:pt idx="1679">
                  <c:v>550</c:v>
                </c:pt>
                <c:pt idx="1680">
                  <c:v>550</c:v>
                </c:pt>
                <c:pt idx="1681">
                  <c:v>550</c:v>
                </c:pt>
                <c:pt idx="1682">
                  <c:v>550</c:v>
                </c:pt>
                <c:pt idx="1683">
                  <c:v>550</c:v>
                </c:pt>
                <c:pt idx="1684">
                  <c:v>550</c:v>
                </c:pt>
                <c:pt idx="1685">
                  <c:v>550</c:v>
                </c:pt>
                <c:pt idx="1686">
                  <c:v>550</c:v>
                </c:pt>
                <c:pt idx="1687">
                  <c:v>550</c:v>
                </c:pt>
                <c:pt idx="1688">
                  <c:v>550</c:v>
                </c:pt>
                <c:pt idx="1689">
                  <c:v>550</c:v>
                </c:pt>
                <c:pt idx="1690">
                  <c:v>550</c:v>
                </c:pt>
                <c:pt idx="1691">
                  <c:v>550</c:v>
                </c:pt>
                <c:pt idx="1692">
                  <c:v>550</c:v>
                </c:pt>
                <c:pt idx="1693">
                  <c:v>550</c:v>
                </c:pt>
                <c:pt idx="1694">
                  <c:v>550</c:v>
                </c:pt>
                <c:pt idx="1695">
                  <c:v>550</c:v>
                </c:pt>
                <c:pt idx="1696">
                  <c:v>550</c:v>
                </c:pt>
                <c:pt idx="1697">
                  <c:v>550</c:v>
                </c:pt>
                <c:pt idx="1698">
                  <c:v>550</c:v>
                </c:pt>
                <c:pt idx="1699">
                  <c:v>550</c:v>
                </c:pt>
                <c:pt idx="1700">
                  <c:v>550</c:v>
                </c:pt>
                <c:pt idx="1701">
                  <c:v>550</c:v>
                </c:pt>
                <c:pt idx="1702">
                  <c:v>550</c:v>
                </c:pt>
                <c:pt idx="1703">
                  <c:v>550</c:v>
                </c:pt>
                <c:pt idx="1704">
                  <c:v>550</c:v>
                </c:pt>
                <c:pt idx="1705">
                  <c:v>550</c:v>
                </c:pt>
                <c:pt idx="1706">
                  <c:v>550</c:v>
                </c:pt>
                <c:pt idx="1707">
                  <c:v>550</c:v>
                </c:pt>
                <c:pt idx="1708">
                  <c:v>550</c:v>
                </c:pt>
                <c:pt idx="1709">
                  <c:v>550</c:v>
                </c:pt>
                <c:pt idx="1710">
                  <c:v>550</c:v>
                </c:pt>
                <c:pt idx="1711">
                  <c:v>550</c:v>
                </c:pt>
                <c:pt idx="1712">
                  <c:v>550</c:v>
                </c:pt>
                <c:pt idx="1713">
                  <c:v>550</c:v>
                </c:pt>
                <c:pt idx="1714">
                  <c:v>550</c:v>
                </c:pt>
                <c:pt idx="1715">
                  <c:v>550</c:v>
                </c:pt>
                <c:pt idx="1716">
                  <c:v>550</c:v>
                </c:pt>
                <c:pt idx="1717">
                  <c:v>550</c:v>
                </c:pt>
                <c:pt idx="1718">
                  <c:v>550</c:v>
                </c:pt>
                <c:pt idx="1719">
                  <c:v>550</c:v>
                </c:pt>
                <c:pt idx="1720">
                  <c:v>550</c:v>
                </c:pt>
                <c:pt idx="1721">
                  <c:v>550</c:v>
                </c:pt>
                <c:pt idx="1722">
                  <c:v>550</c:v>
                </c:pt>
                <c:pt idx="1723">
                  <c:v>550</c:v>
                </c:pt>
                <c:pt idx="1724">
                  <c:v>550</c:v>
                </c:pt>
                <c:pt idx="1725">
                  <c:v>550</c:v>
                </c:pt>
                <c:pt idx="1726">
                  <c:v>550</c:v>
                </c:pt>
                <c:pt idx="1727">
                  <c:v>550</c:v>
                </c:pt>
                <c:pt idx="1728">
                  <c:v>550</c:v>
                </c:pt>
                <c:pt idx="1729">
                  <c:v>500</c:v>
                </c:pt>
                <c:pt idx="1730">
                  <c:v>500</c:v>
                </c:pt>
                <c:pt idx="1731">
                  <c:v>500</c:v>
                </c:pt>
                <c:pt idx="1732">
                  <c:v>500</c:v>
                </c:pt>
                <c:pt idx="1733">
                  <c:v>500</c:v>
                </c:pt>
                <c:pt idx="1734">
                  <c:v>500</c:v>
                </c:pt>
                <c:pt idx="1735">
                  <c:v>500</c:v>
                </c:pt>
                <c:pt idx="1736">
                  <c:v>500</c:v>
                </c:pt>
                <c:pt idx="1737">
                  <c:v>500</c:v>
                </c:pt>
                <c:pt idx="1738">
                  <c:v>500</c:v>
                </c:pt>
                <c:pt idx="1739">
                  <c:v>500</c:v>
                </c:pt>
                <c:pt idx="1740">
                  <c:v>500</c:v>
                </c:pt>
                <c:pt idx="1741">
                  <c:v>500</c:v>
                </c:pt>
                <c:pt idx="1742">
                  <c:v>500</c:v>
                </c:pt>
                <c:pt idx="1743">
                  <c:v>500</c:v>
                </c:pt>
                <c:pt idx="1744">
                  <c:v>500</c:v>
                </c:pt>
                <c:pt idx="1745">
                  <c:v>500</c:v>
                </c:pt>
                <c:pt idx="1746">
                  <c:v>500</c:v>
                </c:pt>
                <c:pt idx="1747">
                  <c:v>500</c:v>
                </c:pt>
                <c:pt idx="1748">
                  <c:v>500</c:v>
                </c:pt>
                <c:pt idx="1749">
                  <c:v>500</c:v>
                </c:pt>
                <c:pt idx="1750">
                  <c:v>500</c:v>
                </c:pt>
                <c:pt idx="1751">
                  <c:v>500</c:v>
                </c:pt>
                <c:pt idx="1752">
                  <c:v>500</c:v>
                </c:pt>
                <c:pt idx="1753">
                  <c:v>500</c:v>
                </c:pt>
                <c:pt idx="1754">
                  <c:v>500</c:v>
                </c:pt>
                <c:pt idx="1755">
                  <c:v>500</c:v>
                </c:pt>
                <c:pt idx="1756">
                  <c:v>500</c:v>
                </c:pt>
                <c:pt idx="1757">
                  <c:v>500</c:v>
                </c:pt>
                <c:pt idx="1758">
                  <c:v>500</c:v>
                </c:pt>
                <c:pt idx="1759">
                  <c:v>500</c:v>
                </c:pt>
                <c:pt idx="1760">
                  <c:v>500</c:v>
                </c:pt>
                <c:pt idx="1761">
                  <c:v>500</c:v>
                </c:pt>
                <c:pt idx="1762">
                  <c:v>500</c:v>
                </c:pt>
                <c:pt idx="1763">
                  <c:v>500</c:v>
                </c:pt>
                <c:pt idx="1764">
                  <c:v>500</c:v>
                </c:pt>
                <c:pt idx="1765">
                  <c:v>500</c:v>
                </c:pt>
                <c:pt idx="1766">
                  <c:v>500</c:v>
                </c:pt>
                <c:pt idx="1767">
                  <c:v>500</c:v>
                </c:pt>
                <c:pt idx="1768">
                  <c:v>500</c:v>
                </c:pt>
                <c:pt idx="1769">
                  <c:v>500</c:v>
                </c:pt>
                <c:pt idx="1770">
                  <c:v>500</c:v>
                </c:pt>
                <c:pt idx="1771">
                  <c:v>500</c:v>
                </c:pt>
                <c:pt idx="1772">
                  <c:v>500</c:v>
                </c:pt>
                <c:pt idx="1773">
                  <c:v>500</c:v>
                </c:pt>
                <c:pt idx="1774">
                  <c:v>500</c:v>
                </c:pt>
                <c:pt idx="1775">
                  <c:v>500</c:v>
                </c:pt>
                <c:pt idx="1776">
                  <c:v>500</c:v>
                </c:pt>
                <c:pt idx="1777">
                  <c:v>500</c:v>
                </c:pt>
                <c:pt idx="1778">
                  <c:v>500</c:v>
                </c:pt>
                <c:pt idx="1779">
                  <c:v>500</c:v>
                </c:pt>
                <c:pt idx="1780">
                  <c:v>500</c:v>
                </c:pt>
                <c:pt idx="1781">
                  <c:v>500</c:v>
                </c:pt>
                <c:pt idx="1782">
                  <c:v>500</c:v>
                </c:pt>
                <c:pt idx="1783">
                  <c:v>500</c:v>
                </c:pt>
                <c:pt idx="1784">
                  <c:v>500</c:v>
                </c:pt>
                <c:pt idx="1785">
                  <c:v>500</c:v>
                </c:pt>
                <c:pt idx="1786">
                  <c:v>500</c:v>
                </c:pt>
                <c:pt idx="1787">
                  <c:v>500</c:v>
                </c:pt>
                <c:pt idx="1788">
                  <c:v>500</c:v>
                </c:pt>
                <c:pt idx="1789">
                  <c:v>500</c:v>
                </c:pt>
                <c:pt idx="1790">
                  <c:v>500</c:v>
                </c:pt>
                <c:pt idx="1791">
                  <c:v>500</c:v>
                </c:pt>
                <c:pt idx="1792">
                  <c:v>500</c:v>
                </c:pt>
                <c:pt idx="1793">
                  <c:v>500</c:v>
                </c:pt>
                <c:pt idx="1794">
                  <c:v>500</c:v>
                </c:pt>
                <c:pt idx="1795">
                  <c:v>500</c:v>
                </c:pt>
                <c:pt idx="1796">
                  <c:v>500</c:v>
                </c:pt>
                <c:pt idx="1797">
                  <c:v>500</c:v>
                </c:pt>
                <c:pt idx="1798">
                  <c:v>500</c:v>
                </c:pt>
                <c:pt idx="1799">
                  <c:v>500</c:v>
                </c:pt>
                <c:pt idx="1800">
                  <c:v>500</c:v>
                </c:pt>
                <c:pt idx="1801">
                  <c:v>500</c:v>
                </c:pt>
                <c:pt idx="1802">
                  <c:v>500</c:v>
                </c:pt>
                <c:pt idx="1803">
                  <c:v>500</c:v>
                </c:pt>
                <c:pt idx="1804">
                  <c:v>500</c:v>
                </c:pt>
                <c:pt idx="1805">
                  <c:v>500</c:v>
                </c:pt>
                <c:pt idx="1806">
                  <c:v>500</c:v>
                </c:pt>
                <c:pt idx="1807">
                  <c:v>500</c:v>
                </c:pt>
                <c:pt idx="1808">
                  <c:v>500</c:v>
                </c:pt>
                <c:pt idx="1809">
                  <c:v>500</c:v>
                </c:pt>
                <c:pt idx="1810">
                  <c:v>500</c:v>
                </c:pt>
                <c:pt idx="1811">
                  <c:v>500</c:v>
                </c:pt>
                <c:pt idx="1812">
                  <c:v>500</c:v>
                </c:pt>
                <c:pt idx="1813">
                  <c:v>500</c:v>
                </c:pt>
                <c:pt idx="1814">
                  <c:v>500</c:v>
                </c:pt>
                <c:pt idx="1815">
                  <c:v>500</c:v>
                </c:pt>
                <c:pt idx="1816">
                  <c:v>500</c:v>
                </c:pt>
                <c:pt idx="1817">
                  <c:v>500</c:v>
                </c:pt>
                <c:pt idx="1818">
                  <c:v>500</c:v>
                </c:pt>
                <c:pt idx="1819">
                  <c:v>500</c:v>
                </c:pt>
                <c:pt idx="1820">
                  <c:v>500</c:v>
                </c:pt>
                <c:pt idx="1821">
                  <c:v>500</c:v>
                </c:pt>
                <c:pt idx="1822">
                  <c:v>500</c:v>
                </c:pt>
                <c:pt idx="1823">
                  <c:v>500</c:v>
                </c:pt>
                <c:pt idx="1824">
                  <c:v>500</c:v>
                </c:pt>
                <c:pt idx="1825">
                  <c:v>500</c:v>
                </c:pt>
                <c:pt idx="1826">
                  <c:v>500</c:v>
                </c:pt>
                <c:pt idx="1827">
                  <c:v>500</c:v>
                </c:pt>
                <c:pt idx="1828">
                  <c:v>500</c:v>
                </c:pt>
                <c:pt idx="1829">
                  <c:v>500</c:v>
                </c:pt>
                <c:pt idx="1830">
                  <c:v>500</c:v>
                </c:pt>
                <c:pt idx="1831">
                  <c:v>500</c:v>
                </c:pt>
                <c:pt idx="1832">
                  <c:v>500</c:v>
                </c:pt>
                <c:pt idx="1833">
                  <c:v>500</c:v>
                </c:pt>
                <c:pt idx="1834">
                  <c:v>500</c:v>
                </c:pt>
                <c:pt idx="1835">
                  <c:v>500</c:v>
                </c:pt>
                <c:pt idx="1836">
                  <c:v>500</c:v>
                </c:pt>
                <c:pt idx="1837">
                  <c:v>500</c:v>
                </c:pt>
                <c:pt idx="1838">
                  <c:v>500</c:v>
                </c:pt>
                <c:pt idx="1839">
                  <c:v>500</c:v>
                </c:pt>
                <c:pt idx="1840">
                  <c:v>500</c:v>
                </c:pt>
                <c:pt idx="1841">
                  <c:v>500</c:v>
                </c:pt>
                <c:pt idx="1842">
                  <c:v>500</c:v>
                </c:pt>
                <c:pt idx="1843">
                  <c:v>500</c:v>
                </c:pt>
                <c:pt idx="1844">
                  <c:v>500</c:v>
                </c:pt>
                <c:pt idx="1845">
                  <c:v>500</c:v>
                </c:pt>
                <c:pt idx="1846">
                  <c:v>500</c:v>
                </c:pt>
                <c:pt idx="1847">
                  <c:v>500</c:v>
                </c:pt>
                <c:pt idx="1848">
                  <c:v>500</c:v>
                </c:pt>
                <c:pt idx="1849">
                  <c:v>500</c:v>
                </c:pt>
                <c:pt idx="1850">
                  <c:v>500</c:v>
                </c:pt>
                <c:pt idx="1851">
                  <c:v>500</c:v>
                </c:pt>
                <c:pt idx="1852">
                  <c:v>500</c:v>
                </c:pt>
                <c:pt idx="1853">
                  <c:v>500</c:v>
                </c:pt>
                <c:pt idx="1854">
                  <c:v>500</c:v>
                </c:pt>
                <c:pt idx="1855">
                  <c:v>500</c:v>
                </c:pt>
                <c:pt idx="1856">
                  <c:v>500</c:v>
                </c:pt>
                <c:pt idx="1857">
                  <c:v>500</c:v>
                </c:pt>
                <c:pt idx="1858">
                  <c:v>500</c:v>
                </c:pt>
                <c:pt idx="1859">
                  <c:v>500</c:v>
                </c:pt>
                <c:pt idx="1860">
                  <c:v>500</c:v>
                </c:pt>
                <c:pt idx="1861">
                  <c:v>500</c:v>
                </c:pt>
                <c:pt idx="1862">
                  <c:v>500</c:v>
                </c:pt>
                <c:pt idx="1863">
                  <c:v>500</c:v>
                </c:pt>
                <c:pt idx="1864">
                  <c:v>500</c:v>
                </c:pt>
                <c:pt idx="1865">
                  <c:v>500</c:v>
                </c:pt>
                <c:pt idx="1866">
                  <c:v>500</c:v>
                </c:pt>
                <c:pt idx="1867">
                  <c:v>500</c:v>
                </c:pt>
                <c:pt idx="1868">
                  <c:v>500</c:v>
                </c:pt>
                <c:pt idx="1869">
                  <c:v>500</c:v>
                </c:pt>
                <c:pt idx="1870">
                  <c:v>500</c:v>
                </c:pt>
                <c:pt idx="1871">
                  <c:v>500</c:v>
                </c:pt>
                <c:pt idx="1872">
                  <c:v>500</c:v>
                </c:pt>
                <c:pt idx="1873">
                  <c:v>500</c:v>
                </c:pt>
                <c:pt idx="1874">
                  <c:v>500</c:v>
                </c:pt>
                <c:pt idx="1875">
                  <c:v>500</c:v>
                </c:pt>
                <c:pt idx="1876">
                  <c:v>500</c:v>
                </c:pt>
                <c:pt idx="1877">
                  <c:v>500</c:v>
                </c:pt>
                <c:pt idx="1878">
                  <c:v>500</c:v>
                </c:pt>
                <c:pt idx="1879">
                  <c:v>500</c:v>
                </c:pt>
                <c:pt idx="1880">
                  <c:v>500</c:v>
                </c:pt>
                <c:pt idx="1881">
                  <c:v>500</c:v>
                </c:pt>
                <c:pt idx="1882">
                  <c:v>500</c:v>
                </c:pt>
                <c:pt idx="1883">
                  <c:v>500</c:v>
                </c:pt>
                <c:pt idx="1884">
                  <c:v>500</c:v>
                </c:pt>
                <c:pt idx="1885">
                  <c:v>500</c:v>
                </c:pt>
                <c:pt idx="1886">
                  <c:v>500</c:v>
                </c:pt>
                <c:pt idx="1887">
                  <c:v>500</c:v>
                </c:pt>
                <c:pt idx="1888">
                  <c:v>500</c:v>
                </c:pt>
                <c:pt idx="1889">
                  <c:v>500</c:v>
                </c:pt>
                <c:pt idx="1890">
                  <c:v>500</c:v>
                </c:pt>
                <c:pt idx="1891">
                  <c:v>500</c:v>
                </c:pt>
                <c:pt idx="1892">
                  <c:v>500</c:v>
                </c:pt>
                <c:pt idx="1893">
                  <c:v>500</c:v>
                </c:pt>
                <c:pt idx="1894">
                  <c:v>500</c:v>
                </c:pt>
                <c:pt idx="1895">
                  <c:v>500</c:v>
                </c:pt>
                <c:pt idx="1896">
                  <c:v>500</c:v>
                </c:pt>
                <c:pt idx="1897">
                  <c:v>500</c:v>
                </c:pt>
                <c:pt idx="1898">
                  <c:v>500</c:v>
                </c:pt>
                <c:pt idx="1899">
                  <c:v>500</c:v>
                </c:pt>
                <c:pt idx="1900">
                  <c:v>500</c:v>
                </c:pt>
                <c:pt idx="1901">
                  <c:v>500</c:v>
                </c:pt>
                <c:pt idx="1902">
                  <c:v>500</c:v>
                </c:pt>
                <c:pt idx="1903">
                  <c:v>500</c:v>
                </c:pt>
                <c:pt idx="1904">
                  <c:v>500</c:v>
                </c:pt>
                <c:pt idx="1905">
                  <c:v>500</c:v>
                </c:pt>
                <c:pt idx="1906">
                  <c:v>500</c:v>
                </c:pt>
                <c:pt idx="1907">
                  <c:v>500</c:v>
                </c:pt>
                <c:pt idx="1908">
                  <c:v>500</c:v>
                </c:pt>
                <c:pt idx="1909">
                  <c:v>500</c:v>
                </c:pt>
                <c:pt idx="1910">
                  <c:v>500</c:v>
                </c:pt>
                <c:pt idx="1911">
                  <c:v>500</c:v>
                </c:pt>
                <c:pt idx="1912">
                  <c:v>500</c:v>
                </c:pt>
                <c:pt idx="1913">
                  <c:v>500</c:v>
                </c:pt>
                <c:pt idx="1914">
                  <c:v>500</c:v>
                </c:pt>
                <c:pt idx="1915">
                  <c:v>500</c:v>
                </c:pt>
                <c:pt idx="1916">
                  <c:v>500</c:v>
                </c:pt>
                <c:pt idx="1917">
                  <c:v>500</c:v>
                </c:pt>
                <c:pt idx="1918">
                  <c:v>500</c:v>
                </c:pt>
                <c:pt idx="1919">
                  <c:v>500</c:v>
                </c:pt>
                <c:pt idx="1920">
                  <c:v>500</c:v>
                </c:pt>
                <c:pt idx="1921">
                  <c:v>500</c:v>
                </c:pt>
                <c:pt idx="1922">
                  <c:v>500</c:v>
                </c:pt>
                <c:pt idx="1923">
                  <c:v>500</c:v>
                </c:pt>
                <c:pt idx="1924">
                  <c:v>500</c:v>
                </c:pt>
                <c:pt idx="1925">
                  <c:v>500</c:v>
                </c:pt>
                <c:pt idx="1926">
                  <c:v>500</c:v>
                </c:pt>
                <c:pt idx="1927">
                  <c:v>500</c:v>
                </c:pt>
                <c:pt idx="1928">
                  <c:v>500</c:v>
                </c:pt>
                <c:pt idx="1929">
                  <c:v>500</c:v>
                </c:pt>
                <c:pt idx="1930">
                  <c:v>500</c:v>
                </c:pt>
                <c:pt idx="1931">
                  <c:v>500</c:v>
                </c:pt>
                <c:pt idx="1932">
                  <c:v>500</c:v>
                </c:pt>
                <c:pt idx="1933">
                  <c:v>500</c:v>
                </c:pt>
                <c:pt idx="1934">
                  <c:v>500</c:v>
                </c:pt>
                <c:pt idx="1935">
                  <c:v>500</c:v>
                </c:pt>
                <c:pt idx="1936">
                  <c:v>500</c:v>
                </c:pt>
                <c:pt idx="1937">
                  <c:v>500</c:v>
                </c:pt>
                <c:pt idx="1938">
                  <c:v>500</c:v>
                </c:pt>
                <c:pt idx="1939">
                  <c:v>500</c:v>
                </c:pt>
                <c:pt idx="1940">
                  <c:v>500</c:v>
                </c:pt>
                <c:pt idx="1941">
                  <c:v>500</c:v>
                </c:pt>
                <c:pt idx="1942">
                  <c:v>500</c:v>
                </c:pt>
                <c:pt idx="1943">
                  <c:v>500</c:v>
                </c:pt>
                <c:pt idx="1944">
                  <c:v>500</c:v>
                </c:pt>
                <c:pt idx="1945">
                  <c:v>500</c:v>
                </c:pt>
                <c:pt idx="1946">
                  <c:v>500</c:v>
                </c:pt>
                <c:pt idx="1947">
                  <c:v>500</c:v>
                </c:pt>
                <c:pt idx="1948">
                  <c:v>500</c:v>
                </c:pt>
                <c:pt idx="1949">
                  <c:v>500</c:v>
                </c:pt>
                <c:pt idx="1950">
                  <c:v>500</c:v>
                </c:pt>
                <c:pt idx="1951">
                  <c:v>500</c:v>
                </c:pt>
                <c:pt idx="1952">
                  <c:v>500</c:v>
                </c:pt>
                <c:pt idx="1953">
                  <c:v>500</c:v>
                </c:pt>
                <c:pt idx="1954">
                  <c:v>500</c:v>
                </c:pt>
                <c:pt idx="1955">
                  <c:v>500</c:v>
                </c:pt>
                <c:pt idx="1956">
                  <c:v>500</c:v>
                </c:pt>
                <c:pt idx="1957">
                  <c:v>500</c:v>
                </c:pt>
                <c:pt idx="1958">
                  <c:v>500</c:v>
                </c:pt>
                <c:pt idx="1959">
                  <c:v>500</c:v>
                </c:pt>
                <c:pt idx="1960">
                  <c:v>500</c:v>
                </c:pt>
                <c:pt idx="1961">
                  <c:v>500</c:v>
                </c:pt>
                <c:pt idx="1962">
                  <c:v>500</c:v>
                </c:pt>
                <c:pt idx="1963">
                  <c:v>500</c:v>
                </c:pt>
                <c:pt idx="1964">
                  <c:v>500</c:v>
                </c:pt>
                <c:pt idx="1965">
                  <c:v>500</c:v>
                </c:pt>
                <c:pt idx="1966">
                  <c:v>500</c:v>
                </c:pt>
                <c:pt idx="1967">
                  <c:v>500</c:v>
                </c:pt>
                <c:pt idx="1968">
                  <c:v>500</c:v>
                </c:pt>
                <c:pt idx="1969">
                  <c:v>500</c:v>
                </c:pt>
                <c:pt idx="1970">
                  <c:v>500</c:v>
                </c:pt>
                <c:pt idx="1971">
                  <c:v>500</c:v>
                </c:pt>
                <c:pt idx="1972">
                  <c:v>500</c:v>
                </c:pt>
                <c:pt idx="1973">
                  <c:v>500</c:v>
                </c:pt>
                <c:pt idx="1974">
                  <c:v>500</c:v>
                </c:pt>
                <c:pt idx="1975">
                  <c:v>500</c:v>
                </c:pt>
                <c:pt idx="1976">
                  <c:v>500</c:v>
                </c:pt>
                <c:pt idx="1977">
                  <c:v>500</c:v>
                </c:pt>
                <c:pt idx="1978">
                  <c:v>500</c:v>
                </c:pt>
                <c:pt idx="1979">
                  <c:v>500</c:v>
                </c:pt>
                <c:pt idx="1980">
                  <c:v>500</c:v>
                </c:pt>
                <c:pt idx="1981">
                  <c:v>500</c:v>
                </c:pt>
                <c:pt idx="1982">
                  <c:v>500</c:v>
                </c:pt>
                <c:pt idx="1983">
                  <c:v>500</c:v>
                </c:pt>
                <c:pt idx="1984">
                  <c:v>500</c:v>
                </c:pt>
                <c:pt idx="1985">
                  <c:v>500</c:v>
                </c:pt>
                <c:pt idx="1986">
                  <c:v>500</c:v>
                </c:pt>
                <c:pt idx="1987">
                  <c:v>500</c:v>
                </c:pt>
                <c:pt idx="1988">
                  <c:v>500</c:v>
                </c:pt>
                <c:pt idx="1989">
                  <c:v>500</c:v>
                </c:pt>
                <c:pt idx="1990">
                  <c:v>500</c:v>
                </c:pt>
                <c:pt idx="1991">
                  <c:v>500</c:v>
                </c:pt>
                <c:pt idx="1992">
                  <c:v>500</c:v>
                </c:pt>
                <c:pt idx="1993">
                  <c:v>500</c:v>
                </c:pt>
                <c:pt idx="1994">
                  <c:v>500</c:v>
                </c:pt>
                <c:pt idx="1995">
                  <c:v>500</c:v>
                </c:pt>
                <c:pt idx="1996">
                  <c:v>500</c:v>
                </c:pt>
                <c:pt idx="1997">
                  <c:v>500</c:v>
                </c:pt>
                <c:pt idx="1998">
                  <c:v>500</c:v>
                </c:pt>
                <c:pt idx="1999">
                  <c:v>500</c:v>
                </c:pt>
                <c:pt idx="2000">
                  <c:v>500</c:v>
                </c:pt>
                <c:pt idx="2001">
                  <c:v>500</c:v>
                </c:pt>
                <c:pt idx="2002">
                  <c:v>500</c:v>
                </c:pt>
                <c:pt idx="2003">
                  <c:v>500</c:v>
                </c:pt>
                <c:pt idx="2004">
                  <c:v>500</c:v>
                </c:pt>
                <c:pt idx="2005">
                  <c:v>500</c:v>
                </c:pt>
                <c:pt idx="2006">
                  <c:v>500</c:v>
                </c:pt>
                <c:pt idx="2007">
                  <c:v>500</c:v>
                </c:pt>
                <c:pt idx="2008">
                  <c:v>500</c:v>
                </c:pt>
                <c:pt idx="2009">
                  <c:v>500</c:v>
                </c:pt>
                <c:pt idx="2010">
                  <c:v>500</c:v>
                </c:pt>
                <c:pt idx="2011">
                  <c:v>500</c:v>
                </c:pt>
                <c:pt idx="2012">
                  <c:v>500</c:v>
                </c:pt>
                <c:pt idx="2013">
                  <c:v>500</c:v>
                </c:pt>
                <c:pt idx="2014">
                  <c:v>500</c:v>
                </c:pt>
                <c:pt idx="2015">
                  <c:v>500</c:v>
                </c:pt>
                <c:pt idx="2016">
                  <c:v>500</c:v>
                </c:pt>
                <c:pt idx="2017">
                  <c:v>500</c:v>
                </c:pt>
                <c:pt idx="2018">
                  <c:v>500</c:v>
                </c:pt>
                <c:pt idx="2019">
                  <c:v>500</c:v>
                </c:pt>
                <c:pt idx="2020">
                  <c:v>500</c:v>
                </c:pt>
                <c:pt idx="2021">
                  <c:v>500</c:v>
                </c:pt>
                <c:pt idx="2022">
                  <c:v>500</c:v>
                </c:pt>
                <c:pt idx="2023">
                  <c:v>500</c:v>
                </c:pt>
                <c:pt idx="2024">
                  <c:v>500</c:v>
                </c:pt>
                <c:pt idx="2025">
                  <c:v>500</c:v>
                </c:pt>
                <c:pt idx="2026">
                  <c:v>500</c:v>
                </c:pt>
                <c:pt idx="2027">
                  <c:v>500</c:v>
                </c:pt>
                <c:pt idx="2028">
                  <c:v>500</c:v>
                </c:pt>
                <c:pt idx="2029">
                  <c:v>500</c:v>
                </c:pt>
                <c:pt idx="2030">
                  <c:v>500</c:v>
                </c:pt>
                <c:pt idx="2031">
                  <c:v>500</c:v>
                </c:pt>
                <c:pt idx="2032">
                  <c:v>500</c:v>
                </c:pt>
                <c:pt idx="2033">
                  <c:v>500</c:v>
                </c:pt>
                <c:pt idx="2034">
                  <c:v>500</c:v>
                </c:pt>
                <c:pt idx="2035">
                  <c:v>500</c:v>
                </c:pt>
                <c:pt idx="2036">
                  <c:v>500</c:v>
                </c:pt>
                <c:pt idx="2037">
                  <c:v>500</c:v>
                </c:pt>
                <c:pt idx="2038">
                  <c:v>500</c:v>
                </c:pt>
                <c:pt idx="2039">
                  <c:v>500</c:v>
                </c:pt>
                <c:pt idx="2040">
                  <c:v>500</c:v>
                </c:pt>
                <c:pt idx="2041">
                  <c:v>500</c:v>
                </c:pt>
                <c:pt idx="2042">
                  <c:v>500</c:v>
                </c:pt>
                <c:pt idx="2043">
                  <c:v>500</c:v>
                </c:pt>
                <c:pt idx="2044">
                  <c:v>500</c:v>
                </c:pt>
                <c:pt idx="2045">
                  <c:v>500</c:v>
                </c:pt>
                <c:pt idx="2046">
                  <c:v>500</c:v>
                </c:pt>
                <c:pt idx="2047">
                  <c:v>500</c:v>
                </c:pt>
                <c:pt idx="2048">
                  <c:v>500</c:v>
                </c:pt>
                <c:pt idx="2049">
                  <c:v>500</c:v>
                </c:pt>
                <c:pt idx="2050">
                  <c:v>500</c:v>
                </c:pt>
                <c:pt idx="2051">
                  <c:v>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BC-4208-ADC3-1C8BB6861A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73562056"/>
        <c:axId val="1173560088"/>
      </c:lineChart>
      <c:catAx>
        <c:axId val="1173562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73560088"/>
        <c:crosses val="autoZero"/>
        <c:auto val="1"/>
        <c:lblAlgn val="ctr"/>
        <c:lblOffset val="200"/>
        <c:tickLblSkip val="100"/>
        <c:tickMarkSkip val="500"/>
        <c:noMultiLvlLbl val="0"/>
      </c:catAx>
      <c:valAx>
        <c:axId val="1173560088"/>
        <c:scaling>
          <c:orientation val="minMax"/>
          <c:max val="850"/>
          <c:min val="4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\ ##0&quot; G&quot;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73562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fr-F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'[PowerConsumption-BTW87630-BTW87630.xlsx]Feuil1'!$M$6</c:f>
              <c:strCache>
                <c:ptCount val="1"/>
                <c:pt idx="0">
                  <c:v>Ciena WL5e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'[PowerConsumption-BTW87630-BTW87630.xlsx]Feuil1'!$L$7</c:f>
              <c:strCache>
                <c:ptCount val="1"/>
                <c:pt idx="0">
                  <c:v>Conso/400G</c:v>
                </c:pt>
              </c:strCache>
            </c:strRef>
          </c:cat>
          <c:val>
            <c:numRef>
              <c:f>'[PowerConsumption-BTW87630-BTW87630.xlsx]Feuil1'!$M$7</c:f>
              <c:numCache>
                <c:formatCode>General</c:formatCode>
                <c:ptCount val="1"/>
                <c:pt idx="0">
                  <c:v>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2F-49D6-AD13-EC086C5B7335}"/>
            </c:ext>
          </c:extLst>
        </c:ser>
        <c:ser>
          <c:idx val="1"/>
          <c:order val="1"/>
          <c:tx>
            <c:strRef>
              <c:f>'[PowerConsumption-BTW87630-BTW87630.xlsx]Feuil1'!$N$6</c:f>
              <c:strCache>
                <c:ptCount val="1"/>
                <c:pt idx="0">
                  <c:v>Nokia S6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'[PowerConsumption-BTW87630-BTW87630.xlsx]Feuil1'!$L$7</c:f>
              <c:strCache>
                <c:ptCount val="1"/>
                <c:pt idx="0">
                  <c:v>Conso/400G</c:v>
                </c:pt>
              </c:strCache>
            </c:strRef>
          </c:cat>
          <c:val>
            <c:numRef>
              <c:f>'[PowerConsumption-BTW87630-BTW87630.xlsx]Feuil1'!$N$7</c:f>
              <c:numCache>
                <c:formatCode>General</c:formatCode>
                <c:ptCount val="1"/>
                <c:pt idx="0">
                  <c:v>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2F-49D6-AD13-EC086C5B7335}"/>
            </c:ext>
          </c:extLst>
        </c:ser>
        <c:ser>
          <c:idx val="2"/>
          <c:order val="2"/>
          <c:tx>
            <c:strRef>
              <c:f>'[PowerConsumption-BTW87630-BTW87630.xlsx]Feuil1'!$O$6</c:f>
              <c:strCache>
                <c:ptCount val="1"/>
                <c:pt idx="0">
                  <c:v>Ciena WL6e</c:v>
                </c:pt>
              </c:strCache>
            </c:strRef>
          </c:tx>
          <c:spPr>
            <a:solidFill>
              <a:srgbClr val="FEB8AC"/>
            </a:solidFill>
            <a:ln>
              <a:noFill/>
            </a:ln>
            <a:effectLst/>
          </c:spPr>
          <c:invertIfNegative val="0"/>
          <c:cat>
            <c:strRef>
              <c:f>'[PowerConsumption-BTW87630-BTW87630.xlsx]Feuil1'!$L$7</c:f>
              <c:strCache>
                <c:ptCount val="1"/>
                <c:pt idx="0">
                  <c:v>Conso/400G</c:v>
                </c:pt>
              </c:strCache>
            </c:strRef>
          </c:cat>
          <c:val>
            <c:numRef>
              <c:f>'[PowerConsumption-BTW87630-BTW87630.xlsx]Feuil1'!$O$7</c:f>
              <c:numCache>
                <c:formatCode>General</c:formatCode>
                <c:ptCount val="1"/>
                <c:pt idx="0">
                  <c:v>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2F-49D6-AD13-EC086C5B7335}"/>
            </c:ext>
          </c:extLst>
        </c:ser>
        <c:ser>
          <c:idx val="3"/>
          <c:order val="3"/>
          <c:tx>
            <c:strRef>
              <c:f>'[PowerConsumption-BTW87630-BTW87630.xlsx]Feuil1'!$P$6</c:f>
              <c:strCache>
                <c:ptCount val="1"/>
                <c:pt idx="0">
                  <c:v>Nokia D6</c:v>
                </c:pt>
              </c:strCache>
            </c:strRef>
          </c:tx>
          <c:spPr>
            <a:solidFill>
              <a:srgbClr val="A7BCE3"/>
            </a:solidFill>
            <a:ln>
              <a:noFill/>
            </a:ln>
            <a:effectLst/>
          </c:spPr>
          <c:invertIfNegative val="0"/>
          <c:cat>
            <c:strRef>
              <c:f>'[PowerConsumption-BTW87630-BTW87630.xlsx]Feuil1'!$L$7</c:f>
              <c:strCache>
                <c:ptCount val="1"/>
                <c:pt idx="0">
                  <c:v>Conso/400G</c:v>
                </c:pt>
              </c:strCache>
            </c:strRef>
          </c:cat>
          <c:val>
            <c:numRef>
              <c:f>'[PowerConsumption-BTW87630-BTW87630.xlsx]Feuil1'!$P$7</c:f>
              <c:numCache>
                <c:formatCode>General</c:formatCode>
                <c:ptCount val="1"/>
                <c:pt idx="0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42F-49D6-AD13-EC086C5B7335}"/>
            </c:ext>
          </c:extLst>
        </c:ser>
        <c:ser>
          <c:idx val="4"/>
          <c:order val="4"/>
          <c:tx>
            <c:strRef>
              <c:f>'[PowerConsumption-BTW87630-BTW87630.xlsx]Feuil1'!$Q$6</c:f>
              <c:strCache>
                <c:ptCount val="1"/>
                <c:pt idx="0">
                  <c:v>ZR+ (sans licences)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'[PowerConsumption-BTW87630-BTW87630.xlsx]Feuil1'!$L$7</c:f>
              <c:strCache>
                <c:ptCount val="1"/>
                <c:pt idx="0">
                  <c:v>Conso/400G</c:v>
                </c:pt>
              </c:strCache>
            </c:strRef>
          </c:cat>
          <c:val>
            <c:numRef>
              <c:f>'[PowerConsumption-BTW87630-BTW87630.xlsx]Feuil1'!$Q$7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2F-49D6-AD13-EC086C5B73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100"/>
        <c:axId val="710252192"/>
        <c:axId val="710254352"/>
      </c:barChart>
      <c:catAx>
        <c:axId val="7102521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10254352"/>
        <c:crosses val="autoZero"/>
        <c:auto val="1"/>
        <c:lblAlgn val="ctr"/>
        <c:lblOffset val="100"/>
        <c:noMultiLvlLbl val="0"/>
      </c:catAx>
      <c:valAx>
        <c:axId val="710254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\ ##0\ &quot;W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10252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0.51766</cdr:x>
      <cdr:y>0.22563</cdr:y>
    </cdr:from>
    <cdr:to>
      <cdr:x>0.51766</cdr:x>
      <cdr:y>0.8883</cdr:y>
    </cdr:to>
    <cdr:cxnSp macro="">
      <cdr:nvCxnSpPr>
        <cdr:cNvPr id="4" name="Connecteur droit 3">
          <a:extLst xmlns:a="http://schemas.openxmlformats.org/drawingml/2006/main">
            <a:ext uri="{FF2B5EF4-FFF2-40B4-BE49-F238E27FC236}">
              <a16:creationId xmlns:a16="http://schemas.microsoft.com/office/drawing/2014/main" id="{07A07E1F-B83C-46AB-9BB3-3FDB4348A161}"/>
            </a:ext>
          </a:extLst>
        </cdr:cNvPr>
        <cdr:cNvCxnSpPr/>
      </cdr:nvCxnSpPr>
      <cdr:spPr>
        <a:xfrm xmlns:a="http://schemas.openxmlformats.org/drawingml/2006/main">
          <a:off x="3242423" y="946978"/>
          <a:ext cx="0" cy="2781322"/>
        </a:xfrm>
        <a:prstGeom xmlns:a="http://schemas.openxmlformats.org/drawingml/2006/main" prst="line">
          <a:avLst/>
        </a:prstGeom>
        <a:ln xmlns:a="http://schemas.openxmlformats.org/drawingml/2006/main" w="15875">
          <a:solidFill>
            <a:srgbClr val="A5A5A5"/>
          </a:solidFill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0.72603</cdr:x>
      <cdr:y>0.23388</cdr:y>
    </cdr:from>
    <cdr:to>
      <cdr:x>0.72603</cdr:x>
      <cdr:y>0.88551</cdr:y>
    </cdr:to>
    <cdr:cxnSp macro="">
      <cdr:nvCxnSpPr>
        <cdr:cNvPr id="5" name="Connecteur droit 4">
          <a:extLst xmlns:a="http://schemas.openxmlformats.org/drawingml/2006/main">
            <a:ext uri="{FF2B5EF4-FFF2-40B4-BE49-F238E27FC236}">
              <a16:creationId xmlns:a16="http://schemas.microsoft.com/office/drawing/2014/main" id="{78D58141-E5EE-4B3F-91A5-1FD58D93D262}"/>
            </a:ext>
          </a:extLst>
        </cdr:cNvPr>
        <cdr:cNvCxnSpPr/>
      </cdr:nvCxnSpPr>
      <cdr:spPr>
        <a:xfrm xmlns:a="http://schemas.openxmlformats.org/drawingml/2006/main">
          <a:off x="4547593" y="981609"/>
          <a:ext cx="0" cy="2734967"/>
        </a:xfrm>
        <a:prstGeom xmlns:a="http://schemas.openxmlformats.org/drawingml/2006/main" prst="line">
          <a:avLst/>
        </a:prstGeom>
        <a:ln xmlns:a="http://schemas.openxmlformats.org/drawingml/2006/main" w="15875">
          <a:solidFill>
            <a:schemeClr val="accent2"/>
          </a:solidFill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0.22789</cdr:x>
      <cdr:y>0</cdr:y>
    </cdr:from>
    <cdr:to>
      <cdr:x>0.34099</cdr:x>
      <cdr:y>0.25608</cdr:y>
    </cdr:to>
    <cdr:sp macro="" textlink="">
      <cdr:nvSpPr>
        <cdr:cNvPr id="2" name="ZoneTexte 1">
          <a:extLst xmlns:a="http://schemas.openxmlformats.org/drawingml/2006/main">
            <a:ext uri="{FF2B5EF4-FFF2-40B4-BE49-F238E27FC236}">
              <a16:creationId xmlns:a16="http://schemas.microsoft.com/office/drawing/2014/main" id="{078D73C3-D7DE-42A2-BA3C-626D09E07C7F}"/>
            </a:ext>
          </a:extLst>
        </cdr:cNvPr>
        <cdr:cNvSpPr txBox="1"/>
      </cdr:nvSpPr>
      <cdr:spPr>
        <a:xfrm xmlns:a="http://schemas.openxmlformats.org/drawingml/2006/main">
          <a:off x="1357938" y="-3608614"/>
          <a:ext cx="673936" cy="7525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fr-FR" sz="900" dirty="0">
              <a:solidFill>
                <a:schemeClr val="accent6">
                  <a:lumMod val="75000"/>
                </a:schemeClr>
              </a:solidFill>
            </a:rPr>
            <a:t>&lt;Distance &gt;</a:t>
          </a:r>
        </a:p>
        <a:p xmlns:a="http://schemas.openxmlformats.org/drawingml/2006/main">
          <a:r>
            <a:rPr lang="fr-FR" sz="900" dirty="0">
              <a:solidFill>
                <a:schemeClr val="accent6">
                  <a:lumMod val="75000"/>
                </a:schemeClr>
              </a:solidFill>
            </a:rPr>
            <a:t>chez ByTel</a:t>
          </a:r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10:10:2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10:10:2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32,'0'0'96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10:10:28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16/12/2024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4796" tIns="47398" rIns="94796" bIns="47398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3" y="9721106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Pour reference : https://www.researchgate.net/publication/305181019_Technologie_WDM_en_telecoms_optiques_avancees/link/57842b1208ae37d3af6c1685/download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4617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858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113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159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557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309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818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37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837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604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936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358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7412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625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0644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1059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6319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3350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362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286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661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04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0037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821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734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474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61391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9276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72798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8709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5800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0169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8578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9725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solidFill>
                  <a:srgbClr val="4E586A"/>
                </a:solidFill>
                <a:effectLst/>
                <a:latin typeface="Segoe UI" panose="020B0502040204020203" pitchFamily="34" charset="0"/>
              </a:rPr>
              <a:t> </a:t>
            </a:r>
            <a:endParaRPr lang="fr-FR" sz="1800">
              <a:effectLst/>
              <a:latin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>
                <a:effectLst/>
                <a:latin typeface="Calibri" panose="020F0502020204030204" pitchFamily="34" charset="0"/>
              </a:rPr>
              <a:t> 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6843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3788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9333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6971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9766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1815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BFB225-A726-497D-A623-9E845DE955C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258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noProof="1">
              <a:solidFill>
                <a:schemeClr val="bg2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2652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16479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10D1C-C1F4-404E-A24A-1DEAA15430C3}" type="slidenum">
              <a:rPr lang="fr-FR" smtClean="0"/>
              <a:t>80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RES / DTE - Le 14/01/2016</a:t>
            </a:r>
          </a:p>
        </p:txBody>
      </p:sp>
    </p:spTree>
    <p:extLst>
      <p:ext uri="{BB962C8B-B14F-4D97-AF65-F5344CB8AC3E}">
        <p14:creationId xmlns:p14="http://schemas.microsoft.com/office/powerpoint/2010/main" val="2901093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24052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10D1C-C1F4-404E-A24A-1DEAA15430C3}" type="slidenum">
              <a:rPr lang="fr-FR" smtClean="0"/>
              <a:t>81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RES / DTE - Le 14/01/2016</a:t>
            </a:r>
          </a:p>
        </p:txBody>
      </p:sp>
    </p:spTree>
    <p:extLst>
      <p:ext uri="{BB962C8B-B14F-4D97-AF65-F5344CB8AC3E}">
        <p14:creationId xmlns:p14="http://schemas.microsoft.com/office/powerpoint/2010/main" val="26242054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10D1C-C1F4-404E-A24A-1DEAA15430C3}" type="slidenum">
              <a:rPr lang="fr-FR" smtClean="0"/>
              <a:t>82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RES / DTE - Le 14/01/2016</a:t>
            </a:r>
          </a:p>
        </p:txBody>
      </p:sp>
    </p:spTree>
    <p:extLst>
      <p:ext uri="{BB962C8B-B14F-4D97-AF65-F5344CB8AC3E}">
        <p14:creationId xmlns:p14="http://schemas.microsoft.com/office/powerpoint/2010/main" val="22609847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10D1C-C1F4-404E-A24A-1DEAA15430C3}" type="slidenum">
              <a:rPr lang="fr-FR" smtClean="0"/>
              <a:t>83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RES / DTE - Le 14/01/2016</a:t>
            </a:r>
          </a:p>
        </p:txBody>
      </p:sp>
    </p:spTree>
    <p:extLst>
      <p:ext uri="{BB962C8B-B14F-4D97-AF65-F5344CB8AC3E}">
        <p14:creationId xmlns:p14="http://schemas.microsoft.com/office/powerpoint/2010/main" val="2711046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164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4881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002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Diversifier les arrivées clients sur les trans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35201-0555-4A03-B3C6-D90A236F7F95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991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 cap="all" baseline="0">
                <a:solidFill>
                  <a:schemeClr val="bg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32000" y="3091170"/>
            <a:ext cx="8280000" cy="6076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Lieu - émetteur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1779662"/>
            <a:ext cx="8280000" cy="899116"/>
          </a:xfrm>
        </p:spPr>
        <p:txBody>
          <a:bodyPr anchor="b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3960000"/>
            <a:ext cx="1260000" cy="1079999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2000" y="352800"/>
            <a:ext cx="3600000" cy="302400"/>
          </a:xfrm>
        </p:spPr>
        <p:txBody>
          <a:bodyPr anchor="ctr" anchorCtr="0"/>
          <a:lstStyle>
            <a:lvl1pPr algn="ctr">
              <a:defRPr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xx/xx/xx</a:t>
            </a:r>
          </a:p>
        </p:txBody>
      </p:sp>
      <p:sp>
        <p:nvSpPr>
          <p:cNvPr id="12" name="ZoneTexte 11"/>
          <p:cNvSpPr txBox="1"/>
          <p:nvPr userDrawn="1"/>
        </p:nvSpPr>
        <p:spPr bwMode="gray">
          <a:xfrm>
            <a:off x="3429000" y="1137600"/>
            <a:ext cx="2286000" cy="288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105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44000" y="143550"/>
            <a:ext cx="8856000" cy="4856400"/>
          </a:xfrm>
          <a:solidFill>
            <a:schemeClr val="bg1">
              <a:lumMod val="95000"/>
            </a:schemeClr>
          </a:solidFill>
        </p:spPr>
        <p:txBody>
          <a:bodyPr lIns="5040000" tIns="0" anchor="ctr" anchorCtr="0"/>
          <a:lstStyle>
            <a:lvl1pPr algn="l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</a:lstStyle>
          <a:p>
            <a:r>
              <a:rPr lang="fr-FR" noProof="0" dirty="0"/>
              <a:t>Sélectionner l’icône pour insérer une image, </a:t>
            </a:r>
            <a:br>
              <a:rPr lang="fr-FR" noProof="0" dirty="0"/>
            </a:br>
            <a:r>
              <a:rPr lang="fr-FR" noProof="0" dirty="0"/>
              <a:t>puis disposer l’image en arrière plan </a:t>
            </a:r>
            <a:br>
              <a:rPr lang="fr-FR" noProof="0" dirty="0"/>
            </a:br>
            <a:r>
              <a:rPr lang="fr-FR" noProof="0" dirty="0"/>
              <a:t>(Sélectionner l’image avec le bouton droit </a:t>
            </a:r>
            <a:br>
              <a:rPr lang="fr-FR" noProof="0" dirty="0"/>
            </a:br>
            <a:r>
              <a:rPr lang="fr-FR" noProof="0" dirty="0"/>
              <a:t>de la souris / Mettre à l’arrière plan)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60192" y="556293"/>
            <a:ext cx="3600000" cy="3600000"/>
          </a:xfrm>
        </p:spPr>
        <p:txBody>
          <a:bodyPr anchor="ctr" anchorCtr="0"/>
          <a:lstStyle>
            <a:lvl1pPr>
              <a:lnSpc>
                <a:spcPct val="83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Texte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9" name="Espace réservé du texte 1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lIns="0" anchor="ctr" anchorCtr="0"/>
          <a:lstStyle>
            <a:lvl1pPr algn="ctr">
              <a:defRPr sz="70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355622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chém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1712700"/>
            <a:ext cx="9144000" cy="34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51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03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5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 bwMode="gray">
          <a:xfrm>
            <a:off x="331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 bwMode="gray">
          <a:xfrm>
            <a:off x="583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5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67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67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192000" y="2232000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0" name="Espace réservé du texte 1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19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ZoneTexte 2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3046900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chém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1712700"/>
            <a:ext cx="9144000" cy="343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51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03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5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 bwMode="gray">
          <a:xfrm>
            <a:off x="331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 bwMode="gray">
          <a:xfrm>
            <a:off x="583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5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67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67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192000" y="2232000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0" name="Espace réservé du texte 1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19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ZoneTexte 2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2824840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ableau / 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Espace réservé du texte 75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694514" y="2456474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4" name="Espace réservé du texte 7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686382" y="2456474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1" name="Espace réservé du texte 7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455792" y="2466000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77" name="Espace réservé du texte 7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447660" y="2466000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711016" y="1700057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91660" y="2691490"/>
            <a:ext cx="1512000" cy="486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99792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91660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699792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91660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699792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6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940152" y="1700057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920796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928928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4920796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0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928928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920796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2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928928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457402" y="2183815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2" name="Espace réservé du texte 75"/>
          <p:cNvSpPr>
            <a:spLocks noGrp="1"/>
          </p:cNvSpPr>
          <p:nvPr>
            <p:ph type="body" sz="quarter" idx="30" hasCustomPrompt="1"/>
          </p:nvPr>
        </p:nvSpPr>
        <p:spPr bwMode="gray">
          <a:xfrm rot="5400000">
            <a:off x="2457402" y="1465264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5" name="Espace réservé du texte 7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696124" y="2174289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6" name="Espace réservé du texte 75"/>
          <p:cNvSpPr>
            <a:spLocks noGrp="1"/>
          </p:cNvSpPr>
          <p:nvPr>
            <p:ph type="body" sz="quarter" idx="34" hasCustomPrompt="1"/>
          </p:nvPr>
        </p:nvSpPr>
        <p:spPr bwMode="gray">
          <a:xfrm rot="5400000">
            <a:off x="6696124" y="1455738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04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visue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0"/>
            <a:ext cx="4572000" cy="5143500"/>
          </a:xfrm>
          <a:solidFill>
            <a:schemeClr val="bg1">
              <a:lumMod val="95000"/>
            </a:schemeClr>
          </a:solidFill>
        </p:spPr>
        <p:txBody>
          <a:bodyPr tIns="180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une image, </a:t>
            </a:r>
            <a:br>
              <a:rPr lang="fr-FR" noProof="0" dirty="0"/>
            </a:br>
            <a:r>
              <a:rPr lang="fr-FR" noProof="0" dirty="0"/>
              <a:t>puis disposer l’image en arrière plan </a:t>
            </a:r>
            <a:br>
              <a:rPr lang="fr-FR" noProof="0" dirty="0"/>
            </a:br>
            <a:r>
              <a:rPr lang="fr-FR" noProof="0" dirty="0"/>
              <a:t>(Sélectionner l’image avec le bouton droit </a:t>
            </a:r>
            <a:br>
              <a:rPr lang="fr-FR" noProof="0" dirty="0"/>
            </a:br>
            <a:r>
              <a:rPr lang="fr-FR" noProof="0" dirty="0"/>
              <a:t>de la souris / Mettre à l’arrière plan)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 hasCustomPrompt="1"/>
          </p:nvPr>
        </p:nvSpPr>
        <p:spPr bwMode="gray">
          <a:xfrm>
            <a:off x="557998" y="1746000"/>
            <a:ext cx="360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</p:spTree>
    <p:extLst>
      <p:ext uri="{BB962C8B-B14F-4D97-AF65-F5344CB8AC3E}">
        <p14:creationId xmlns:p14="http://schemas.microsoft.com/office/powerpoint/2010/main" val="3957098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 / 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045348" y="1222598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35" name="Espace réservé du texte 7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7802526" y="1952418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6" name="Espace réservé du texte 7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794394" y="1952418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7" name="Espace réservé du texte 7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804136" y="1670233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8" name="Espace réservé du texte 75"/>
          <p:cNvSpPr>
            <a:spLocks noGrp="1"/>
          </p:cNvSpPr>
          <p:nvPr>
            <p:ph type="body" sz="quarter" idx="30" hasCustomPrompt="1"/>
          </p:nvPr>
        </p:nvSpPr>
        <p:spPr bwMode="gray">
          <a:xfrm rot="5400000">
            <a:off x="6804136" y="951682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2" name="Espace réservé du texte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025992" y="22140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3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034124" y="22140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4" name="Espace réservé du texte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025992" y="290971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5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7034124" y="290971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6" name="Espace réservé du texte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025992" y="36083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7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7034124" y="36083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31" hasCustomPrompt="1"/>
          </p:nvPr>
        </p:nvSpPr>
        <p:spPr bwMode="gray">
          <a:xfrm>
            <a:off x="557999" y="1746000"/>
            <a:ext cx="360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3276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 hasCustomPrompt="1"/>
          </p:nvPr>
        </p:nvSpPr>
        <p:spPr bwMode="gray">
          <a:xfrm>
            <a:off x="558000" y="1746000"/>
            <a:ext cx="3600000" cy="288000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  <p:sp>
        <p:nvSpPr>
          <p:cNvPr id="9" name="Espace réservé du tableau 8"/>
          <p:cNvSpPr>
            <a:spLocks noGrp="1"/>
          </p:cNvSpPr>
          <p:nvPr>
            <p:ph type="tbl" sz="quarter" idx="14" hasCustomPrompt="1"/>
          </p:nvPr>
        </p:nvSpPr>
        <p:spPr bwMode="gray">
          <a:xfrm>
            <a:off x="4874160" y="1446861"/>
            <a:ext cx="3780000" cy="2880000"/>
          </a:xfrm>
        </p:spPr>
        <p:txBody>
          <a:bodyPr tIns="1080000" anchor="ctr" anchorCtr="0"/>
          <a:lstStyle>
            <a:lvl1pPr algn="ctr">
              <a:defRPr sz="1000"/>
            </a:lvl1pPr>
          </a:lstStyle>
          <a:p>
            <a:r>
              <a:rPr lang="fr-FR" dirty="0"/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2179815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visue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94800" y="0"/>
            <a:ext cx="3049200" cy="5143500"/>
          </a:xfrm>
          <a:solidFill>
            <a:schemeClr val="bg1">
              <a:lumMod val="95000"/>
            </a:schemeClr>
          </a:solidFill>
        </p:spPr>
        <p:txBody>
          <a:bodyPr tIns="180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</a:t>
            </a:r>
            <a:br>
              <a:rPr lang="fr-FR" noProof="0" dirty="0"/>
            </a:br>
            <a:r>
              <a:rPr lang="fr-FR" noProof="0" dirty="0"/>
              <a:t>une image, puis disposer l’image </a:t>
            </a:r>
            <a:br>
              <a:rPr lang="fr-FR" noProof="0" dirty="0"/>
            </a:br>
            <a:r>
              <a:rPr lang="fr-FR" noProof="0" dirty="0"/>
              <a:t>en arrière plan (Sélectionner l’image </a:t>
            </a:r>
            <a:br>
              <a:rPr lang="fr-FR" noProof="0" dirty="0"/>
            </a:br>
            <a:r>
              <a:rPr lang="fr-FR" noProof="0" dirty="0"/>
              <a:t>avec le bouton droit de la souris </a:t>
            </a:r>
            <a:br>
              <a:rPr lang="fr-FR" noProof="0" dirty="0"/>
            </a:br>
            <a:r>
              <a:rPr lang="fr-FR" noProof="0" dirty="0"/>
              <a:t>/ Mettre à l’arrière plan)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504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6" hasCustomPrompt="1"/>
          </p:nvPr>
        </p:nvSpPr>
        <p:spPr bwMode="gray">
          <a:xfrm>
            <a:off x="557999" y="1746000"/>
            <a:ext cx="504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</p:spTree>
    <p:extLst>
      <p:ext uri="{BB962C8B-B14F-4D97-AF65-F5344CB8AC3E}">
        <p14:creationId xmlns:p14="http://schemas.microsoft.com/office/powerpoint/2010/main" val="1536266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 anchor="b" anchorCtr="0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312254" y="2880000"/>
            <a:ext cx="2519492" cy="2159999"/>
          </a:xfrm>
          <a:prstGeom prst="rect">
            <a:avLst/>
          </a:prstGeom>
        </p:spPr>
      </p:pic>
      <p:sp>
        <p:nvSpPr>
          <p:cNvPr id="13" name="ZoneTexte 12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3510973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 anchor="b" anchorCtr="0"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312254" y="2880000"/>
            <a:ext cx="2519492" cy="2160000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2020935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 cap="all" baseline="0">
                <a:solidFill>
                  <a:schemeClr val="tx2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32000" y="3091170"/>
            <a:ext cx="8280000" cy="6076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Lieu - émetteur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1779662"/>
            <a:ext cx="8280000" cy="89911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3960000"/>
            <a:ext cx="1260000" cy="1080000"/>
          </a:xfrm>
          <a:prstGeom prst="rect">
            <a:avLst/>
          </a:prstGeom>
        </p:spPr>
      </p:pic>
      <p:sp>
        <p:nvSpPr>
          <p:cNvPr id="11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2000" y="352800"/>
            <a:ext cx="3600000" cy="302400"/>
          </a:xfrm>
        </p:spPr>
        <p:txBody>
          <a:bodyPr anchor="ctr" anchorCtr="0"/>
          <a:lstStyle>
            <a:lvl1pPr algn="ctr">
              <a:defRPr baseline="0">
                <a:solidFill>
                  <a:schemeClr val="tx2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xx/xx/xx</a:t>
            </a:r>
          </a:p>
        </p:txBody>
      </p:sp>
      <p:sp>
        <p:nvSpPr>
          <p:cNvPr id="12" name="ZoneTexte 11"/>
          <p:cNvSpPr txBox="1"/>
          <p:nvPr userDrawn="1"/>
        </p:nvSpPr>
        <p:spPr bwMode="gray">
          <a:xfrm>
            <a:off x="3429000" y="1137600"/>
            <a:ext cx="2286000" cy="288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105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851812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3764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iveaux 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B1F60B20-B788-5D47-94E6-CABD5C7ACB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7897" y="567000"/>
            <a:ext cx="8512064" cy="375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7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fr-FR"/>
              <a:t>Titre</a:t>
            </a:r>
            <a:endParaRPr lang="en-GB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BA5FE9-5B45-488A-A76F-3E501D6FA7A8}"/>
              </a:ext>
            </a:extLst>
          </p:cNvPr>
          <p:cNvSpPr txBox="1"/>
          <p:nvPr userDrawn="1"/>
        </p:nvSpPr>
        <p:spPr>
          <a:xfrm>
            <a:off x="-1353857" y="1414113"/>
            <a:ext cx="1157769" cy="862441"/>
          </a:xfrm>
          <a:prstGeom prst="rect">
            <a:avLst/>
          </a:prstGeom>
          <a:noFill/>
        </p:spPr>
        <p:txBody>
          <a:bodyPr wrap="square" lIns="27000" tIns="27000" rIns="27000" bIns="27000" rtlCol="0">
            <a:spAutoFit/>
          </a:bodyPr>
          <a:lstStyle/>
          <a:p>
            <a:pPr>
              <a:spcBef>
                <a:spcPts val="450"/>
              </a:spcBef>
            </a:pPr>
            <a:r>
              <a:rPr lang="fr-FR" sz="750" spc="0" baseline="0" noProof="0">
                <a:latin typeface="+mn-lt"/>
              </a:rPr>
              <a:t>Pour modifier les niveaux de texte, utiliser les boutons </a:t>
            </a:r>
            <a:r>
              <a:rPr lang="fr-FR" sz="750" b="1" spc="0" baseline="0" noProof="0">
                <a:latin typeface="+mn-lt"/>
              </a:rPr>
              <a:t>Augmenter le niveau de liste / Réduire le niveau de liste </a:t>
            </a:r>
            <a:r>
              <a:rPr lang="fr-FR" sz="750" spc="0" baseline="0" noProof="0">
                <a:latin typeface="+mn-lt"/>
              </a:rPr>
              <a:t>dans l’onglet </a:t>
            </a:r>
            <a:r>
              <a:rPr lang="fr-FR" sz="750" b="1" spc="0" baseline="0" noProof="0">
                <a:latin typeface="+mn-lt"/>
              </a:rPr>
              <a:t>Accueil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CDB153C-77B4-4D04-8107-2C0EE03BAE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37739" y="2335332"/>
            <a:ext cx="421481" cy="26431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635157E-16AB-2146-B72F-1803D1096C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982CBB-8324-450A-A0E2-F6718A716030}" type="slidenum">
              <a:rPr lang="fr-FR" smtClean="0"/>
              <a:t>‹N°›</a:t>
            </a:fld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E7C6C45-C864-AE46-B426-FCB38197F5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152" y="4731072"/>
            <a:ext cx="845408" cy="313303"/>
          </a:xfrm>
          <a:prstGeom prst="rect">
            <a:avLst/>
          </a:prstGeom>
        </p:spPr>
      </p:pic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75AB6E11-FB85-6846-A14D-59606FFC2B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9626" y="1315664"/>
            <a:ext cx="7540787" cy="3107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bg2"/>
                </a:solidFill>
                <a:latin typeface="+mn-lt"/>
              </a:defRPr>
            </a:lvl1pPr>
            <a:lvl2pPr marL="4763" indent="0">
              <a:lnSpc>
                <a:spcPct val="100000"/>
              </a:lnSpc>
              <a:spcBef>
                <a:spcPts val="1275"/>
              </a:spcBef>
              <a:buClr>
                <a:schemeClr val="accent1"/>
              </a:buClr>
              <a:buFont typeface="Courier New" panose="02070309020205020404" pitchFamily="49" charset="0"/>
              <a:buNone/>
              <a:tabLst/>
              <a:defRPr sz="1350" b="0">
                <a:solidFill>
                  <a:srgbClr val="454545"/>
                </a:solidFill>
              </a:defRPr>
            </a:lvl2pPr>
            <a:lvl3pPr marL="4763" indent="0">
              <a:lnSpc>
                <a:spcPct val="100000"/>
              </a:lnSpc>
              <a:spcBef>
                <a:spcPts val="825"/>
              </a:spcBef>
              <a:buClr>
                <a:schemeClr val="accent1"/>
              </a:buClr>
              <a:buSzPct val="130000"/>
              <a:buFont typeface="Arial" panose="020B0604020202020204" pitchFamily="34" charset="0"/>
              <a:buNone/>
              <a:tabLst/>
              <a:defRPr sz="1200" b="1">
                <a:solidFill>
                  <a:schemeClr val="accent1"/>
                </a:solidFill>
              </a:defRPr>
            </a:lvl3pPr>
            <a:lvl4pPr marL="4763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tabLst/>
              <a:defRPr sz="1200">
                <a:solidFill>
                  <a:srgbClr val="454545"/>
                </a:solidFill>
              </a:defRPr>
            </a:lvl4pPr>
            <a:lvl5pPr marL="301229" marR="0" indent="-101204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>
                <a:srgbClr val="009DCC"/>
              </a:buClr>
              <a:buSzTx/>
              <a:buFont typeface=".Apple SD Gothic NeoI Regular"/>
              <a:buChar char="〉"/>
              <a:tabLst/>
              <a:defRPr sz="1125">
                <a:solidFill>
                  <a:schemeClr val="tx2"/>
                </a:solidFill>
              </a:defRPr>
            </a:lvl5pPr>
            <a:lvl6pPr marL="301229" indent="-101204">
              <a:spcBef>
                <a:spcPts val="0"/>
              </a:spcBef>
              <a:spcAft>
                <a:spcPts val="225"/>
              </a:spcAft>
              <a:buClr>
                <a:schemeClr val="accent1"/>
              </a:buClr>
              <a:buFont typeface=".Apple SD Gothic NeoI Regular"/>
              <a:buChar char="〉"/>
              <a:tabLst/>
              <a:defRPr sz="1125">
                <a:solidFill>
                  <a:schemeClr val="tx2"/>
                </a:solidFill>
              </a:defRPr>
            </a:lvl6pPr>
            <a:lvl7pPr marL="301229" indent="-101204">
              <a:spcBef>
                <a:spcPts val="0"/>
              </a:spcBef>
              <a:spcAft>
                <a:spcPts val="225"/>
              </a:spcAft>
              <a:buClr>
                <a:schemeClr val="accent1"/>
              </a:buClr>
              <a:buFont typeface=".Apple SD Gothic NeoI Regular"/>
              <a:buChar char="〉"/>
              <a:tabLst/>
              <a:defRPr sz="1125">
                <a:solidFill>
                  <a:schemeClr val="tx2"/>
                </a:solidFill>
              </a:defRPr>
            </a:lvl7pPr>
            <a:lvl8pPr marL="301229" indent="-101204">
              <a:spcBef>
                <a:spcPts val="0"/>
              </a:spcBef>
              <a:spcAft>
                <a:spcPts val="225"/>
              </a:spcAft>
              <a:buClr>
                <a:schemeClr val="accent1"/>
              </a:buClr>
              <a:buFont typeface=".Apple SD Gothic NeoI Regular"/>
              <a:buChar char="〉"/>
              <a:tabLst/>
              <a:defRPr sz="1125">
                <a:solidFill>
                  <a:schemeClr val="tx2"/>
                </a:solidFill>
              </a:defRPr>
            </a:lvl8pPr>
            <a:lvl9pPr marL="301229" indent="-101204">
              <a:spcBef>
                <a:spcPts val="0"/>
              </a:spcBef>
              <a:spcAft>
                <a:spcPts val="225"/>
              </a:spcAft>
              <a:buClr>
                <a:schemeClr val="accent1"/>
              </a:buClr>
              <a:buFont typeface=".Apple SD Gothic NeoI Regular"/>
              <a:buChar char="〉"/>
              <a:tabLst/>
              <a:defRPr sz="1125">
                <a:solidFill>
                  <a:schemeClr val="tx2"/>
                </a:solidFill>
              </a:defRPr>
            </a:lvl9pPr>
          </a:lstStyle>
          <a:p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  <a:p>
            <a:pPr lvl="5"/>
            <a:r>
              <a:rPr lang="fr-FR"/>
              <a:t>Sixième niveau</a:t>
            </a:r>
          </a:p>
          <a:p>
            <a:pPr lvl="6"/>
            <a:r>
              <a:rPr lang="fr-FR"/>
              <a:t>Septième niveau</a:t>
            </a:r>
          </a:p>
          <a:p>
            <a:pPr lvl="7"/>
            <a:r>
              <a:rPr lang="fr-FR"/>
              <a:t>Huitième niveau</a:t>
            </a:r>
          </a:p>
          <a:p>
            <a:pPr lvl="8"/>
            <a:r>
              <a:rPr lang="fr-FR"/>
              <a:t>Neuvième niveau</a:t>
            </a:r>
          </a:p>
        </p:txBody>
      </p:sp>
    </p:spTree>
    <p:extLst>
      <p:ext uri="{BB962C8B-B14F-4D97-AF65-F5344CB8AC3E}">
        <p14:creationId xmlns:p14="http://schemas.microsoft.com/office/powerpoint/2010/main" val="166436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 cap="all" baseline="0">
                <a:solidFill>
                  <a:schemeClr val="bg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32000" y="3091171"/>
            <a:ext cx="8280000" cy="6076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Lieu - émetteur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1779663"/>
            <a:ext cx="8280000" cy="899116"/>
          </a:xfrm>
        </p:spPr>
        <p:txBody>
          <a:bodyPr anchor="b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3960001"/>
            <a:ext cx="1260000" cy="1079999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2000" y="352800"/>
            <a:ext cx="3600000" cy="302400"/>
          </a:xfrm>
        </p:spPr>
        <p:txBody>
          <a:bodyPr anchor="ctr" anchorCtr="0"/>
          <a:lstStyle>
            <a:lvl1pPr algn="ctr">
              <a:defRPr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xx/xx/xx</a:t>
            </a:r>
          </a:p>
        </p:txBody>
      </p:sp>
      <p:sp>
        <p:nvSpPr>
          <p:cNvPr id="12" name="ZoneTexte 11"/>
          <p:cNvSpPr txBox="1"/>
          <p:nvPr userDrawn="1"/>
        </p:nvSpPr>
        <p:spPr bwMode="gray">
          <a:xfrm>
            <a:off x="3429000" y="1137600"/>
            <a:ext cx="2286000" cy="288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105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5220621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 cap="all" baseline="0">
                <a:solidFill>
                  <a:schemeClr val="tx2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32000" y="3091171"/>
            <a:ext cx="8280000" cy="6076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Lieu - émetteur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1779663"/>
            <a:ext cx="8280000" cy="89911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3960000"/>
            <a:ext cx="1260000" cy="1080000"/>
          </a:xfrm>
          <a:prstGeom prst="rect">
            <a:avLst/>
          </a:prstGeom>
        </p:spPr>
      </p:pic>
      <p:sp>
        <p:nvSpPr>
          <p:cNvPr id="11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2000" y="352800"/>
            <a:ext cx="3600000" cy="302400"/>
          </a:xfrm>
        </p:spPr>
        <p:txBody>
          <a:bodyPr anchor="ctr" anchorCtr="0"/>
          <a:lstStyle>
            <a:lvl1pPr algn="ctr">
              <a:defRPr baseline="0">
                <a:solidFill>
                  <a:schemeClr val="tx2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xx/xx/xx</a:t>
            </a:r>
          </a:p>
        </p:txBody>
      </p:sp>
      <p:sp>
        <p:nvSpPr>
          <p:cNvPr id="12" name="ZoneTexte 11"/>
          <p:cNvSpPr txBox="1"/>
          <p:nvPr userDrawn="1"/>
        </p:nvSpPr>
        <p:spPr bwMode="gray">
          <a:xfrm>
            <a:off x="3429000" y="1137600"/>
            <a:ext cx="2286000" cy="288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105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39623728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46017" y="144008"/>
            <a:ext cx="8851964" cy="48554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1196"/>
            <a:ext cx="8280000" cy="86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7999" y="1816099"/>
            <a:ext cx="7992000" cy="2700000"/>
          </a:xfrm>
        </p:spPr>
        <p:txBody>
          <a:bodyPr/>
          <a:lstStyle>
            <a:lvl1pPr>
              <a:spcAft>
                <a:spcPts val="2900"/>
              </a:spcAft>
              <a:tabLst>
                <a:tab pos="2241494" algn="l"/>
              </a:tabLst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1"/>
            <a:ext cx="1260000" cy="539999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3300967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46017" y="144008"/>
            <a:ext cx="8851964" cy="48554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1196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7999" y="1816099"/>
            <a:ext cx="8280000" cy="2700000"/>
          </a:xfrm>
        </p:spPr>
        <p:txBody>
          <a:bodyPr/>
          <a:lstStyle>
            <a:lvl1pPr>
              <a:spcAft>
                <a:spcPts val="2900"/>
              </a:spcAft>
              <a:tabLst>
                <a:tab pos="2241494" algn="l"/>
              </a:tabLst>
              <a:defRPr sz="13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9247036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750"/>
            <a:ext cx="8280000" cy="3600000"/>
          </a:xfrm>
        </p:spPr>
        <p:txBody>
          <a:bodyPr anchor="ctr" anchorCtr="0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1"/>
            <a:ext cx="1260000" cy="539999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7367195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750"/>
            <a:ext cx="8280000" cy="3600000"/>
          </a:xfrm>
        </p:spPr>
        <p:txBody>
          <a:bodyPr anchor="ctr" anchorCtr="0"/>
          <a:lstStyle>
            <a:lvl1pPr algn="ctr">
              <a:defRPr sz="46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3358671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" y="2546604"/>
            <a:ext cx="9143992" cy="25968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39023698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" y="2546604"/>
            <a:ext cx="9143992" cy="25968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ZoneTexte 7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7210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46017" y="144008"/>
            <a:ext cx="8851964" cy="48554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1196"/>
            <a:ext cx="8280000" cy="86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7999" y="1816099"/>
            <a:ext cx="7992000" cy="2700000"/>
          </a:xfrm>
        </p:spPr>
        <p:txBody>
          <a:bodyPr/>
          <a:lstStyle>
            <a:lvl1pPr>
              <a:spcAft>
                <a:spcPts val="2900"/>
              </a:spcAft>
              <a:tabLst>
                <a:tab pos="2241550" algn="l"/>
              </a:tabLst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39999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9728565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2547900"/>
            <a:ext cx="9144000" cy="2595600"/>
          </a:xfrm>
          <a:solidFill>
            <a:schemeClr val="bg1">
              <a:lumMod val="95000"/>
            </a:schemeClr>
          </a:solidFill>
        </p:spPr>
        <p:txBody>
          <a:bodyPr tIns="108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texte 1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lIns="270000" anchor="ctr" anchorCtr="0"/>
          <a:lstStyle>
            <a:lvl1pPr algn="l">
              <a:defRPr sz="70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8706746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44000" y="143550"/>
            <a:ext cx="8856000" cy="4856400"/>
          </a:xfrm>
          <a:solidFill>
            <a:schemeClr val="bg1">
              <a:lumMod val="95000"/>
            </a:schemeClr>
          </a:solidFill>
        </p:spPr>
        <p:txBody>
          <a:bodyPr lIns="5040000" tIns="0" anchor="ctr" anchorCtr="0"/>
          <a:lstStyle>
            <a:lvl1pPr algn="l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</a:lstStyle>
          <a:p>
            <a:r>
              <a:rPr lang="fr-FR" noProof="0" dirty="0"/>
              <a:t>Sélectionner l’icône pour insérer une image, </a:t>
            </a:r>
            <a:br>
              <a:rPr lang="fr-FR" noProof="0" dirty="0"/>
            </a:br>
            <a:r>
              <a:rPr lang="fr-FR" noProof="0" dirty="0"/>
              <a:t>puis disposer l’image en arrière plan </a:t>
            </a:r>
            <a:br>
              <a:rPr lang="fr-FR" noProof="0" dirty="0"/>
            </a:br>
            <a:r>
              <a:rPr lang="fr-FR" noProof="0" dirty="0"/>
              <a:t>(Sélectionner l’image avec le bouton droit </a:t>
            </a:r>
            <a:br>
              <a:rPr lang="fr-FR" noProof="0" dirty="0"/>
            </a:br>
            <a:r>
              <a:rPr lang="fr-FR" noProof="0" dirty="0"/>
              <a:t>de la souris / Mettre à l’arrière plan)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60192" y="556293"/>
            <a:ext cx="3600000" cy="3600000"/>
          </a:xfrm>
        </p:spPr>
        <p:txBody>
          <a:bodyPr anchor="ctr" anchorCtr="0"/>
          <a:lstStyle>
            <a:lvl1pPr>
              <a:lnSpc>
                <a:spcPct val="83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Texte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9" name="Espace réservé du texte 1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lIns="270000" anchor="ctr" anchorCtr="0"/>
          <a:lstStyle>
            <a:lvl1pPr algn="l">
              <a:defRPr sz="70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1268599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chém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1712700"/>
            <a:ext cx="9144000" cy="34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3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51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03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5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 bwMode="gray">
          <a:xfrm>
            <a:off x="331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 bwMode="gray">
          <a:xfrm>
            <a:off x="583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5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67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67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192000" y="2232000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0" name="Espace réservé du texte 1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19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ZoneTexte 2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16615105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chém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1712700"/>
            <a:ext cx="9144000" cy="343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3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51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03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5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 bwMode="gray">
          <a:xfrm>
            <a:off x="331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 bwMode="gray">
          <a:xfrm>
            <a:off x="583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5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67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67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192000" y="2232000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0" name="Espace réservé du texte 1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19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ZoneTexte 2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692194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ableau / 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Espace réservé du texte 75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694514" y="2456474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4" name="Espace réservé du texte 7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686382" y="2456474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1" name="Espace réservé du texte 7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455792" y="2466000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77" name="Espace réservé du texte 7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447660" y="2466000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711016" y="1700057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91660" y="2691490"/>
            <a:ext cx="1512000" cy="486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99792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91660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699792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91660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699792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6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940152" y="1700057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920796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928928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4920796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0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928928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920796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2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928928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457402" y="2183815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2" name="Espace réservé du texte 75"/>
          <p:cNvSpPr>
            <a:spLocks noGrp="1"/>
          </p:cNvSpPr>
          <p:nvPr>
            <p:ph type="body" sz="quarter" idx="30" hasCustomPrompt="1"/>
          </p:nvPr>
        </p:nvSpPr>
        <p:spPr bwMode="gray">
          <a:xfrm rot="5400000">
            <a:off x="2457402" y="1465264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5" name="Espace réservé du texte 7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696124" y="2174289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6" name="Espace réservé du texte 75"/>
          <p:cNvSpPr>
            <a:spLocks noGrp="1"/>
          </p:cNvSpPr>
          <p:nvPr>
            <p:ph type="body" sz="quarter" idx="34" hasCustomPrompt="1"/>
          </p:nvPr>
        </p:nvSpPr>
        <p:spPr bwMode="gray">
          <a:xfrm rot="5400000">
            <a:off x="6696124" y="1455738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13885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visue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0"/>
            <a:ext cx="4572000" cy="5143500"/>
          </a:xfrm>
          <a:solidFill>
            <a:schemeClr val="bg1">
              <a:lumMod val="95000"/>
            </a:schemeClr>
          </a:solidFill>
        </p:spPr>
        <p:txBody>
          <a:bodyPr tIns="180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une image, </a:t>
            </a:r>
            <a:br>
              <a:rPr lang="fr-FR" noProof="0" dirty="0"/>
            </a:br>
            <a:r>
              <a:rPr lang="fr-FR" noProof="0" dirty="0"/>
              <a:t>puis disposer l’image en arrière plan </a:t>
            </a:r>
            <a:br>
              <a:rPr lang="fr-FR" noProof="0" dirty="0"/>
            </a:br>
            <a:r>
              <a:rPr lang="fr-FR" noProof="0" dirty="0"/>
              <a:t>(Sélectionner l’image avec le bouton droit </a:t>
            </a:r>
            <a:br>
              <a:rPr lang="fr-FR" noProof="0" dirty="0"/>
            </a:br>
            <a:r>
              <a:rPr lang="fr-FR" noProof="0" dirty="0"/>
              <a:t>de la souris / Mettre à l’arrière plan)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 hasCustomPrompt="1"/>
          </p:nvPr>
        </p:nvSpPr>
        <p:spPr bwMode="gray">
          <a:xfrm>
            <a:off x="557998" y="1746000"/>
            <a:ext cx="360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</p:spTree>
    <p:extLst>
      <p:ext uri="{BB962C8B-B14F-4D97-AF65-F5344CB8AC3E}">
        <p14:creationId xmlns:p14="http://schemas.microsoft.com/office/powerpoint/2010/main" val="1910432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 / 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045348" y="1222598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35" name="Espace réservé du texte 7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7802526" y="1952418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6" name="Espace réservé du texte 7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794394" y="1952418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7" name="Espace réservé du texte 7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804136" y="1670233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8" name="Espace réservé du texte 75"/>
          <p:cNvSpPr>
            <a:spLocks noGrp="1"/>
          </p:cNvSpPr>
          <p:nvPr>
            <p:ph type="body" sz="quarter" idx="30" hasCustomPrompt="1"/>
          </p:nvPr>
        </p:nvSpPr>
        <p:spPr bwMode="gray">
          <a:xfrm rot="5400000">
            <a:off x="6804136" y="951682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2" name="Espace réservé du texte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025992" y="22140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3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034124" y="22140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4" name="Espace réservé du texte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025992" y="290971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5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7034124" y="290971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6" name="Espace réservé du texte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025992" y="36083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7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7034124" y="36083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31" hasCustomPrompt="1"/>
          </p:nvPr>
        </p:nvSpPr>
        <p:spPr bwMode="gray">
          <a:xfrm>
            <a:off x="557999" y="1746000"/>
            <a:ext cx="360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</p:spTree>
    <p:extLst>
      <p:ext uri="{BB962C8B-B14F-4D97-AF65-F5344CB8AC3E}">
        <p14:creationId xmlns:p14="http://schemas.microsoft.com/office/powerpoint/2010/main" val="19666909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 hasCustomPrompt="1"/>
          </p:nvPr>
        </p:nvSpPr>
        <p:spPr bwMode="gray">
          <a:xfrm>
            <a:off x="558000" y="1746000"/>
            <a:ext cx="3600000" cy="288000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  <p:sp>
        <p:nvSpPr>
          <p:cNvPr id="9" name="Espace réservé du tableau 8"/>
          <p:cNvSpPr>
            <a:spLocks noGrp="1"/>
          </p:cNvSpPr>
          <p:nvPr>
            <p:ph type="tbl" sz="quarter" idx="14" hasCustomPrompt="1"/>
          </p:nvPr>
        </p:nvSpPr>
        <p:spPr bwMode="gray">
          <a:xfrm>
            <a:off x="4874160" y="1446861"/>
            <a:ext cx="3780000" cy="2880000"/>
          </a:xfrm>
        </p:spPr>
        <p:txBody>
          <a:bodyPr tIns="1080000" anchor="ctr" anchorCtr="0"/>
          <a:lstStyle>
            <a:lvl1pPr algn="ctr">
              <a:defRPr sz="1000"/>
            </a:lvl1pPr>
          </a:lstStyle>
          <a:p>
            <a:r>
              <a:rPr lang="fr-FR" dirty="0"/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271657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visue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94800" y="0"/>
            <a:ext cx="3049200" cy="5143500"/>
          </a:xfrm>
          <a:solidFill>
            <a:schemeClr val="bg1">
              <a:lumMod val="95000"/>
            </a:schemeClr>
          </a:solidFill>
        </p:spPr>
        <p:txBody>
          <a:bodyPr tIns="180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</a:t>
            </a:r>
            <a:br>
              <a:rPr lang="fr-FR" noProof="0" dirty="0"/>
            </a:br>
            <a:r>
              <a:rPr lang="fr-FR" noProof="0" dirty="0"/>
              <a:t>une image, puis disposer l’image </a:t>
            </a:r>
            <a:br>
              <a:rPr lang="fr-FR" noProof="0" dirty="0"/>
            </a:br>
            <a:r>
              <a:rPr lang="fr-FR" noProof="0" dirty="0"/>
              <a:t>en arrière plan (Sélectionner l’image </a:t>
            </a:r>
            <a:br>
              <a:rPr lang="fr-FR" noProof="0" dirty="0"/>
            </a:br>
            <a:r>
              <a:rPr lang="fr-FR" noProof="0" dirty="0"/>
              <a:t>avec le bouton droit de la souris </a:t>
            </a:r>
            <a:br>
              <a:rPr lang="fr-FR" noProof="0" dirty="0"/>
            </a:br>
            <a:r>
              <a:rPr lang="fr-FR" noProof="0" dirty="0"/>
              <a:t>/ Mettre à l’arrière plan)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504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6" hasCustomPrompt="1"/>
          </p:nvPr>
        </p:nvSpPr>
        <p:spPr bwMode="gray">
          <a:xfrm>
            <a:off x="557999" y="1746000"/>
            <a:ext cx="504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</p:spTree>
    <p:extLst>
      <p:ext uri="{BB962C8B-B14F-4D97-AF65-F5344CB8AC3E}">
        <p14:creationId xmlns:p14="http://schemas.microsoft.com/office/powerpoint/2010/main" val="40389274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 anchor="b" anchorCtr="0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312255" y="2880001"/>
            <a:ext cx="2519492" cy="2159999"/>
          </a:xfrm>
          <a:prstGeom prst="rect">
            <a:avLst/>
          </a:prstGeom>
        </p:spPr>
      </p:pic>
      <p:sp>
        <p:nvSpPr>
          <p:cNvPr id="13" name="ZoneTexte 12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1807386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46017" y="144008"/>
            <a:ext cx="8851964" cy="48554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1196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7999" y="1816099"/>
            <a:ext cx="8280000" cy="2700000"/>
          </a:xfrm>
        </p:spPr>
        <p:txBody>
          <a:bodyPr/>
          <a:lstStyle>
            <a:lvl1pPr>
              <a:spcAft>
                <a:spcPts val="2900"/>
              </a:spcAft>
              <a:tabLst>
                <a:tab pos="2241550" algn="l"/>
              </a:tabLst>
              <a:defRPr sz="13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9520366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 anchor="b" anchorCtr="0"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312255" y="2880000"/>
            <a:ext cx="2519492" cy="2160000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32369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750"/>
            <a:ext cx="8280000" cy="3600000"/>
          </a:xfrm>
        </p:spPr>
        <p:txBody>
          <a:bodyPr anchor="ctr" anchorCtr="0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39999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145053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750"/>
            <a:ext cx="8280000" cy="3600000"/>
          </a:xfrm>
        </p:spPr>
        <p:txBody>
          <a:bodyPr anchor="ctr" anchorCtr="0"/>
          <a:lstStyle>
            <a:lvl1pPr algn="ctr">
              <a:defRPr sz="46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250544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" y="2546604"/>
            <a:ext cx="9143992" cy="25968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313868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" y="2546604"/>
            <a:ext cx="9143992" cy="25968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ZoneTexte 7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1504179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2547900"/>
            <a:ext cx="9144000" cy="2595600"/>
          </a:xfrm>
          <a:solidFill>
            <a:schemeClr val="bg1">
              <a:lumMod val="95000"/>
            </a:schemeClr>
          </a:solidFill>
        </p:spPr>
        <p:txBody>
          <a:bodyPr tIns="108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texte 1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lIns="0" anchor="ctr" anchorCtr="0"/>
          <a:lstStyle>
            <a:lvl1pPr algn="ctr">
              <a:defRPr sz="70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150417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57999" y="774000"/>
            <a:ext cx="8280000" cy="86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57999" y="1746000"/>
            <a:ext cx="8280000" cy="28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4963500"/>
            <a:ext cx="180000" cy="18000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000" y="232310"/>
            <a:ext cx="7020000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750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8297999" y="4744538"/>
            <a:ext cx="540000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2"/>
                </a:solidFill>
                <a:latin typeface="+mj-lt"/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ZoneTexte 7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23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15" r:id="rId10"/>
    <p:sldLayoutId id="2147483810" r:id="rId11"/>
    <p:sldLayoutId id="2147483827" r:id="rId12"/>
    <p:sldLayoutId id="2147483811" r:id="rId13"/>
    <p:sldLayoutId id="2147483813" r:id="rId14"/>
    <p:sldLayoutId id="2147483814" r:id="rId15"/>
    <p:sldLayoutId id="2147483826" r:id="rId16"/>
    <p:sldLayoutId id="2147483812" r:id="rId17"/>
    <p:sldLayoutId id="2147483824" r:id="rId18"/>
    <p:sldLayoutId id="2147483825" r:id="rId19"/>
    <p:sldLayoutId id="2147483856" r:id="rId20"/>
    <p:sldLayoutId id="2147483857" r:id="rId21"/>
  </p:sldLayoutIdLst>
  <p:hf hdr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32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600" kern="1200" cap="all" baseline="0">
          <a:solidFill>
            <a:schemeClr val="bg2"/>
          </a:solidFill>
          <a:latin typeface="Bouygues Read Medium" pitchFamily="50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-126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350" b="0" kern="1200" cap="none" baseline="0">
          <a:solidFill>
            <a:schemeClr val="tx2"/>
          </a:solidFill>
          <a:latin typeface="+mn-lt"/>
          <a:ea typeface="+mn-ea"/>
          <a:cs typeface="+mn-cs"/>
        </a:defRPr>
      </a:lvl3pPr>
      <a:lvl4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57999" y="774000"/>
            <a:ext cx="8280000" cy="86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57999" y="1746000"/>
            <a:ext cx="8280000" cy="28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4963500"/>
            <a:ext cx="180000" cy="18000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000" y="232310"/>
            <a:ext cx="7020000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750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8297999" y="4744538"/>
            <a:ext cx="540000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2"/>
                </a:solidFill>
                <a:latin typeface="+mj-lt"/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ZoneTexte 7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77887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  <p:sldLayoutId id="2147483850" r:id="rId18"/>
    <p:sldLayoutId id="2147483851" r:id="rId19"/>
  </p:sldLayoutIdLst>
  <p:hf hdr="0"/>
  <p:txStyles>
    <p:titleStyle>
      <a:lvl1pPr algn="l" defTabSz="914378" rtl="0" eaLnBrk="1" latinLnBrk="0" hangingPunct="1">
        <a:lnSpc>
          <a:spcPct val="83000"/>
        </a:lnSpc>
        <a:spcBef>
          <a:spcPct val="0"/>
        </a:spcBef>
        <a:buNone/>
        <a:defRPr sz="32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600" kern="1200" cap="all" baseline="0">
          <a:solidFill>
            <a:schemeClr val="bg2"/>
          </a:solidFill>
          <a:latin typeface="Bouygues Read Medium" pitchFamily="50" charset="0"/>
          <a:ea typeface="+mn-ea"/>
          <a:cs typeface="+mn-cs"/>
        </a:defRPr>
      </a:lvl1pPr>
      <a:lvl2pPr marL="0" indent="0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-125997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350" b="0" kern="1200" cap="none" baseline="0">
          <a:solidFill>
            <a:schemeClr val="tx2"/>
          </a:solidFill>
          <a:latin typeface="+mn-lt"/>
          <a:ea typeface="+mn-ea"/>
          <a:cs typeface="+mn-cs"/>
        </a:defRPr>
      </a:lvl3pPr>
      <a:lvl4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0.emf"/><Relationship Id="rId11" Type="http://schemas.openxmlformats.org/officeDocument/2006/relationships/image" Target="../media/image45.emf"/><Relationship Id="rId5" Type="http://schemas.openxmlformats.org/officeDocument/2006/relationships/image" Target="../media/image39.emf"/><Relationship Id="rId10" Type="http://schemas.openxmlformats.org/officeDocument/2006/relationships/image" Target="../media/image44.emf"/><Relationship Id="rId4" Type="http://schemas.openxmlformats.org/officeDocument/2006/relationships/image" Target="../media/image38.emf"/><Relationship Id="rId9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10" Type="http://schemas.openxmlformats.org/officeDocument/2006/relationships/image" Target="../media/image58.emf"/><Relationship Id="rId4" Type="http://schemas.openxmlformats.org/officeDocument/2006/relationships/image" Target="../media/image52.emf"/><Relationship Id="rId9" Type="http://schemas.openxmlformats.org/officeDocument/2006/relationships/image" Target="../media/image5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4.emf"/><Relationship Id="rId4" Type="http://schemas.openxmlformats.org/officeDocument/2006/relationships/image" Target="../media/image6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chart" Target="../charts/chart2.xml"/><Relationship Id="rId7" Type="http://schemas.openxmlformats.org/officeDocument/2006/relationships/image" Target="../media/image7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emf"/><Relationship Id="rId18" Type="http://schemas.openxmlformats.org/officeDocument/2006/relationships/image" Target="../media/image88.emf"/><Relationship Id="rId3" Type="http://schemas.openxmlformats.org/officeDocument/2006/relationships/image" Target="../media/image73.emf"/><Relationship Id="rId21" Type="http://schemas.openxmlformats.org/officeDocument/2006/relationships/image" Target="../media/image91.emf"/><Relationship Id="rId7" Type="http://schemas.openxmlformats.org/officeDocument/2006/relationships/image" Target="../media/image77.emf"/><Relationship Id="rId12" Type="http://schemas.openxmlformats.org/officeDocument/2006/relationships/image" Target="../media/image82.emf"/><Relationship Id="rId17" Type="http://schemas.openxmlformats.org/officeDocument/2006/relationships/image" Target="../media/image87.emf"/><Relationship Id="rId25" Type="http://schemas.openxmlformats.org/officeDocument/2006/relationships/image" Target="../media/image9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6.emf"/><Relationship Id="rId20" Type="http://schemas.openxmlformats.org/officeDocument/2006/relationships/image" Target="../media/image90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6.emf"/><Relationship Id="rId11" Type="http://schemas.openxmlformats.org/officeDocument/2006/relationships/image" Target="../media/image81.emf"/><Relationship Id="rId24" Type="http://schemas.openxmlformats.org/officeDocument/2006/relationships/image" Target="../media/image94.png"/><Relationship Id="rId5" Type="http://schemas.openxmlformats.org/officeDocument/2006/relationships/image" Target="../media/image75.emf"/><Relationship Id="rId15" Type="http://schemas.openxmlformats.org/officeDocument/2006/relationships/image" Target="../media/image85.emf"/><Relationship Id="rId23" Type="http://schemas.openxmlformats.org/officeDocument/2006/relationships/image" Target="../media/image93.png"/><Relationship Id="rId10" Type="http://schemas.openxmlformats.org/officeDocument/2006/relationships/image" Target="../media/image80.emf"/><Relationship Id="rId19" Type="http://schemas.openxmlformats.org/officeDocument/2006/relationships/image" Target="../media/image89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Relationship Id="rId14" Type="http://schemas.openxmlformats.org/officeDocument/2006/relationships/image" Target="../media/image84.emf"/><Relationship Id="rId22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13" Type="http://schemas.openxmlformats.org/officeDocument/2006/relationships/image" Target="../media/image113.emf"/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6.emf"/><Relationship Id="rId11" Type="http://schemas.openxmlformats.org/officeDocument/2006/relationships/image" Target="../media/image111.emf"/><Relationship Id="rId5" Type="http://schemas.openxmlformats.org/officeDocument/2006/relationships/image" Target="../media/image105.emf"/><Relationship Id="rId10" Type="http://schemas.openxmlformats.org/officeDocument/2006/relationships/image" Target="../media/image110.emf"/><Relationship Id="rId4" Type="http://schemas.openxmlformats.org/officeDocument/2006/relationships/image" Target="../media/image104.emf"/><Relationship Id="rId9" Type="http://schemas.openxmlformats.org/officeDocument/2006/relationships/image" Target="../media/image109.emf"/><Relationship Id="rId14" Type="http://schemas.openxmlformats.org/officeDocument/2006/relationships/image" Target="../media/image11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1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1.emf"/><Relationship Id="rId5" Type="http://schemas.openxmlformats.org/officeDocument/2006/relationships/image" Target="../media/image120.emf"/><Relationship Id="rId4" Type="http://schemas.openxmlformats.org/officeDocument/2006/relationships/image" Target="../media/image11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13" Type="http://schemas.openxmlformats.org/officeDocument/2006/relationships/image" Target="../media/image131.emf"/><Relationship Id="rId3" Type="http://schemas.openxmlformats.org/officeDocument/2006/relationships/chart" Target="../charts/chart4.xml"/><Relationship Id="rId7" Type="http://schemas.openxmlformats.org/officeDocument/2006/relationships/image" Target="../media/image125.emf"/><Relationship Id="rId12" Type="http://schemas.openxmlformats.org/officeDocument/2006/relationships/image" Target="../media/image13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4.emf"/><Relationship Id="rId11" Type="http://schemas.openxmlformats.org/officeDocument/2006/relationships/image" Target="../media/image129.emf"/><Relationship Id="rId5" Type="http://schemas.openxmlformats.org/officeDocument/2006/relationships/image" Target="../media/image123.png"/><Relationship Id="rId15" Type="http://schemas.openxmlformats.org/officeDocument/2006/relationships/image" Target="../media/image133.emf"/><Relationship Id="rId10" Type="http://schemas.openxmlformats.org/officeDocument/2006/relationships/image" Target="../media/image128.emf"/><Relationship Id="rId4" Type="http://schemas.openxmlformats.org/officeDocument/2006/relationships/image" Target="../media/image122.emf"/><Relationship Id="rId9" Type="http://schemas.openxmlformats.org/officeDocument/2006/relationships/image" Target="../media/image127.emf"/><Relationship Id="rId14" Type="http://schemas.openxmlformats.org/officeDocument/2006/relationships/image" Target="../media/image13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13" Type="http://schemas.openxmlformats.org/officeDocument/2006/relationships/image" Target="../media/image141.emf"/><Relationship Id="rId18" Type="http://schemas.openxmlformats.org/officeDocument/2006/relationships/image" Target="../media/image146.emf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12" Type="http://schemas.openxmlformats.org/officeDocument/2006/relationships/customXml" Target="../ink/ink3.xml"/><Relationship Id="rId17" Type="http://schemas.openxmlformats.org/officeDocument/2006/relationships/image" Target="../media/image145.emf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44.emf"/><Relationship Id="rId20" Type="http://schemas.openxmlformats.org/officeDocument/2006/relationships/image" Target="../media/image148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7.emf"/><Relationship Id="rId11" Type="http://schemas.openxmlformats.org/officeDocument/2006/relationships/customXml" Target="../ink/ink2.xml"/><Relationship Id="rId5" Type="http://schemas.openxmlformats.org/officeDocument/2006/relationships/image" Target="../media/image136.emf"/><Relationship Id="rId15" Type="http://schemas.openxmlformats.org/officeDocument/2006/relationships/image" Target="../media/image143.emf"/><Relationship Id="rId10" Type="http://schemas.openxmlformats.org/officeDocument/2006/relationships/image" Target="../media/image140.png"/><Relationship Id="rId19" Type="http://schemas.openxmlformats.org/officeDocument/2006/relationships/image" Target="../media/image147.emf"/><Relationship Id="rId4" Type="http://schemas.openxmlformats.org/officeDocument/2006/relationships/image" Target="../media/image135.emf"/><Relationship Id="rId9" Type="http://schemas.openxmlformats.org/officeDocument/2006/relationships/customXml" Target="../ink/ink1.xml"/><Relationship Id="rId14" Type="http://schemas.openxmlformats.org/officeDocument/2006/relationships/image" Target="../media/image14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4.emf"/><Relationship Id="rId5" Type="http://schemas.openxmlformats.org/officeDocument/2006/relationships/image" Target="../media/image153.emf"/><Relationship Id="rId4" Type="http://schemas.openxmlformats.org/officeDocument/2006/relationships/image" Target="../media/image152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8.emf"/><Relationship Id="rId4" Type="http://schemas.openxmlformats.org/officeDocument/2006/relationships/image" Target="../media/image157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png"/><Relationship Id="rId7" Type="http://schemas.openxmlformats.org/officeDocument/2006/relationships/image" Target="../media/image163.emf"/><Relationship Id="rId12" Type="http://schemas.openxmlformats.org/officeDocument/2006/relationships/image" Target="../media/image168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2.emf"/><Relationship Id="rId11" Type="http://schemas.openxmlformats.org/officeDocument/2006/relationships/image" Target="../media/image167.emf"/><Relationship Id="rId5" Type="http://schemas.openxmlformats.org/officeDocument/2006/relationships/image" Target="../media/image161.emf"/><Relationship Id="rId10" Type="http://schemas.openxmlformats.org/officeDocument/2006/relationships/image" Target="../media/image166.emf"/><Relationship Id="rId4" Type="http://schemas.openxmlformats.org/officeDocument/2006/relationships/image" Target="../media/image160.png"/><Relationship Id="rId9" Type="http://schemas.openxmlformats.org/officeDocument/2006/relationships/image" Target="../media/image16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0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emf"/><Relationship Id="rId11" Type="http://schemas.openxmlformats.org/officeDocument/2006/relationships/image" Target="../media/image31.emf"/><Relationship Id="rId5" Type="http://schemas.openxmlformats.org/officeDocument/2006/relationships/image" Target="../media/image25.emf"/><Relationship Id="rId10" Type="http://schemas.openxmlformats.org/officeDocument/2006/relationships/image" Target="../media/image30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8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1.png"/><Relationship Id="rId5" Type="http://schemas.openxmlformats.org/officeDocument/2006/relationships/image" Target="../media/image182.png"/><Relationship Id="rId4" Type="http://schemas.openxmlformats.org/officeDocument/2006/relationships/image" Target="../media/image17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78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1.png"/><Relationship Id="rId5" Type="http://schemas.openxmlformats.org/officeDocument/2006/relationships/image" Target="../media/image182.png"/><Relationship Id="rId4" Type="http://schemas.openxmlformats.org/officeDocument/2006/relationships/image" Target="../media/image17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20.xml"/><Relationship Id="rId4" Type="http://schemas.openxmlformats.org/officeDocument/2006/relationships/image" Target="cid:image002.png@01D7CB44.2D11E0C0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Paul JOLIVET</a:t>
            </a:r>
          </a:p>
          <a:p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432000" y="1779662"/>
            <a:ext cx="8280000" cy="1152128"/>
          </a:xfrm>
        </p:spPr>
        <p:txBody>
          <a:bodyPr/>
          <a:lstStyle/>
          <a:p>
            <a:r>
              <a:rPr lang="en-GB" dirty="0"/>
              <a:t>Optical Fibre networks 4/4</a:t>
            </a:r>
            <a:br>
              <a:rPr lang="en-GB" dirty="0"/>
            </a:br>
            <a:r>
              <a:rPr lang="en-GB" dirty="0"/>
              <a:t>Building (WDM) networks</a:t>
            </a:r>
            <a:br>
              <a:rPr lang="en-GB" dirty="0"/>
            </a:br>
            <a:r>
              <a:rPr lang="en-GB" sz="3200" dirty="0"/>
              <a:t>Financing a network – Commercial offers</a:t>
            </a:r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16 </a:t>
            </a:r>
            <a:r>
              <a:rPr lang="fr-FR" dirty="0" err="1"/>
              <a:t>Dec</a:t>
            </a:r>
            <a:r>
              <a:rPr lang="fr-FR" dirty="0"/>
              <a:t> 2024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4296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05E32E28-0893-2265-D8A6-A964BCE55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1113587"/>
            <a:ext cx="4374041" cy="3512413"/>
          </a:xfrm>
        </p:spPr>
        <p:txBody>
          <a:bodyPr/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600" cap="none" noProof="1"/>
              <a:t>A set of </a:t>
            </a:r>
            <a:r>
              <a:rPr lang="fr-FR" sz="1600" b="1" cap="none" noProof="1">
                <a:solidFill>
                  <a:schemeClr val="accent1"/>
                </a:solidFill>
              </a:rPr>
              <a:t>meshed ROADM</a:t>
            </a:r>
            <a:br>
              <a:rPr lang="fr-FR" sz="1600" b="1" cap="none" noProof="1">
                <a:solidFill>
                  <a:schemeClr val="accent1"/>
                </a:solidFill>
              </a:rPr>
            </a:br>
            <a:r>
              <a:rPr lang="fr-FR" sz="1600" u="sng" cap="none" noProof="1"/>
              <a:t>Reconfigurable Optical Add Drop Multiplexer</a:t>
            </a:r>
          </a:p>
          <a:p>
            <a:endParaRPr lang="fr-FR" sz="1600" b="1" cap="none" noProof="1">
              <a:solidFill>
                <a:schemeClr val="accent1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600" cap="none" noProof="1"/>
              <a:t>Mesh network allows </a:t>
            </a:r>
            <a:r>
              <a:rPr lang="fr-FR" sz="1600" b="1" cap="none" noProof="1">
                <a:solidFill>
                  <a:schemeClr val="accent1"/>
                </a:solidFill>
              </a:rPr>
              <a:t>diversity</a:t>
            </a:r>
            <a:r>
              <a:rPr lang="fr-FR" sz="1600" cap="none" noProof="1"/>
              <a:t> and </a:t>
            </a:r>
            <a:r>
              <a:rPr lang="fr-FR" sz="1600" b="1" cap="none" noProof="1">
                <a:solidFill>
                  <a:schemeClr val="accent1"/>
                </a:solidFill>
              </a:rPr>
              <a:t>securing</a:t>
            </a:r>
            <a:r>
              <a:rPr lang="fr-FR" sz="1600" cap="none" noProof="1"/>
              <a:t> network</a:t>
            </a:r>
          </a:p>
          <a:p>
            <a:endParaRPr lang="fr-FR" sz="1600" cap="none" noProof="1"/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600" cap="none" noProof="1"/>
              <a:t>Between ROADMs, </a:t>
            </a:r>
            <a:r>
              <a:rPr lang="fr-FR" sz="1600" b="1" cap="none" noProof="1">
                <a:solidFill>
                  <a:schemeClr val="accent1"/>
                </a:solidFill>
              </a:rPr>
              <a:t>regeneration</a:t>
            </a:r>
            <a:r>
              <a:rPr lang="fr-FR" sz="1600" cap="none" noProof="1"/>
              <a:t> (ILA) sites allow signal maintenance by </a:t>
            </a:r>
            <a:r>
              <a:rPr lang="fr-FR" sz="1600" b="1" cap="none" noProof="1">
                <a:solidFill>
                  <a:schemeClr val="accent1"/>
                </a:solidFill>
              </a:rPr>
              <a:t>amplificating </a:t>
            </a:r>
            <a:r>
              <a:rPr lang="fr-FR" sz="1600" cap="none" noProof="1"/>
              <a:t>it</a:t>
            </a:r>
          </a:p>
          <a:p>
            <a:endParaRPr lang="fr-FR" sz="1600" cap="none" noProof="1"/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600" cap="none" noProof="1"/>
              <a:t>Customers are connected to ROADMs via </a:t>
            </a:r>
            <a:r>
              <a:rPr lang="fr-FR" sz="1600" b="1" cap="none" noProof="1">
                <a:solidFill>
                  <a:schemeClr val="accent1"/>
                </a:solidFill>
              </a:rPr>
              <a:t>transponders</a:t>
            </a:r>
          </a:p>
          <a:p>
            <a:endParaRPr lang="en-GB" dirty="0"/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5BBE4CDB-2E5D-4CB5-9FEF-B3D10AF4C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32047"/>
          </a:xfrm>
        </p:spPr>
        <p:txBody>
          <a:bodyPr/>
          <a:lstStyle/>
          <a:p>
            <a:r>
              <a:rPr lang="en-GB" sz="2800" b="1" noProof="1">
                <a:solidFill>
                  <a:schemeClr val="tx2"/>
                </a:solidFill>
              </a:rPr>
              <a:t>Basic architecture of a WDM network</a:t>
            </a:r>
            <a:br>
              <a:rPr lang="en-GB" sz="2800" b="1" noProof="1">
                <a:solidFill>
                  <a:schemeClr val="tx2"/>
                </a:solidFill>
              </a:rPr>
            </a:br>
            <a:endParaRPr lang="en-GB" sz="2800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79255DF-1BB2-984D-AC30-E9F948473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82CBB-8324-450A-A0E2-F6718A716030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F0E28458-7D3B-4463-986F-A5874CB241B8}"/>
              </a:ext>
            </a:extLst>
          </p:cNvPr>
          <p:cNvSpPr txBox="1">
            <a:spLocks/>
          </p:cNvSpPr>
          <p:nvPr/>
        </p:nvSpPr>
        <p:spPr>
          <a:xfrm>
            <a:off x="539552" y="339502"/>
            <a:ext cx="8288480" cy="43204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100" b="1" noProof="1">
              <a:solidFill>
                <a:schemeClr val="tx2"/>
              </a:solidFill>
            </a:endParaRPr>
          </a:p>
        </p:txBody>
      </p:sp>
      <p:pic>
        <p:nvPicPr>
          <p:cNvPr id="12" name="Clients">
            <a:extLst>
              <a:ext uri="{FF2B5EF4-FFF2-40B4-BE49-F238E27FC236}">
                <a16:creationId xmlns:a16="http://schemas.microsoft.com/office/drawing/2014/main" id="{FA919EB0-D2D3-40CA-8964-818BEAE3B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989" y="681540"/>
            <a:ext cx="4590095" cy="3993980"/>
          </a:xfrm>
          <a:prstGeom prst="rect">
            <a:avLst/>
          </a:prstGeom>
        </p:spPr>
      </p:pic>
      <p:pic>
        <p:nvPicPr>
          <p:cNvPr id="5" name="Fibres">
            <a:extLst>
              <a:ext uri="{FF2B5EF4-FFF2-40B4-BE49-F238E27FC236}">
                <a16:creationId xmlns:a16="http://schemas.microsoft.com/office/drawing/2014/main" id="{510CC1D3-CA1F-4878-8A26-1E6C56ECA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989" y="681540"/>
            <a:ext cx="4590095" cy="3993980"/>
          </a:xfrm>
          <a:prstGeom prst="rect">
            <a:avLst/>
          </a:prstGeom>
        </p:spPr>
      </p:pic>
      <p:pic>
        <p:nvPicPr>
          <p:cNvPr id="3" name="ROADM">
            <a:extLst>
              <a:ext uri="{FF2B5EF4-FFF2-40B4-BE49-F238E27FC236}">
                <a16:creationId xmlns:a16="http://schemas.microsoft.com/office/drawing/2014/main" id="{5CF3BA08-EDA0-4700-B22F-11556C3F4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989" y="681540"/>
            <a:ext cx="4590095" cy="3993980"/>
          </a:xfrm>
          <a:prstGeom prst="rect">
            <a:avLst/>
          </a:prstGeom>
        </p:spPr>
      </p:pic>
      <p:pic>
        <p:nvPicPr>
          <p:cNvPr id="10" name="Diversité">
            <a:extLst>
              <a:ext uri="{FF2B5EF4-FFF2-40B4-BE49-F238E27FC236}">
                <a16:creationId xmlns:a16="http://schemas.microsoft.com/office/drawing/2014/main" id="{546BFCA9-D8CA-4EA3-90A2-6B54F8B74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200" y="1404000"/>
            <a:ext cx="3525013" cy="2459736"/>
          </a:xfrm>
          <a:prstGeom prst="rect">
            <a:avLst/>
          </a:prstGeom>
        </p:spPr>
      </p:pic>
      <p:pic>
        <p:nvPicPr>
          <p:cNvPr id="9" name="ILA">
            <a:extLst>
              <a:ext uri="{FF2B5EF4-FFF2-40B4-BE49-F238E27FC236}">
                <a16:creationId xmlns:a16="http://schemas.microsoft.com/office/drawing/2014/main" id="{1D60181D-F8B2-4826-A5ED-A8BF19239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989" y="681540"/>
            <a:ext cx="4590095" cy="39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318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576064"/>
          </a:xfrm>
        </p:spPr>
        <p:txBody>
          <a:bodyPr/>
          <a:lstStyle/>
          <a:p>
            <a:r>
              <a:rPr lang="fr-FR" dirty="0"/>
              <a:t>Limites techniques du partenariat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100</a:t>
            </a:fld>
            <a:endParaRPr lang="fr-FR" dirty="0"/>
          </a:p>
        </p:txBody>
      </p:sp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2D19D1E4-765A-4E11-94B4-4E0AA0D18B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5537" y="1746250"/>
          <a:ext cx="8442076" cy="223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1">
                  <a:extLst>
                    <a:ext uri="{9D8B030D-6E8A-4147-A177-3AD203B41FA5}">
                      <a16:colId xmlns:a16="http://schemas.microsoft.com/office/drawing/2014/main" val="2381485615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4115341616"/>
                    </a:ext>
                  </a:extLst>
                </a:gridCol>
                <a:gridCol w="3761557">
                  <a:extLst>
                    <a:ext uri="{9D8B030D-6E8A-4147-A177-3AD203B41FA5}">
                      <a16:colId xmlns:a16="http://schemas.microsoft.com/office/drawing/2014/main" val="1428844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Partenaire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Bouygues Telecom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680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Fibre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Propriété de l’ensemble (hors adductions FTTO et CDD NRA/O Orange)</a:t>
                      </a:r>
                    </a:p>
                    <a:p>
                      <a:endParaRPr lang="fr-FR" sz="1100" dirty="0"/>
                    </a:p>
                    <a:p>
                      <a:r>
                        <a:rPr lang="fr-FR" sz="1100" dirty="0"/>
                        <a:t>Responsable de la maintenance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Disposition par défaut de 70% (redevance)</a:t>
                      </a:r>
                    </a:p>
                    <a:p>
                      <a:endParaRPr lang="fr-FR" sz="1100" dirty="0"/>
                    </a:p>
                    <a:p>
                      <a:r>
                        <a:rPr lang="fr-FR" sz="1100" dirty="0" err="1"/>
                        <a:t>Déployeur</a:t>
                      </a:r>
                      <a:r>
                        <a:rPr lang="fr-FR" sz="1100" dirty="0"/>
                        <a:t> initial exclusive</a:t>
                      </a:r>
                    </a:p>
                    <a:p>
                      <a:r>
                        <a:rPr lang="fr-FR" sz="1100" dirty="0"/>
                        <a:t>Mainteneur sur les premières années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090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Site d’ancrage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Propriétaire des murs (sites en propre)</a:t>
                      </a:r>
                    </a:p>
                    <a:p>
                      <a:r>
                        <a:rPr lang="fr-FR" sz="1100" dirty="0"/>
                        <a:t>Responsable de l’alimentation et refroidissement</a:t>
                      </a:r>
                    </a:p>
                    <a:p>
                      <a:r>
                        <a:rPr lang="fr-FR" sz="1100" dirty="0"/>
                        <a:t>Responsable de la sécurité du site (incendie, accès…)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Disposition par défaut de 70% des m² salles </a:t>
                      </a:r>
                      <a:r>
                        <a:rPr lang="fr-FR" sz="1100" dirty="0" err="1"/>
                        <a:t>techn</a:t>
                      </a:r>
                      <a:r>
                        <a:rPr lang="fr-FR" sz="1100" dirty="0"/>
                        <a:t>.</a:t>
                      </a:r>
                    </a:p>
                    <a:p>
                      <a:r>
                        <a:rPr lang="fr-FR" sz="1100" dirty="0"/>
                        <a:t>Disposition par défaut de 70% énergie initiale</a:t>
                      </a:r>
                    </a:p>
                    <a:p>
                      <a:r>
                        <a:rPr lang="fr-FR" sz="1100" dirty="0"/>
                        <a:t>Locataire d’une salle Bouygues (a priori pas de capacité de sous location)</a:t>
                      </a:r>
                    </a:p>
                    <a:p>
                      <a:r>
                        <a:rPr lang="fr-FR" sz="1100" dirty="0"/>
                        <a:t>Selon les sites, mur optique en salle commune ou directement en salle Bouygues Telecom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053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1534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A753474-61D9-50C9-6EAD-B928AAAFB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314C8A84-A32C-3D3C-6D7A-479C93D6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4852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2914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61DC09-307E-AA79-A621-0CCF2A0A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297566"/>
            <a:ext cx="8280000" cy="364688"/>
          </a:xfrm>
        </p:spPr>
        <p:txBody>
          <a:bodyPr/>
          <a:lstStyle/>
          <a:p>
            <a:r>
              <a:rPr lang="en-GB" sz="2800" b="1" noProof="1">
                <a:solidFill>
                  <a:schemeClr val="tx2"/>
                </a:solidFill>
              </a:rPr>
              <a:t>ROADM</a:t>
            </a:r>
            <a:endParaRPr lang="en-GB" sz="2800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79255DF-1BB2-984D-AC30-E9F948473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82CBB-8324-450A-A0E2-F6718A716030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F0E28458-7D3B-4463-986F-A5874CB241B8}"/>
              </a:ext>
            </a:extLst>
          </p:cNvPr>
          <p:cNvSpPr txBox="1">
            <a:spLocks/>
          </p:cNvSpPr>
          <p:nvPr/>
        </p:nvSpPr>
        <p:spPr>
          <a:xfrm>
            <a:off x="726140" y="160427"/>
            <a:ext cx="8101891" cy="3758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100" b="1" noProof="1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36BEF1-AE81-414A-A586-0F617F9711CF}"/>
              </a:ext>
            </a:extLst>
          </p:cNvPr>
          <p:cNvSpPr/>
          <p:nvPr/>
        </p:nvSpPr>
        <p:spPr>
          <a:xfrm>
            <a:off x="4707150" y="1247716"/>
            <a:ext cx="3885726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500" noProof="1">
              <a:solidFill>
                <a:schemeClr val="accent1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fr-FR" sz="1350" noProof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8DCD95-A3D9-47F4-BB7E-4D930D3810F7}"/>
              </a:ext>
            </a:extLst>
          </p:cNvPr>
          <p:cNvSpPr/>
          <p:nvPr/>
        </p:nvSpPr>
        <p:spPr>
          <a:xfrm>
            <a:off x="3814632" y="688448"/>
            <a:ext cx="25575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b="1" noProof="1">
                <a:solidFill>
                  <a:schemeClr val="tx2"/>
                </a:solidFill>
              </a:rPr>
              <a:t>ROADM</a:t>
            </a:r>
            <a:r>
              <a:rPr lang="fr-FR" sz="1200" noProof="1">
                <a:solidFill>
                  <a:schemeClr val="tx2"/>
                </a:solidFill>
              </a:rPr>
              <a:t> = reconfigurable optical add drop multiplexer, include : </a:t>
            </a:r>
          </a:p>
          <a:p>
            <a:endParaRPr lang="fr-FR" sz="1200" noProof="1">
              <a:solidFill>
                <a:schemeClr val="bg2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accent1"/>
                </a:solidFill>
              </a:rPr>
              <a:t>Direction cards (ampli + WSS)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fr-FR" sz="1200" noProof="1">
              <a:solidFill>
                <a:schemeClr val="accent1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accent2"/>
                </a:solidFill>
              </a:rPr>
              <a:t>Extraction cards (CMD or MUX)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fr-FR" sz="1200" noProof="1">
              <a:solidFill>
                <a:schemeClr val="accent1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Transponders (customer access point)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98E82E-7BE4-4AC3-BCA0-C6DA1DE7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36" y="971228"/>
            <a:ext cx="3121419" cy="37026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299408-05C1-4A64-B5BB-F4213334F690}"/>
              </a:ext>
            </a:extLst>
          </p:cNvPr>
          <p:cNvSpPr/>
          <p:nvPr/>
        </p:nvSpPr>
        <p:spPr>
          <a:xfrm>
            <a:off x="726141" y="1882674"/>
            <a:ext cx="662932" cy="1820070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4D7754-E574-44C8-8784-0D33042A9460}"/>
              </a:ext>
            </a:extLst>
          </p:cNvPr>
          <p:cNvSpPr/>
          <p:nvPr/>
        </p:nvSpPr>
        <p:spPr>
          <a:xfrm>
            <a:off x="2033868" y="1882674"/>
            <a:ext cx="349623" cy="179317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F0031-189E-4A62-9DA6-FDF3DB46CB5F}"/>
              </a:ext>
            </a:extLst>
          </p:cNvPr>
          <p:cNvSpPr/>
          <p:nvPr/>
        </p:nvSpPr>
        <p:spPr>
          <a:xfrm>
            <a:off x="2824087" y="1855779"/>
            <a:ext cx="187094" cy="1820071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bg2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FBF5017-0CB0-45DF-9EEC-D4C7DB6B89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4149158" y="3427425"/>
            <a:ext cx="1700213" cy="13215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055D9C4-31B8-4975-9A8A-2E7B87BD9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844" y="3427425"/>
            <a:ext cx="1700213" cy="1321594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47655F2F-B9A1-4FCA-AFED-3F8DB7C9BE10}"/>
              </a:ext>
            </a:extLst>
          </p:cNvPr>
          <p:cNvSpPr/>
          <p:nvPr/>
        </p:nvSpPr>
        <p:spPr>
          <a:xfrm>
            <a:off x="6173742" y="3990683"/>
            <a:ext cx="720517" cy="407520"/>
          </a:xfrm>
          <a:prstGeom prst="rightArrow">
            <a:avLst>
              <a:gd name="adj1" fmla="val 30717"/>
              <a:gd name="adj2" fmla="val 67178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9A073AB-50DC-4C1F-960A-DA2B74EA5AE9}"/>
              </a:ext>
            </a:extLst>
          </p:cNvPr>
          <p:cNvSpPr txBox="1"/>
          <p:nvPr/>
        </p:nvSpPr>
        <p:spPr>
          <a:xfrm>
            <a:off x="633615" y="780792"/>
            <a:ext cx="247535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88" b="1"/>
              <a:t>Exemple de châssis ROADM : OME 6500S Ciena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915EBB2-CC59-43B1-B590-4422672BE51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9158" y="3422945"/>
            <a:ext cx="1700213" cy="132159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8E6A225-4DC6-4B9A-B3AE-C8C534DFB0A9}"/>
              </a:ext>
            </a:extLst>
          </p:cNvPr>
          <p:cNvSpPr txBox="1"/>
          <p:nvPr/>
        </p:nvSpPr>
        <p:spPr>
          <a:xfrm>
            <a:off x="4463988" y="3081176"/>
            <a:ext cx="1300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noProof="1">
                <a:solidFill>
                  <a:schemeClr val="accent1"/>
                </a:solidFill>
              </a:rPr>
              <a:t>Add Drop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2E52AB7-20C7-4541-8FE0-E5646F0D4BAB}"/>
              </a:ext>
            </a:extLst>
          </p:cNvPr>
          <p:cNvSpPr txBox="1"/>
          <p:nvPr/>
        </p:nvSpPr>
        <p:spPr>
          <a:xfrm>
            <a:off x="7097238" y="3056717"/>
            <a:ext cx="170021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b="1" noProof="1">
                <a:solidFill>
                  <a:schemeClr val="accent1"/>
                </a:solidFill>
              </a:rPr>
              <a:t>Path through</a:t>
            </a:r>
            <a:endParaRPr lang="fr-FR" b="1" noProof="1">
              <a:solidFill>
                <a:schemeClr val="accent1"/>
              </a:solidFill>
            </a:endParaRPr>
          </a:p>
        </p:txBody>
      </p:sp>
      <p:pic>
        <p:nvPicPr>
          <p:cNvPr id="20" name="Patch WSS-MUX">
            <a:extLst>
              <a:ext uri="{FF2B5EF4-FFF2-40B4-BE49-F238E27FC236}">
                <a16:creationId xmlns:a16="http://schemas.microsoft.com/office/drawing/2014/main" id="{FB976D5C-3F25-4CA3-9314-D3F77C3EE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417" y="90485"/>
            <a:ext cx="2721563" cy="2783657"/>
          </a:xfrm>
          <a:prstGeom prst="rect">
            <a:avLst/>
          </a:prstGeom>
        </p:spPr>
      </p:pic>
      <p:pic>
        <p:nvPicPr>
          <p:cNvPr id="21" name="Patching WSS">
            <a:extLst>
              <a:ext uri="{FF2B5EF4-FFF2-40B4-BE49-F238E27FC236}">
                <a16:creationId xmlns:a16="http://schemas.microsoft.com/office/drawing/2014/main" id="{762AC31C-D9ED-4661-AC4D-48320AEF9D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417" y="90485"/>
            <a:ext cx="2721563" cy="2783657"/>
          </a:xfrm>
          <a:prstGeom prst="rect">
            <a:avLst/>
          </a:prstGeom>
        </p:spPr>
      </p:pic>
      <p:pic>
        <p:nvPicPr>
          <p:cNvPr id="22" name="MUX">
            <a:extLst>
              <a:ext uri="{FF2B5EF4-FFF2-40B4-BE49-F238E27FC236}">
                <a16:creationId xmlns:a16="http://schemas.microsoft.com/office/drawing/2014/main" id="{3BEF627A-A6C4-42EE-84D6-CAAF48322B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1417" y="90485"/>
            <a:ext cx="2721563" cy="2783657"/>
          </a:xfrm>
          <a:prstGeom prst="rect">
            <a:avLst/>
          </a:prstGeom>
        </p:spPr>
      </p:pic>
      <p:pic>
        <p:nvPicPr>
          <p:cNvPr id="23" name="WSS+AMP">
            <a:extLst>
              <a:ext uri="{FF2B5EF4-FFF2-40B4-BE49-F238E27FC236}">
                <a16:creationId xmlns:a16="http://schemas.microsoft.com/office/drawing/2014/main" id="{60C9C6D7-C119-4364-9A68-2A0B70DB93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1417" y="90485"/>
            <a:ext cx="2721563" cy="2783657"/>
          </a:xfrm>
          <a:prstGeom prst="rect">
            <a:avLst/>
          </a:prstGeom>
        </p:spPr>
      </p:pic>
      <p:pic>
        <p:nvPicPr>
          <p:cNvPr id="24" name="Clients">
            <a:extLst>
              <a:ext uri="{FF2B5EF4-FFF2-40B4-BE49-F238E27FC236}">
                <a16:creationId xmlns:a16="http://schemas.microsoft.com/office/drawing/2014/main" id="{23C96243-530C-402E-A604-85B730C4EF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2650" y="90485"/>
            <a:ext cx="2705371" cy="2783657"/>
          </a:xfrm>
          <a:prstGeom prst="rect">
            <a:avLst/>
          </a:prstGeom>
        </p:spPr>
      </p:pic>
      <p:pic>
        <p:nvPicPr>
          <p:cNvPr id="25" name="Trans">
            <a:extLst>
              <a:ext uri="{FF2B5EF4-FFF2-40B4-BE49-F238E27FC236}">
                <a16:creationId xmlns:a16="http://schemas.microsoft.com/office/drawing/2014/main" id="{4E2F693B-C43C-49BC-842E-03815630D8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1417" y="90485"/>
            <a:ext cx="2721563" cy="27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44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51536-DA6D-09C3-FC52-D777F9B0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85708"/>
          </a:xfrm>
        </p:spPr>
        <p:txBody>
          <a:bodyPr/>
          <a:lstStyle/>
          <a:p>
            <a:r>
              <a:rPr lang="en-GB" sz="2800" dirty="0"/>
              <a:t>ROADM, general behaviour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79255DF-1BB2-984D-AC30-E9F948473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82CBB-8324-450A-A0E2-F6718A716030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D32F688-FC38-4EF7-B3B2-EB5B4AF53712}"/>
              </a:ext>
            </a:extLst>
          </p:cNvPr>
          <p:cNvSpPr/>
          <p:nvPr/>
        </p:nvSpPr>
        <p:spPr>
          <a:xfrm>
            <a:off x="4769424" y="1247716"/>
            <a:ext cx="3885726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500" noProof="1">
              <a:solidFill>
                <a:schemeClr val="accent1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fr-FR" sz="1350" noProof="1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70090D63-238D-4BC2-8C9D-F621502805D4}"/>
              </a:ext>
            </a:extLst>
          </p:cNvPr>
          <p:cNvSpPr txBox="1"/>
          <p:nvPr/>
        </p:nvSpPr>
        <p:spPr>
          <a:xfrm>
            <a:off x="5220072" y="1563165"/>
            <a:ext cx="382133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350" noProof="1">
                <a:solidFill>
                  <a:schemeClr val="bg2"/>
                </a:solidFill>
              </a:rPr>
              <a:t>Same equipment for multiple direction/routes</a:t>
            </a:r>
          </a:p>
          <a:p>
            <a:endParaRPr lang="fr-FR" sz="1350" noProof="1">
              <a:solidFill>
                <a:schemeClr val="bg2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350" noProof="1">
                <a:solidFill>
                  <a:schemeClr val="bg2"/>
                </a:solidFill>
              </a:rPr>
              <a:t>A wavelength can get through a node/site without being intercepted or regenerated by a dedicated transponder </a:t>
            </a:r>
            <a:r>
              <a:rPr lang="fr-FR" sz="1350" b="1" noProof="1">
                <a:solidFill>
                  <a:schemeClr val="accent1"/>
                </a:solidFill>
              </a:rPr>
              <a:t>on a single optical system</a:t>
            </a:r>
            <a:r>
              <a:rPr lang="fr-FR" sz="1350" noProof="1">
                <a:solidFill>
                  <a:schemeClr val="bg2"/>
                </a:solidFill>
              </a:rPr>
              <a:t> (Not even interoperability issue between suppliers’ equipments)</a:t>
            </a:r>
          </a:p>
          <a:p>
            <a:endParaRPr lang="fr-FR" sz="1350" noProof="1">
              <a:solidFill>
                <a:schemeClr val="bg2"/>
              </a:solidFill>
            </a:endParaRPr>
          </a:p>
          <a:p>
            <a:pPr marL="600075" lvl="1" indent="-257175">
              <a:buFont typeface="Wingdings" panose="05000000000000000000" pitchFamily="2" charset="2"/>
              <a:buChar char="Ø"/>
            </a:pPr>
            <a:r>
              <a:rPr lang="fr-FR" sz="1350" b="1" noProof="1">
                <a:solidFill>
                  <a:schemeClr val="accent1"/>
                </a:solidFill>
              </a:rPr>
              <a:t>More flexibility</a:t>
            </a:r>
          </a:p>
          <a:p>
            <a:pPr marL="342900" lvl="1"/>
            <a:endParaRPr lang="fr-FR" sz="1350" b="1" noProof="1">
              <a:solidFill>
                <a:schemeClr val="accent1"/>
              </a:solidFill>
            </a:endParaRPr>
          </a:p>
          <a:p>
            <a:pPr marL="600075" lvl="1" indent="-257175">
              <a:buFont typeface="Wingdings" panose="05000000000000000000" pitchFamily="2" charset="2"/>
              <a:buChar char="Ø"/>
            </a:pPr>
            <a:r>
              <a:rPr lang="fr-FR" sz="1350" b="1" noProof="1">
                <a:solidFill>
                  <a:schemeClr val="accent1"/>
                </a:solidFill>
              </a:rPr>
              <a:t>Less equipment : saving costs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E3E710-9B20-4354-B8FB-D98976874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09" y="1210312"/>
            <a:ext cx="4004464" cy="28132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C1EE2E3-1846-4D26-9783-C20FEDB58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35" y="988819"/>
            <a:ext cx="4428753" cy="326723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0AB6BC9-9192-459B-A93A-708FDC709F46}"/>
              </a:ext>
            </a:extLst>
          </p:cNvPr>
          <p:cNvSpPr txBox="1"/>
          <p:nvPr/>
        </p:nvSpPr>
        <p:spPr>
          <a:xfrm>
            <a:off x="3419872" y="720037"/>
            <a:ext cx="580635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noProof="1">
                <a:solidFill>
                  <a:schemeClr val="accent1"/>
                </a:solidFill>
              </a:rPr>
              <a:t>Interconnecting (logically) networks ?</a:t>
            </a:r>
          </a:p>
          <a:p>
            <a:pPr marL="1171553" lvl="2" indent="-257175">
              <a:buFont typeface="Wingdings" panose="05000000000000000000" pitchFamily="2" charset="2"/>
              <a:buChar char="v"/>
            </a:pPr>
            <a:r>
              <a:rPr lang="fr-FR" sz="1350" b="1" noProof="1">
                <a:solidFill>
                  <a:schemeClr val="accent1"/>
                </a:solidFill>
              </a:rPr>
              <a:t>Full mesh (</a:t>
            </a:r>
            <a:r>
              <a:rPr lang="fr-FR" sz="1350" i="1" noProof="1">
                <a:solidFill>
                  <a:schemeClr val="bg2"/>
                </a:solidFill>
              </a:rPr>
              <a:t>dedicated fiber and equipments</a:t>
            </a:r>
            <a:r>
              <a:rPr lang="fr-FR" sz="1350" b="1" noProof="1">
                <a:solidFill>
                  <a:schemeClr val="accent1"/>
                </a:solidFill>
              </a:rPr>
              <a:t>)</a:t>
            </a:r>
          </a:p>
          <a:p>
            <a:pPr marL="1171553" lvl="2" indent="-257175">
              <a:buFont typeface="Wingdings" panose="05000000000000000000" pitchFamily="2" charset="2"/>
              <a:buChar char="v"/>
            </a:pPr>
            <a:r>
              <a:rPr lang="fr-FR" sz="1350" b="1" noProof="1">
                <a:solidFill>
                  <a:schemeClr val="accent1"/>
                </a:solidFill>
              </a:rPr>
              <a:t>ROADM installation</a:t>
            </a:r>
            <a:endParaRPr lang="fr-FR" sz="1350" b="1" u="sng" noProof="1">
              <a:solidFill>
                <a:schemeClr val="accent1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BA26703-0A18-4B8A-98C4-53E630DC9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09" y="1206947"/>
            <a:ext cx="4009252" cy="281660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FEEE4E7-C28A-4462-96DA-F3977770B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88756"/>
            <a:ext cx="5330537" cy="27699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41DDC5C-F597-4BEC-B33C-F4C18BE95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2" y="2672240"/>
            <a:ext cx="2337739" cy="57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29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EAAC3B2-15D0-4A8C-B793-3B22045F32C4}"/>
              </a:ext>
            </a:extLst>
          </p:cNvPr>
          <p:cNvSpPr/>
          <p:nvPr/>
        </p:nvSpPr>
        <p:spPr>
          <a:xfrm>
            <a:off x="5004049" y="3003799"/>
            <a:ext cx="3821340" cy="1544954"/>
          </a:xfrm>
          <a:prstGeom prst="round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79255DF-1BB2-984D-AC30-E9F9484734C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982CBB-8324-450A-A0E2-F6718A716030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F0E28458-7D3B-4463-986F-A5874CB241B8}"/>
              </a:ext>
            </a:extLst>
          </p:cNvPr>
          <p:cNvSpPr txBox="1">
            <a:spLocks/>
          </p:cNvSpPr>
          <p:nvPr/>
        </p:nvSpPr>
        <p:spPr>
          <a:xfrm>
            <a:off x="313325" y="412575"/>
            <a:ext cx="8512064" cy="3758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noProof="1">
                <a:solidFill>
                  <a:schemeClr val="tx2"/>
                </a:solidFill>
              </a:rPr>
              <a:t>ROADM, characteristics</a:t>
            </a:r>
            <a:endParaRPr lang="en-GB" sz="3200" b="1" noProof="1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430C66-5536-48FA-8608-63E355568A69}"/>
              </a:ext>
            </a:extLst>
          </p:cNvPr>
          <p:cNvSpPr/>
          <p:nvPr/>
        </p:nvSpPr>
        <p:spPr>
          <a:xfrm>
            <a:off x="4757905" y="1857398"/>
            <a:ext cx="3885726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500" noProof="1">
              <a:solidFill>
                <a:schemeClr val="accent1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fr-FR" sz="1350" noProof="1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FF0EB50-185F-4BB3-B5AE-C75A27D492C4}"/>
              </a:ext>
            </a:extLst>
          </p:cNvPr>
          <p:cNvSpPr txBox="1"/>
          <p:nvPr/>
        </p:nvSpPr>
        <p:spPr>
          <a:xfrm>
            <a:off x="709336" y="1420635"/>
            <a:ext cx="3821339" cy="2239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noProof="1">
                <a:solidFill>
                  <a:schemeClr val="accent1"/>
                </a:solidFill>
              </a:rPr>
              <a:t>C : Colorless</a:t>
            </a:r>
          </a:p>
          <a:p>
            <a:endParaRPr lang="fr-FR" sz="1350" noProof="1">
              <a:solidFill>
                <a:schemeClr val="accent1"/>
              </a:solidFill>
            </a:endParaRPr>
          </a:p>
          <a:p>
            <a:endParaRPr lang="fr-FR" noProof="1">
              <a:solidFill>
                <a:schemeClr val="accent1"/>
              </a:solidFill>
            </a:endParaRPr>
          </a:p>
          <a:p>
            <a:endParaRPr lang="fr-FR" noProof="1">
              <a:solidFill>
                <a:schemeClr val="accent1"/>
              </a:solidFill>
            </a:endParaRPr>
          </a:p>
          <a:p>
            <a:endParaRPr lang="fr-FR" noProof="1">
              <a:solidFill>
                <a:schemeClr val="accent1"/>
              </a:solidFill>
            </a:endParaRPr>
          </a:p>
          <a:p>
            <a:endParaRPr lang="fr-FR" noProof="1">
              <a:solidFill>
                <a:schemeClr val="accent1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noProof="1">
                <a:solidFill>
                  <a:schemeClr val="accent1"/>
                </a:solidFill>
              </a:rPr>
              <a:t>D : Directionless</a:t>
            </a:r>
          </a:p>
          <a:p>
            <a:endParaRPr lang="fr-FR" noProof="1">
              <a:solidFill>
                <a:schemeClr val="accent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EE38FD5-7227-41C6-97D5-23950320C7C3}"/>
              </a:ext>
            </a:extLst>
          </p:cNvPr>
          <p:cNvSpPr txBox="1"/>
          <p:nvPr/>
        </p:nvSpPr>
        <p:spPr>
          <a:xfrm>
            <a:off x="5200884" y="1420635"/>
            <a:ext cx="3821339" cy="2239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noProof="1">
                <a:solidFill>
                  <a:schemeClr val="accent1"/>
                </a:solidFill>
              </a:rPr>
              <a:t>C : Contentionless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fr-FR" sz="1350" noProof="1">
              <a:solidFill>
                <a:schemeClr val="accent1"/>
              </a:solidFill>
            </a:endParaRPr>
          </a:p>
          <a:p>
            <a:endParaRPr lang="fr-FR" noProof="1">
              <a:solidFill>
                <a:schemeClr val="accent1"/>
              </a:solidFill>
            </a:endParaRPr>
          </a:p>
          <a:p>
            <a:endParaRPr lang="fr-FR" noProof="1">
              <a:solidFill>
                <a:schemeClr val="accent1"/>
              </a:solidFill>
            </a:endParaRPr>
          </a:p>
          <a:p>
            <a:endParaRPr lang="fr-FR" noProof="1">
              <a:solidFill>
                <a:schemeClr val="accent1"/>
              </a:solidFill>
            </a:endParaRPr>
          </a:p>
          <a:p>
            <a:endParaRPr lang="fr-FR" noProof="1">
              <a:solidFill>
                <a:schemeClr val="accent1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noProof="1">
                <a:solidFill>
                  <a:schemeClr val="accent1"/>
                </a:solidFill>
              </a:rPr>
              <a:t>F : FlexGrid</a:t>
            </a:r>
          </a:p>
          <a:p>
            <a:endParaRPr lang="fr-FR" noProof="1">
              <a:solidFill>
                <a:schemeClr val="accent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E45E02E-F40A-4DD5-A5B2-F44BA2749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77" y="1763402"/>
            <a:ext cx="1360170" cy="10572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1F92E81-75C8-4F4F-810E-AE256585A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00" y="1763402"/>
            <a:ext cx="1360170" cy="10572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D910176-B9DC-4C98-ABCA-3B3FEF277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77" y="3403421"/>
            <a:ext cx="1360170" cy="10572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FFB59AE-3001-446B-AC67-4C0A46871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8000" y="3404685"/>
            <a:ext cx="1354455" cy="10572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F6A0C5A-EA91-4294-B26A-F2B602099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8933" y="3404685"/>
            <a:ext cx="1360170" cy="10572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89DC2FB-C97E-478A-A7C8-AC039C28C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7000" y="3403421"/>
            <a:ext cx="1385888" cy="105727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F34A6EB-4C50-4E64-A9B8-A291226AA5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8933" y="1761660"/>
            <a:ext cx="1360170" cy="10572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260A00C-348F-4886-8DD5-21DF926A2D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6286" y="1762208"/>
            <a:ext cx="1360170" cy="1057275"/>
          </a:xfrm>
          <a:prstGeom prst="rect">
            <a:avLst/>
          </a:prstGeom>
        </p:spPr>
      </p:pic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DA6F50A7-4D25-4D57-BEAA-1366E89DC3BD}"/>
              </a:ext>
            </a:extLst>
          </p:cNvPr>
          <p:cNvSpPr/>
          <p:nvPr/>
        </p:nvSpPr>
        <p:spPr>
          <a:xfrm>
            <a:off x="2073347" y="2298853"/>
            <a:ext cx="720517" cy="407520"/>
          </a:xfrm>
          <a:prstGeom prst="rightArrow">
            <a:avLst>
              <a:gd name="adj1" fmla="val 30717"/>
              <a:gd name="adj2" fmla="val 67178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D3728938-2E25-40B6-AA35-F7BC6339FB39}"/>
              </a:ext>
            </a:extLst>
          </p:cNvPr>
          <p:cNvSpPr/>
          <p:nvPr/>
        </p:nvSpPr>
        <p:spPr>
          <a:xfrm>
            <a:off x="2062623" y="3941141"/>
            <a:ext cx="720517" cy="407520"/>
          </a:xfrm>
          <a:prstGeom prst="rightArrow">
            <a:avLst>
              <a:gd name="adj1" fmla="val 30717"/>
              <a:gd name="adj2" fmla="val 67178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F52B1BF-0F0E-49FD-A205-DBBF431500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709335" y="1763402"/>
            <a:ext cx="1360170" cy="105727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2991E57-6EFA-400A-81EF-C296B901E0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712800" y="3404685"/>
            <a:ext cx="1360170" cy="105727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D232C08-61CE-4411-AB5F-74974118762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5195091" y="3404685"/>
            <a:ext cx="1360170" cy="10572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7DCD0B9-EEAE-4A4E-91E0-17904112E2B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5195091" y="1762208"/>
            <a:ext cx="1360170" cy="1057275"/>
          </a:xfrm>
          <a:prstGeom prst="rect">
            <a:avLst/>
          </a:prstGeom>
        </p:spPr>
      </p:pic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CF086E2E-6BB0-4A33-89BA-AA26489E992A}"/>
              </a:ext>
            </a:extLst>
          </p:cNvPr>
          <p:cNvSpPr/>
          <p:nvPr/>
        </p:nvSpPr>
        <p:spPr>
          <a:xfrm>
            <a:off x="6634952" y="2298853"/>
            <a:ext cx="720517" cy="407520"/>
          </a:xfrm>
          <a:prstGeom prst="rightArrow">
            <a:avLst>
              <a:gd name="adj1" fmla="val 30717"/>
              <a:gd name="adj2" fmla="val 67178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DB43E51E-68BD-4F9F-A4F6-59B4C4D414F1}"/>
              </a:ext>
            </a:extLst>
          </p:cNvPr>
          <p:cNvSpPr/>
          <p:nvPr/>
        </p:nvSpPr>
        <p:spPr>
          <a:xfrm>
            <a:off x="6624228" y="3941141"/>
            <a:ext cx="720517" cy="407520"/>
          </a:xfrm>
          <a:prstGeom prst="rightArrow">
            <a:avLst>
              <a:gd name="adj1" fmla="val 30717"/>
              <a:gd name="adj2" fmla="val 67178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4229E0F-535C-480B-A07F-C847D548A1BD}"/>
              </a:ext>
            </a:extLst>
          </p:cNvPr>
          <p:cNvSpPr txBox="1"/>
          <p:nvPr/>
        </p:nvSpPr>
        <p:spPr>
          <a:xfrm>
            <a:off x="1250427" y="839062"/>
            <a:ext cx="6637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noProof="1">
                <a:solidFill>
                  <a:schemeClr val="bg2"/>
                </a:solidFill>
              </a:rPr>
              <a:t>In addtion to reconfigurability, </a:t>
            </a:r>
            <a:r>
              <a:rPr lang="fr-FR" sz="1200" b="1" noProof="1">
                <a:solidFill>
                  <a:schemeClr val="accent1"/>
                </a:solidFill>
              </a:rPr>
              <a:t>filters </a:t>
            </a:r>
            <a:r>
              <a:rPr lang="fr-FR" sz="1200" noProof="1">
                <a:solidFill>
                  <a:schemeClr val="bg2"/>
                </a:solidFill>
              </a:rPr>
              <a:t>bring some additional </a:t>
            </a:r>
            <a:r>
              <a:rPr lang="fr-FR" sz="1200" b="1" noProof="1">
                <a:solidFill>
                  <a:schemeClr val="accent1"/>
                </a:solidFill>
              </a:rPr>
              <a:t>features</a:t>
            </a:r>
            <a:r>
              <a:rPr lang="fr-FR" sz="1200" noProof="1">
                <a:solidFill>
                  <a:schemeClr val="bg2"/>
                </a:solidFill>
              </a:rPr>
              <a:t> providing more </a:t>
            </a:r>
            <a:r>
              <a:rPr lang="fr-FR" sz="1200" b="1" noProof="1">
                <a:solidFill>
                  <a:schemeClr val="accent1"/>
                </a:solidFill>
              </a:rPr>
              <a:t>flexibility to ROADM </a:t>
            </a:r>
            <a:r>
              <a:rPr lang="fr-FR" sz="1200" noProof="1">
                <a:solidFill>
                  <a:schemeClr val="bg2"/>
                </a:solidFill>
              </a:rPr>
              <a:t>(optimisation)</a:t>
            </a:r>
          </a:p>
        </p:txBody>
      </p:sp>
    </p:spTree>
    <p:extLst>
      <p:ext uri="{BB962C8B-B14F-4D97-AF65-F5344CB8AC3E}">
        <p14:creationId xmlns:p14="http://schemas.microsoft.com/office/powerpoint/2010/main" val="278015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79255DF-1BB2-984D-AC30-E9F9484734C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982CBB-8324-450A-A0E2-F6718A716030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F0E28458-7D3B-4463-986F-A5874CB241B8}"/>
              </a:ext>
            </a:extLst>
          </p:cNvPr>
          <p:cNvSpPr txBox="1">
            <a:spLocks/>
          </p:cNvSpPr>
          <p:nvPr/>
        </p:nvSpPr>
        <p:spPr>
          <a:xfrm>
            <a:off x="315968" y="160427"/>
            <a:ext cx="8512064" cy="3758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b="1" noProof="1">
                <a:solidFill>
                  <a:schemeClr val="tx2"/>
                </a:solidFill>
              </a:rPr>
              <a:t>ROADM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3D667BE-67FD-4951-9167-33280FD4EF65}"/>
              </a:ext>
            </a:extLst>
          </p:cNvPr>
          <p:cNvCxnSpPr/>
          <p:nvPr/>
        </p:nvCxnSpPr>
        <p:spPr bwMode="auto">
          <a:xfrm rot="5400000">
            <a:off x="4475913" y="1162298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57DF89F-CE50-4427-AAA9-171190718627}"/>
              </a:ext>
            </a:extLst>
          </p:cNvPr>
          <p:cNvCxnSpPr/>
          <p:nvPr/>
        </p:nvCxnSpPr>
        <p:spPr bwMode="auto">
          <a:xfrm rot="5400000">
            <a:off x="4768374" y="1162298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8A1819FE-9542-4124-ADCB-D4C8E0B9ABE7}"/>
              </a:ext>
            </a:extLst>
          </p:cNvPr>
          <p:cNvCxnSpPr/>
          <p:nvPr/>
        </p:nvCxnSpPr>
        <p:spPr bwMode="auto">
          <a:xfrm rot="5400000">
            <a:off x="525034" y="3623039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033DD7BB-6BE3-48E7-A615-A70DCACF316A}"/>
              </a:ext>
            </a:extLst>
          </p:cNvPr>
          <p:cNvCxnSpPr/>
          <p:nvPr/>
        </p:nvCxnSpPr>
        <p:spPr bwMode="auto">
          <a:xfrm rot="5400000">
            <a:off x="598150" y="3623039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E1EA078-857B-42F0-95F0-9190FE3645B8}"/>
              </a:ext>
            </a:extLst>
          </p:cNvPr>
          <p:cNvCxnSpPr/>
          <p:nvPr/>
        </p:nvCxnSpPr>
        <p:spPr bwMode="auto">
          <a:xfrm rot="5400000">
            <a:off x="671266" y="3623039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4234288-3F70-4E5C-9EC4-F807D3330629}"/>
              </a:ext>
            </a:extLst>
          </p:cNvPr>
          <p:cNvCxnSpPr/>
          <p:nvPr/>
        </p:nvCxnSpPr>
        <p:spPr bwMode="auto">
          <a:xfrm rot="5400000">
            <a:off x="744382" y="3623039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FD63A26-6A05-4F3C-8270-85403071343A}"/>
              </a:ext>
            </a:extLst>
          </p:cNvPr>
          <p:cNvCxnSpPr/>
          <p:nvPr/>
        </p:nvCxnSpPr>
        <p:spPr bwMode="auto">
          <a:xfrm rot="5400000">
            <a:off x="817498" y="3623039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A4E463A-9DD0-477B-8A0E-4B311E9989C9}"/>
              </a:ext>
            </a:extLst>
          </p:cNvPr>
          <p:cNvCxnSpPr/>
          <p:nvPr/>
        </p:nvCxnSpPr>
        <p:spPr bwMode="auto">
          <a:xfrm rot="5400000">
            <a:off x="963730" y="3623039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C79911B9-8AA7-49D1-A3D8-2B11E490CBB6}"/>
              </a:ext>
            </a:extLst>
          </p:cNvPr>
          <p:cNvCxnSpPr/>
          <p:nvPr/>
        </p:nvCxnSpPr>
        <p:spPr bwMode="auto">
          <a:xfrm rot="5400000">
            <a:off x="1036846" y="3623039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32536B87-C452-46BF-81B2-3BD2ADECD114}"/>
              </a:ext>
            </a:extLst>
          </p:cNvPr>
          <p:cNvCxnSpPr/>
          <p:nvPr/>
        </p:nvCxnSpPr>
        <p:spPr bwMode="auto">
          <a:xfrm rot="5400000">
            <a:off x="1256194" y="3623039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BDBEB18-F728-47F2-831D-C22EF405EE8D}"/>
              </a:ext>
            </a:extLst>
          </p:cNvPr>
          <p:cNvCxnSpPr/>
          <p:nvPr/>
        </p:nvCxnSpPr>
        <p:spPr bwMode="auto">
          <a:xfrm rot="5400000">
            <a:off x="890614" y="3623039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C7A589E-9175-4C55-99AD-D8D2634B5C9B}"/>
              </a:ext>
            </a:extLst>
          </p:cNvPr>
          <p:cNvCxnSpPr/>
          <p:nvPr/>
        </p:nvCxnSpPr>
        <p:spPr bwMode="auto">
          <a:xfrm rot="5400000">
            <a:off x="1109962" y="3623039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3BC1F260-9B26-48DF-AFBC-561D250AF00E}"/>
              </a:ext>
            </a:extLst>
          </p:cNvPr>
          <p:cNvCxnSpPr/>
          <p:nvPr/>
        </p:nvCxnSpPr>
        <p:spPr bwMode="auto">
          <a:xfrm rot="5400000">
            <a:off x="1183078" y="3623039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EEBFC8F1-CE5E-4CC9-89D0-8E8C40C409BA}"/>
              </a:ext>
            </a:extLst>
          </p:cNvPr>
          <p:cNvCxnSpPr/>
          <p:nvPr/>
        </p:nvCxnSpPr>
        <p:spPr bwMode="auto">
          <a:xfrm rot="5400000">
            <a:off x="1329307" y="3623039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E0DF122-9880-4935-91EC-46FBC373244D}"/>
              </a:ext>
            </a:extLst>
          </p:cNvPr>
          <p:cNvCxnSpPr/>
          <p:nvPr/>
        </p:nvCxnSpPr>
        <p:spPr bwMode="auto">
          <a:xfrm rot="5400000">
            <a:off x="4115367" y="1504801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5B4530F-71D1-485D-BDBB-83968C287B6F}"/>
              </a:ext>
            </a:extLst>
          </p:cNvPr>
          <p:cNvCxnSpPr/>
          <p:nvPr/>
        </p:nvCxnSpPr>
        <p:spPr bwMode="auto">
          <a:xfrm rot="5400000">
            <a:off x="3969135" y="1860743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FD2665D6-4A9D-4E12-8B6E-B99B61037EBF}"/>
              </a:ext>
            </a:extLst>
          </p:cNvPr>
          <p:cNvCxnSpPr/>
          <p:nvPr/>
        </p:nvCxnSpPr>
        <p:spPr bwMode="auto">
          <a:xfrm rot="5400000">
            <a:off x="4188483" y="1860743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68929A4-1625-40B8-8F5F-151983AFC54F}"/>
              </a:ext>
            </a:extLst>
          </p:cNvPr>
          <p:cNvCxnSpPr/>
          <p:nvPr/>
        </p:nvCxnSpPr>
        <p:spPr bwMode="auto">
          <a:xfrm rot="5400000">
            <a:off x="4407831" y="1860743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99A290A5-B3CE-4783-9C5F-2E438E337F2D}"/>
              </a:ext>
            </a:extLst>
          </p:cNvPr>
          <p:cNvCxnSpPr/>
          <p:nvPr/>
        </p:nvCxnSpPr>
        <p:spPr bwMode="auto">
          <a:xfrm rot="5400000">
            <a:off x="4700295" y="1860743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4C0E0729-AC5C-40C1-AAC9-488E70289434}"/>
              </a:ext>
            </a:extLst>
          </p:cNvPr>
          <p:cNvCxnSpPr/>
          <p:nvPr/>
        </p:nvCxnSpPr>
        <p:spPr bwMode="auto">
          <a:xfrm rot="5400000">
            <a:off x="4554063" y="2213169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066F3A74-D0F8-4158-8169-0F8BE38DECA7}"/>
              </a:ext>
            </a:extLst>
          </p:cNvPr>
          <p:cNvCxnSpPr/>
          <p:nvPr/>
        </p:nvCxnSpPr>
        <p:spPr bwMode="auto">
          <a:xfrm rot="5400000">
            <a:off x="4627179" y="2213169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B974C22-ABEB-4055-BACB-BDC425C12683}"/>
              </a:ext>
            </a:extLst>
          </p:cNvPr>
          <p:cNvCxnSpPr/>
          <p:nvPr/>
        </p:nvCxnSpPr>
        <p:spPr bwMode="auto">
          <a:xfrm rot="5400000">
            <a:off x="4046379" y="2224817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E41CBAF2-E536-4621-B887-253D3DAE38DD}"/>
              </a:ext>
            </a:extLst>
          </p:cNvPr>
          <p:cNvCxnSpPr/>
          <p:nvPr/>
        </p:nvCxnSpPr>
        <p:spPr bwMode="auto">
          <a:xfrm rot="5400000">
            <a:off x="4329681" y="3237023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66DF9AB6-44D0-46E2-B949-6EFC2096EDC5}"/>
              </a:ext>
            </a:extLst>
          </p:cNvPr>
          <p:cNvCxnSpPr/>
          <p:nvPr/>
        </p:nvCxnSpPr>
        <p:spPr bwMode="auto">
          <a:xfrm rot="5400000">
            <a:off x="4263436" y="4324419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0" name="Image 169">
            <a:extLst>
              <a:ext uri="{FF2B5EF4-FFF2-40B4-BE49-F238E27FC236}">
                <a16:creationId xmlns:a16="http://schemas.microsoft.com/office/drawing/2014/main" id="{CB9D9135-370C-41C5-B249-3C999BA25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9778" r="-717" b="18341"/>
          <a:stretch/>
        </p:blipFill>
        <p:spPr>
          <a:xfrm>
            <a:off x="2121702" y="971270"/>
            <a:ext cx="1073215" cy="3639254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204" name="Groupe 203">
            <a:extLst>
              <a:ext uri="{FF2B5EF4-FFF2-40B4-BE49-F238E27FC236}">
                <a16:creationId xmlns:a16="http://schemas.microsoft.com/office/drawing/2014/main" id="{57B3B499-E28D-4750-8CB9-BB0F9B5645C8}"/>
              </a:ext>
            </a:extLst>
          </p:cNvPr>
          <p:cNvGrpSpPr/>
          <p:nvPr/>
        </p:nvGrpSpPr>
        <p:grpSpPr>
          <a:xfrm>
            <a:off x="604807" y="1098125"/>
            <a:ext cx="4299212" cy="3443706"/>
            <a:chOff x="806408" y="1464167"/>
            <a:chExt cx="5732283" cy="4591608"/>
          </a:xfrm>
        </p:grpSpPr>
        <p:grpSp>
          <p:nvGrpSpPr>
            <p:cNvPr id="202" name="Groupe 201">
              <a:extLst>
                <a:ext uri="{FF2B5EF4-FFF2-40B4-BE49-F238E27FC236}">
                  <a16:creationId xmlns:a16="http://schemas.microsoft.com/office/drawing/2014/main" id="{3F2CBB39-1275-4746-89C8-8AF2BBF0A8D6}"/>
                </a:ext>
              </a:extLst>
            </p:cNvPr>
            <p:cNvGrpSpPr/>
            <p:nvPr/>
          </p:nvGrpSpPr>
          <p:grpSpPr>
            <a:xfrm>
              <a:off x="5318801" y="1636251"/>
              <a:ext cx="1219890" cy="4239180"/>
              <a:chOff x="5318801" y="1636251"/>
              <a:chExt cx="1219890" cy="4239180"/>
            </a:xfrm>
          </p:grpSpPr>
          <p:cxnSp>
            <p:nvCxnSpPr>
              <p:cNvPr id="7" name="Connecteur droit 6">
                <a:extLst>
                  <a:ext uri="{FF2B5EF4-FFF2-40B4-BE49-F238E27FC236}">
                    <a16:creationId xmlns:a16="http://schemas.microsoft.com/office/drawing/2014/main" id="{F48AD9E4-B0FA-4D64-B601-E09F185980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318801" y="1668681"/>
                <a:ext cx="1211909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" name="Connecteur droit 8">
                <a:extLst>
                  <a:ext uri="{FF2B5EF4-FFF2-40B4-BE49-F238E27FC236}">
                    <a16:creationId xmlns:a16="http://schemas.microsoft.com/office/drawing/2014/main" id="{67CFEF4C-65FA-48E6-A5F4-C0D0D5A315E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322868" y="2139144"/>
                <a:ext cx="1211909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" name="Connecteur droit 9">
                <a:extLst>
                  <a:ext uri="{FF2B5EF4-FFF2-40B4-BE49-F238E27FC236}">
                    <a16:creationId xmlns:a16="http://schemas.microsoft.com/office/drawing/2014/main" id="{9C4D902C-5721-4944-B26F-514F20B379D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322868" y="3080775"/>
                <a:ext cx="1211909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5E27ADC2-1897-4BF1-92B9-1027E73F1A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318801" y="4440147"/>
                <a:ext cx="1211909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F521BF97-0AF9-47DD-ACE6-4FDB1281F9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322868" y="2598781"/>
                <a:ext cx="1211909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Connecteur droit 13">
                <a:extLst>
                  <a:ext uri="{FF2B5EF4-FFF2-40B4-BE49-F238E27FC236}">
                    <a16:creationId xmlns:a16="http://schemas.microsoft.com/office/drawing/2014/main" id="{DD7F3E42-CAA4-4B8B-AC1E-D5ECBBAC9A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326782" y="3983764"/>
                <a:ext cx="1211909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Connecteur droit 14">
                <a:extLst>
                  <a:ext uri="{FF2B5EF4-FFF2-40B4-BE49-F238E27FC236}">
                    <a16:creationId xmlns:a16="http://schemas.microsoft.com/office/drawing/2014/main" id="{8842BBB9-961A-4536-82D6-8721F41EDED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324352" y="4927405"/>
                <a:ext cx="1211909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F00A2056-7B85-4361-8877-1BAA6CD00A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324352" y="5873843"/>
                <a:ext cx="1211909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Connecteur droit 16">
                <a:extLst>
                  <a:ext uri="{FF2B5EF4-FFF2-40B4-BE49-F238E27FC236}">
                    <a16:creationId xmlns:a16="http://schemas.microsoft.com/office/drawing/2014/main" id="{7205F8F4-08B8-462C-BBAC-252F6D69B7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324352" y="5379537"/>
                <a:ext cx="1211909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1B9CD48D-DB16-4D4D-BCC5-CE484AA5D808}"/>
                  </a:ext>
                </a:extLst>
              </p:cNvPr>
              <p:cNvGrpSpPr/>
              <p:nvPr/>
            </p:nvGrpSpPr>
            <p:grpSpPr>
              <a:xfrm>
                <a:off x="5392003" y="1636251"/>
                <a:ext cx="1073952" cy="21431"/>
                <a:chOff x="5591642" y="2428868"/>
                <a:chExt cx="1073952" cy="214314"/>
              </a:xfrm>
            </p:grpSpPr>
            <p:cxnSp>
              <p:nvCxnSpPr>
                <p:cNvPr id="41" name="Connecteur droit 40">
                  <a:extLst>
                    <a:ext uri="{FF2B5EF4-FFF2-40B4-BE49-F238E27FC236}">
                      <a16:creationId xmlns:a16="http://schemas.microsoft.com/office/drawing/2014/main" id="{F36BA29F-B04D-44ED-8DE7-44864034F2DD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48527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33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2" name="Connecteur droit 41">
                  <a:extLst>
                    <a:ext uri="{FF2B5EF4-FFF2-40B4-BE49-F238E27FC236}">
                      <a16:creationId xmlns:a16="http://schemas.microsoft.com/office/drawing/2014/main" id="{7B3FBB7E-F5F7-43DF-9E28-27E08E4CA0EF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582767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3" name="Connecteur droit 42">
                  <a:extLst>
                    <a:ext uri="{FF2B5EF4-FFF2-40B4-BE49-F238E27FC236}">
                      <a16:creationId xmlns:a16="http://schemas.microsoft.com/office/drawing/2014/main" id="{42EEE700-C288-42EB-BF30-BFDA88438EAD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680255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4" name="Connecteur droit 43">
                  <a:extLst>
                    <a:ext uri="{FF2B5EF4-FFF2-40B4-BE49-F238E27FC236}">
                      <a16:creationId xmlns:a16="http://schemas.microsoft.com/office/drawing/2014/main" id="{E1D221D0-DBB8-449A-A9A0-0C145C11B72C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77774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" name="Connecteur droit 44">
                  <a:extLst>
                    <a:ext uri="{FF2B5EF4-FFF2-40B4-BE49-F238E27FC236}">
                      <a16:creationId xmlns:a16="http://schemas.microsoft.com/office/drawing/2014/main" id="{339AA508-8878-40D5-BCF8-E8B32567AD3B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875231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6" name="Connecteur droit 45">
                  <a:extLst>
                    <a:ext uri="{FF2B5EF4-FFF2-40B4-BE49-F238E27FC236}">
                      <a16:creationId xmlns:a16="http://schemas.microsoft.com/office/drawing/2014/main" id="{C42314B0-6919-47A8-A2AB-74FCD5DA51F3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070207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" name="Connecteur droit 46">
                  <a:extLst>
                    <a:ext uri="{FF2B5EF4-FFF2-40B4-BE49-F238E27FC236}">
                      <a16:creationId xmlns:a16="http://schemas.microsoft.com/office/drawing/2014/main" id="{CD391569-1818-419E-92E2-F9DB45A14ACA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167695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8" name="Connecteur droit 47">
                  <a:extLst>
                    <a:ext uri="{FF2B5EF4-FFF2-40B4-BE49-F238E27FC236}">
                      <a16:creationId xmlns:a16="http://schemas.microsoft.com/office/drawing/2014/main" id="{FBAF8DAB-E9AA-4BFB-B61B-72C249A88E10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46015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9" name="Connecteur droit 48">
                  <a:extLst>
                    <a:ext uri="{FF2B5EF4-FFF2-40B4-BE49-F238E27FC236}">
                      <a16:creationId xmlns:a16="http://schemas.microsoft.com/office/drawing/2014/main" id="{F4DB1FBE-31CC-4D64-A27D-93DCFFF44675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97271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0" name="Connecteur droit 49">
                  <a:extLst>
                    <a:ext uri="{FF2B5EF4-FFF2-40B4-BE49-F238E27FC236}">
                      <a16:creationId xmlns:a16="http://schemas.microsoft.com/office/drawing/2014/main" id="{7208EDEF-B1BF-4140-A37F-51860CA59E6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26518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1" name="Connecteur droit 50">
                  <a:extLst>
                    <a:ext uri="{FF2B5EF4-FFF2-40B4-BE49-F238E27FC236}">
                      <a16:creationId xmlns:a16="http://schemas.microsoft.com/office/drawing/2014/main" id="{54449301-0235-4D22-BF6C-041960A92BDD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362671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2" name="Connecteur droit 51">
                  <a:extLst>
                    <a:ext uri="{FF2B5EF4-FFF2-40B4-BE49-F238E27FC236}">
                      <a16:creationId xmlns:a16="http://schemas.microsoft.com/office/drawing/2014/main" id="{F4CC80FB-632D-4047-A577-CD225B25943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55764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3" name="Groupe 52">
                <a:extLst>
                  <a:ext uri="{FF2B5EF4-FFF2-40B4-BE49-F238E27FC236}">
                    <a16:creationId xmlns:a16="http://schemas.microsoft.com/office/drawing/2014/main" id="{9993C498-6E19-4F82-946F-DF1DEC5F7089}"/>
                  </a:ext>
                </a:extLst>
              </p:cNvPr>
              <p:cNvGrpSpPr/>
              <p:nvPr/>
            </p:nvGrpSpPr>
            <p:grpSpPr>
              <a:xfrm>
                <a:off x="5398715" y="2110174"/>
                <a:ext cx="1073952" cy="21431"/>
                <a:chOff x="5591642" y="2428868"/>
                <a:chExt cx="1073952" cy="214314"/>
              </a:xfrm>
            </p:grpSpPr>
            <p:cxnSp>
              <p:nvCxnSpPr>
                <p:cNvPr id="54" name="Connecteur droit 53">
                  <a:extLst>
                    <a:ext uri="{FF2B5EF4-FFF2-40B4-BE49-F238E27FC236}">
                      <a16:creationId xmlns:a16="http://schemas.microsoft.com/office/drawing/2014/main" id="{742E1DA9-7015-4B89-86B8-C929DD3EF8AD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48527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33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5" name="Connecteur droit 54">
                  <a:extLst>
                    <a:ext uri="{FF2B5EF4-FFF2-40B4-BE49-F238E27FC236}">
                      <a16:creationId xmlns:a16="http://schemas.microsoft.com/office/drawing/2014/main" id="{E9366CF6-EEAF-4B96-99A5-259E5C84BB4F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582767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6" name="Connecteur droit 55">
                  <a:extLst>
                    <a:ext uri="{FF2B5EF4-FFF2-40B4-BE49-F238E27FC236}">
                      <a16:creationId xmlns:a16="http://schemas.microsoft.com/office/drawing/2014/main" id="{03658479-C381-4ED2-A355-51AFC082A864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680255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" name="Connecteur droit 56">
                  <a:extLst>
                    <a:ext uri="{FF2B5EF4-FFF2-40B4-BE49-F238E27FC236}">
                      <a16:creationId xmlns:a16="http://schemas.microsoft.com/office/drawing/2014/main" id="{86368711-930D-49F2-BCF3-956DF74C8532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77774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8" name="Connecteur droit 57">
                  <a:extLst>
                    <a:ext uri="{FF2B5EF4-FFF2-40B4-BE49-F238E27FC236}">
                      <a16:creationId xmlns:a16="http://schemas.microsoft.com/office/drawing/2014/main" id="{8785A9AD-5CEC-4FC9-8F97-95201292B81F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875231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9" name="Connecteur droit 58">
                  <a:extLst>
                    <a:ext uri="{FF2B5EF4-FFF2-40B4-BE49-F238E27FC236}">
                      <a16:creationId xmlns:a16="http://schemas.microsoft.com/office/drawing/2014/main" id="{3202A9D4-A365-464A-A0E2-16D1D4FA151A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070207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0" name="Connecteur droit 59">
                  <a:extLst>
                    <a:ext uri="{FF2B5EF4-FFF2-40B4-BE49-F238E27FC236}">
                      <a16:creationId xmlns:a16="http://schemas.microsoft.com/office/drawing/2014/main" id="{002C1690-6F84-409D-9DDA-F9C87B2DBE12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167695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1" name="Connecteur droit 60">
                  <a:extLst>
                    <a:ext uri="{FF2B5EF4-FFF2-40B4-BE49-F238E27FC236}">
                      <a16:creationId xmlns:a16="http://schemas.microsoft.com/office/drawing/2014/main" id="{84D8DD06-BA0F-4220-A4B5-C22FDE922510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46015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2" name="Connecteur droit 61">
                  <a:extLst>
                    <a:ext uri="{FF2B5EF4-FFF2-40B4-BE49-F238E27FC236}">
                      <a16:creationId xmlns:a16="http://schemas.microsoft.com/office/drawing/2014/main" id="{469BDEEE-8148-4F14-A0DF-2FC8532D28F2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97271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3" name="Connecteur droit 62">
                  <a:extLst>
                    <a:ext uri="{FF2B5EF4-FFF2-40B4-BE49-F238E27FC236}">
                      <a16:creationId xmlns:a16="http://schemas.microsoft.com/office/drawing/2014/main" id="{C07C6667-FA99-4E58-B582-754352CEE744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26518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4" name="Connecteur droit 63">
                  <a:extLst>
                    <a:ext uri="{FF2B5EF4-FFF2-40B4-BE49-F238E27FC236}">
                      <a16:creationId xmlns:a16="http://schemas.microsoft.com/office/drawing/2014/main" id="{E7B73C6D-3E39-4777-B19C-1C57AD7E698A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362671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" name="Connecteur droit 64">
                  <a:extLst>
                    <a:ext uri="{FF2B5EF4-FFF2-40B4-BE49-F238E27FC236}">
                      <a16:creationId xmlns:a16="http://schemas.microsoft.com/office/drawing/2014/main" id="{4E6E65A2-D1FC-4F9D-80E9-BA64828B6D25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55764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F1A0327A-9D85-47A2-850A-E3C8FE7E83D5}"/>
                  </a:ext>
                </a:extLst>
              </p:cNvPr>
              <p:cNvGrpSpPr/>
              <p:nvPr/>
            </p:nvGrpSpPr>
            <p:grpSpPr>
              <a:xfrm>
                <a:off x="5398715" y="2567033"/>
                <a:ext cx="1073952" cy="21431"/>
                <a:chOff x="5591642" y="2428868"/>
                <a:chExt cx="1073952" cy="214314"/>
              </a:xfrm>
            </p:grpSpPr>
            <p:cxnSp>
              <p:nvCxnSpPr>
                <p:cNvPr id="67" name="Connecteur droit 66">
                  <a:extLst>
                    <a:ext uri="{FF2B5EF4-FFF2-40B4-BE49-F238E27FC236}">
                      <a16:creationId xmlns:a16="http://schemas.microsoft.com/office/drawing/2014/main" id="{72404F4C-3583-4D97-82E6-08F211FFC2A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48527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33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8" name="Connecteur droit 67">
                  <a:extLst>
                    <a:ext uri="{FF2B5EF4-FFF2-40B4-BE49-F238E27FC236}">
                      <a16:creationId xmlns:a16="http://schemas.microsoft.com/office/drawing/2014/main" id="{3E7F9386-19D3-467C-BE08-37586E64000E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582767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9" name="Connecteur droit 68">
                  <a:extLst>
                    <a:ext uri="{FF2B5EF4-FFF2-40B4-BE49-F238E27FC236}">
                      <a16:creationId xmlns:a16="http://schemas.microsoft.com/office/drawing/2014/main" id="{624A8EE5-3952-4716-B41D-09DA56319609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680255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0" name="Connecteur droit 69">
                  <a:extLst>
                    <a:ext uri="{FF2B5EF4-FFF2-40B4-BE49-F238E27FC236}">
                      <a16:creationId xmlns:a16="http://schemas.microsoft.com/office/drawing/2014/main" id="{75629C17-4392-48BD-B501-0B9CF2DA55FF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77774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Connecteur droit 70">
                  <a:extLst>
                    <a:ext uri="{FF2B5EF4-FFF2-40B4-BE49-F238E27FC236}">
                      <a16:creationId xmlns:a16="http://schemas.microsoft.com/office/drawing/2014/main" id="{0C7D9B7C-D6E3-4608-BE99-406214FDB083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875231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Connecteur droit 71">
                  <a:extLst>
                    <a:ext uri="{FF2B5EF4-FFF2-40B4-BE49-F238E27FC236}">
                      <a16:creationId xmlns:a16="http://schemas.microsoft.com/office/drawing/2014/main" id="{2DBA67FE-0EB9-42F7-A43F-78AB087026F2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070207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3" name="Connecteur droit 72">
                  <a:extLst>
                    <a:ext uri="{FF2B5EF4-FFF2-40B4-BE49-F238E27FC236}">
                      <a16:creationId xmlns:a16="http://schemas.microsoft.com/office/drawing/2014/main" id="{5530A713-0B90-4882-B535-50AA47BC358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167695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4" name="Connecteur droit 73">
                  <a:extLst>
                    <a:ext uri="{FF2B5EF4-FFF2-40B4-BE49-F238E27FC236}">
                      <a16:creationId xmlns:a16="http://schemas.microsoft.com/office/drawing/2014/main" id="{6F52E61D-08EE-4E34-88C0-3C4211E003CB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46015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" name="Connecteur droit 74">
                  <a:extLst>
                    <a:ext uri="{FF2B5EF4-FFF2-40B4-BE49-F238E27FC236}">
                      <a16:creationId xmlns:a16="http://schemas.microsoft.com/office/drawing/2014/main" id="{A9BC3300-B6C6-4D4E-A70F-B1751020D7D6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97271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6" name="Connecteur droit 75">
                  <a:extLst>
                    <a:ext uri="{FF2B5EF4-FFF2-40B4-BE49-F238E27FC236}">
                      <a16:creationId xmlns:a16="http://schemas.microsoft.com/office/drawing/2014/main" id="{2E0AF250-AA65-4C39-8949-B47779EFEEDF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26518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7" name="Connecteur droit 76">
                  <a:extLst>
                    <a:ext uri="{FF2B5EF4-FFF2-40B4-BE49-F238E27FC236}">
                      <a16:creationId xmlns:a16="http://schemas.microsoft.com/office/drawing/2014/main" id="{FDB3DDC7-E6AF-4981-97A7-8641F17BBCC5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362671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8" name="Connecteur droit 77">
                  <a:extLst>
                    <a:ext uri="{FF2B5EF4-FFF2-40B4-BE49-F238E27FC236}">
                      <a16:creationId xmlns:a16="http://schemas.microsoft.com/office/drawing/2014/main" id="{49D8A6E8-E961-49C0-96B9-A188D847A9AB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55764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79" name="Groupe 78">
                <a:extLst>
                  <a:ext uri="{FF2B5EF4-FFF2-40B4-BE49-F238E27FC236}">
                    <a16:creationId xmlns:a16="http://schemas.microsoft.com/office/drawing/2014/main" id="{40CCBC36-4673-41C5-BC29-9B6A9ECCA577}"/>
                  </a:ext>
                </a:extLst>
              </p:cNvPr>
              <p:cNvGrpSpPr/>
              <p:nvPr/>
            </p:nvGrpSpPr>
            <p:grpSpPr>
              <a:xfrm>
                <a:off x="5398715" y="3054187"/>
                <a:ext cx="1073952" cy="21431"/>
                <a:chOff x="5591642" y="2428868"/>
                <a:chExt cx="1073952" cy="214314"/>
              </a:xfrm>
            </p:grpSpPr>
            <p:cxnSp>
              <p:nvCxnSpPr>
                <p:cNvPr id="80" name="Connecteur droit 79">
                  <a:extLst>
                    <a:ext uri="{FF2B5EF4-FFF2-40B4-BE49-F238E27FC236}">
                      <a16:creationId xmlns:a16="http://schemas.microsoft.com/office/drawing/2014/main" id="{9912C470-ABAA-4689-944F-FC8B9AC6C604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48527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33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1" name="Connecteur droit 80">
                  <a:extLst>
                    <a:ext uri="{FF2B5EF4-FFF2-40B4-BE49-F238E27FC236}">
                      <a16:creationId xmlns:a16="http://schemas.microsoft.com/office/drawing/2014/main" id="{D93C8B55-8F5A-439C-B3FB-7E19A8B51160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582767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2" name="Connecteur droit 81">
                  <a:extLst>
                    <a:ext uri="{FF2B5EF4-FFF2-40B4-BE49-F238E27FC236}">
                      <a16:creationId xmlns:a16="http://schemas.microsoft.com/office/drawing/2014/main" id="{505E7C80-44AC-406F-A9BE-B5AFC85463A1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680255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" name="Connecteur droit 82">
                  <a:extLst>
                    <a:ext uri="{FF2B5EF4-FFF2-40B4-BE49-F238E27FC236}">
                      <a16:creationId xmlns:a16="http://schemas.microsoft.com/office/drawing/2014/main" id="{093C1E43-118D-4CC1-9704-4D2D0A452A55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77774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4" name="Connecteur droit 83">
                  <a:extLst>
                    <a:ext uri="{FF2B5EF4-FFF2-40B4-BE49-F238E27FC236}">
                      <a16:creationId xmlns:a16="http://schemas.microsoft.com/office/drawing/2014/main" id="{B14C9E4C-E8F8-4758-B19E-2BEFB768F251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875231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5" name="Connecteur droit 84">
                  <a:extLst>
                    <a:ext uri="{FF2B5EF4-FFF2-40B4-BE49-F238E27FC236}">
                      <a16:creationId xmlns:a16="http://schemas.microsoft.com/office/drawing/2014/main" id="{47CCCCFB-88EC-4E5C-9A3E-238A1AC90144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070207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Connecteur droit 85">
                  <a:extLst>
                    <a:ext uri="{FF2B5EF4-FFF2-40B4-BE49-F238E27FC236}">
                      <a16:creationId xmlns:a16="http://schemas.microsoft.com/office/drawing/2014/main" id="{13970876-4B3C-45B9-8F49-C71135C8BE46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167695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Connecteur droit 86">
                  <a:extLst>
                    <a:ext uri="{FF2B5EF4-FFF2-40B4-BE49-F238E27FC236}">
                      <a16:creationId xmlns:a16="http://schemas.microsoft.com/office/drawing/2014/main" id="{B98DE5F4-9A80-4983-B24E-8B954F6FE8CF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46015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8" name="Connecteur droit 87">
                  <a:extLst>
                    <a:ext uri="{FF2B5EF4-FFF2-40B4-BE49-F238E27FC236}">
                      <a16:creationId xmlns:a16="http://schemas.microsoft.com/office/drawing/2014/main" id="{A2C6121B-A5CC-4309-84A8-3C3CE02A4603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97271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9" name="Connecteur droit 88">
                  <a:extLst>
                    <a:ext uri="{FF2B5EF4-FFF2-40B4-BE49-F238E27FC236}">
                      <a16:creationId xmlns:a16="http://schemas.microsoft.com/office/drawing/2014/main" id="{D02A4422-159F-486D-98FE-9B228B909341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26518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0" name="Connecteur droit 89">
                  <a:extLst>
                    <a:ext uri="{FF2B5EF4-FFF2-40B4-BE49-F238E27FC236}">
                      <a16:creationId xmlns:a16="http://schemas.microsoft.com/office/drawing/2014/main" id="{4FFABEA1-FB5E-4E00-BAE1-0EBD74BAADD2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362671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1" name="Connecteur droit 90">
                  <a:extLst>
                    <a:ext uri="{FF2B5EF4-FFF2-40B4-BE49-F238E27FC236}">
                      <a16:creationId xmlns:a16="http://schemas.microsoft.com/office/drawing/2014/main" id="{FBC50D15-9E11-481A-B048-A30E3D4F32EA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55764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C69FE0D2-5289-4BD8-B0A6-6E0848CFB187}"/>
                  </a:ext>
                </a:extLst>
              </p:cNvPr>
              <p:cNvGrpSpPr/>
              <p:nvPr/>
            </p:nvGrpSpPr>
            <p:grpSpPr>
              <a:xfrm>
                <a:off x="5405175" y="3962336"/>
                <a:ext cx="1073952" cy="21431"/>
                <a:chOff x="5591642" y="2428868"/>
                <a:chExt cx="1073952" cy="214314"/>
              </a:xfrm>
            </p:grpSpPr>
            <p:cxnSp>
              <p:nvCxnSpPr>
                <p:cNvPr id="93" name="Connecteur droit 92">
                  <a:extLst>
                    <a:ext uri="{FF2B5EF4-FFF2-40B4-BE49-F238E27FC236}">
                      <a16:creationId xmlns:a16="http://schemas.microsoft.com/office/drawing/2014/main" id="{A966037C-F978-46B0-9661-76F944431861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48527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33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4" name="Connecteur droit 93">
                  <a:extLst>
                    <a:ext uri="{FF2B5EF4-FFF2-40B4-BE49-F238E27FC236}">
                      <a16:creationId xmlns:a16="http://schemas.microsoft.com/office/drawing/2014/main" id="{C7A02F44-4414-44C7-8C28-B7967B705ECC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582767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5" name="Connecteur droit 94">
                  <a:extLst>
                    <a:ext uri="{FF2B5EF4-FFF2-40B4-BE49-F238E27FC236}">
                      <a16:creationId xmlns:a16="http://schemas.microsoft.com/office/drawing/2014/main" id="{87AF9208-3411-4FD7-AAF5-D0231099B962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680255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6" name="Connecteur droit 95">
                  <a:extLst>
                    <a:ext uri="{FF2B5EF4-FFF2-40B4-BE49-F238E27FC236}">
                      <a16:creationId xmlns:a16="http://schemas.microsoft.com/office/drawing/2014/main" id="{1D51FCE7-7CC1-4452-AAD9-F6DEB28E4A6C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77774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7" name="Connecteur droit 96">
                  <a:extLst>
                    <a:ext uri="{FF2B5EF4-FFF2-40B4-BE49-F238E27FC236}">
                      <a16:creationId xmlns:a16="http://schemas.microsoft.com/office/drawing/2014/main" id="{8A20B6EF-1C01-4660-A2EF-CC2E90B7E280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875231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8" name="Connecteur droit 97">
                  <a:extLst>
                    <a:ext uri="{FF2B5EF4-FFF2-40B4-BE49-F238E27FC236}">
                      <a16:creationId xmlns:a16="http://schemas.microsoft.com/office/drawing/2014/main" id="{E80970D9-351F-4E2B-9829-846ADF436690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070207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9" name="Connecteur droit 98">
                  <a:extLst>
                    <a:ext uri="{FF2B5EF4-FFF2-40B4-BE49-F238E27FC236}">
                      <a16:creationId xmlns:a16="http://schemas.microsoft.com/office/drawing/2014/main" id="{72AEF90F-AC53-4004-B235-27C843F9B6E9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167695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" name="Connecteur droit 99">
                  <a:extLst>
                    <a:ext uri="{FF2B5EF4-FFF2-40B4-BE49-F238E27FC236}">
                      <a16:creationId xmlns:a16="http://schemas.microsoft.com/office/drawing/2014/main" id="{4B1BF4E8-CC6E-498D-AC67-5B26CC44D301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46015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Connecteur droit 100">
                  <a:extLst>
                    <a:ext uri="{FF2B5EF4-FFF2-40B4-BE49-F238E27FC236}">
                      <a16:creationId xmlns:a16="http://schemas.microsoft.com/office/drawing/2014/main" id="{EBA5C43F-D7B9-443E-87C7-A9963A3EDE9B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97271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2" name="Connecteur droit 101">
                  <a:extLst>
                    <a:ext uri="{FF2B5EF4-FFF2-40B4-BE49-F238E27FC236}">
                      <a16:creationId xmlns:a16="http://schemas.microsoft.com/office/drawing/2014/main" id="{C264BC99-F02C-46E6-B056-69A4E697FF10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26518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3" name="Connecteur droit 102">
                  <a:extLst>
                    <a:ext uri="{FF2B5EF4-FFF2-40B4-BE49-F238E27FC236}">
                      <a16:creationId xmlns:a16="http://schemas.microsoft.com/office/drawing/2014/main" id="{47AAA5B5-AC18-431E-BD9E-6D93EA93EEA4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362671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4" name="Connecteur droit 103">
                  <a:extLst>
                    <a:ext uri="{FF2B5EF4-FFF2-40B4-BE49-F238E27FC236}">
                      <a16:creationId xmlns:a16="http://schemas.microsoft.com/office/drawing/2014/main" id="{1E31EFF8-3416-4348-867F-7EB12446F38E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55764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05" name="Groupe 104">
                <a:extLst>
                  <a:ext uri="{FF2B5EF4-FFF2-40B4-BE49-F238E27FC236}">
                    <a16:creationId xmlns:a16="http://schemas.microsoft.com/office/drawing/2014/main" id="{B23C2122-B63B-4168-88EC-E077B1DCE12B}"/>
                  </a:ext>
                </a:extLst>
              </p:cNvPr>
              <p:cNvGrpSpPr/>
              <p:nvPr/>
            </p:nvGrpSpPr>
            <p:grpSpPr>
              <a:xfrm>
                <a:off x="5392003" y="4411178"/>
                <a:ext cx="1073952" cy="21431"/>
                <a:chOff x="5591642" y="2428868"/>
                <a:chExt cx="1073952" cy="214314"/>
              </a:xfrm>
            </p:grpSpPr>
            <p:cxnSp>
              <p:nvCxnSpPr>
                <p:cNvPr id="106" name="Connecteur droit 105">
                  <a:extLst>
                    <a:ext uri="{FF2B5EF4-FFF2-40B4-BE49-F238E27FC236}">
                      <a16:creationId xmlns:a16="http://schemas.microsoft.com/office/drawing/2014/main" id="{DEEC825D-584E-4389-8DC5-1533116B6D6C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48527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33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7" name="Connecteur droit 106">
                  <a:extLst>
                    <a:ext uri="{FF2B5EF4-FFF2-40B4-BE49-F238E27FC236}">
                      <a16:creationId xmlns:a16="http://schemas.microsoft.com/office/drawing/2014/main" id="{9DAA4393-ACD8-4060-BDD1-22DA21E4ECF9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582767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8" name="Connecteur droit 107">
                  <a:extLst>
                    <a:ext uri="{FF2B5EF4-FFF2-40B4-BE49-F238E27FC236}">
                      <a16:creationId xmlns:a16="http://schemas.microsoft.com/office/drawing/2014/main" id="{D5878F9A-329C-47CE-B00E-B65B9C6DD41B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680255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9" name="Connecteur droit 108">
                  <a:extLst>
                    <a:ext uri="{FF2B5EF4-FFF2-40B4-BE49-F238E27FC236}">
                      <a16:creationId xmlns:a16="http://schemas.microsoft.com/office/drawing/2014/main" id="{2E21D8E7-D23E-4D75-BD59-4EB3E10A8E84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77774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" name="Connecteur droit 109">
                  <a:extLst>
                    <a:ext uri="{FF2B5EF4-FFF2-40B4-BE49-F238E27FC236}">
                      <a16:creationId xmlns:a16="http://schemas.microsoft.com/office/drawing/2014/main" id="{BFA8CE02-4B30-41A6-AE1D-22B932B40D37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875231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1" name="Connecteur droit 110">
                  <a:extLst>
                    <a:ext uri="{FF2B5EF4-FFF2-40B4-BE49-F238E27FC236}">
                      <a16:creationId xmlns:a16="http://schemas.microsoft.com/office/drawing/2014/main" id="{75811884-8831-46E2-8866-2C3770FAA6F3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070207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2" name="Connecteur droit 111">
                  <a:extLst>
                    <a:ext uri="{FF2B5EF4-FFF2-40B4-BE49-F238E27FC236}">
                      <a16:creationId xmlns:a16="http://schemas.microsoft.com/office/drawing/2014/main" id="{38C14854-99BB-4082-954C-483E03BD6727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167695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3" name="Connecteur droit 112">
                  <a:extLst>
                    <a:ext uri="{FF2B5EF4-FFF2-40B4-BE49-F238E27FC236}">
                      <a16:creationId xmlns:a16="http://schemas.microsoft.com/office/drawing/2014/main" id="{5EFA97CA-8264-4644-A34A-65A19AA531B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46015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4" name="Connecteur droit 113">
                  <a:extLst>
                    <a:ext uri="{FF2B5EF4-FFF2-40B4-BE49-F238E27FC236}">
                      <a16:creationId xmlns:a16="http://schemas.microsoft.com/office/drawing/2014/main" id="{BC0C2056-89D8-4211-BCBA-89E74E3A8B4D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97271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5" name="Connecteur droit 114">
                  <a:extLst>
                    <a:ext uri="{FF2B5EF4-FFF2-40B4-BE49-F238E27FC236}">
                      <a16:creationId xmlns:a16="http://schemas.microsoft.com/office/drawing/2014/main" id="{58C2C85B-3098-40B1-A15C-E9289FE3BB3D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26518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6" name="Connecteur droit 115">
                  <a:extLst>
                    <a:ext uri="{FF2B5EF4-FFF2-40B4-BE49-F238E27FC236}">
                      <a16:creationId xmlns:a16="http://schemas.microsoft.com/office/drawing/2014/main" id="{C04DE474-7F5A-4574-9338-C807D122E0B2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362671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7" name="Connecteur droit 116">
                  <a:extLst>
                    <a:ext uri="{FF2B5EF4-FFF2-40B4-BE49-F238E27FC236}">
                      <a16:creationId xmlns:a16="http://schemas.microsoft.com/office/drawing/2014/main" id="{5EA96CC0-0A28-4D28-AB94-491DD431C632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55764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1E61F5AB-3403-439D-97EB-A37D978E0DE2}"/>
                  </a:ext>
                </a:extLst>
              </p:cNvPr>
              <p:cNvGrpSpPr/>
              <p:nvPr/>
            </p:nvGrpSpPr>
            <p:grpSpPr>
              <a:xfrm>
                <a:off x="5401165" y="4895657"/>
                <a:ext cx="1073952" cy="21431"/>
                <a:chOff x="5591642" y="2428868"/>
                <a:chExt cx="1073952" cy="214314"/>
              </a:xfrm>
            </p:grpSpPr>
            <p:cxnSp>
              <p:nvCxnSpPr>
                <p:cNvPr id="119" name="Connecteur droit 118">
                  <a:extLst>
                    <a:ext uri="{FF2B5EF4-FFF2-40B4-BE49-F238E27FC236}">
                      <a16:creationId xmlns:a16="http://schemas.microsoft.com/office/drawing/2014/main" id="{F695F646-9C77-4945-A47D-A5168140512A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48527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33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0" name="Connecteur droit 119">
                  <a:extLst>
                    <a:ext uri="{FF2B5EF4-FFF2-40B4-BE49-F238E27FC236}">
                      <a16:creationId xmlns:a16="http://schemas.microsoft.com/office/drawing/2014/main" id="{8EA17078-71CA-4362-8254-27CFCD5A32A1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582767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1" name="Connecteur droit 120">
                  <a:extLst>
                    <a:ext uri="{FF2B5EF4-FFF2-40B4-BE49-F238E27FC236}">
                      <a16:creationId xmlns:a16="http://schemas.microsoft.com/office/drawing/2014/main" id="{6E6DC671-4A52-4451-A550-C7416386F641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680255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2" name="Connecteur droit 121">
                  <a:extLst>
                    <a:ext uri="{FF2B5EF4-FFF2-40B4-BE49-F238E27FC236}">
                      <a16:creationId xmlns:a16="http://schemas.microsoft.com/office/drawing/2014/main" id="{E21B72C0-B21E-4D90-99B3-F4B46F084539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77774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3" name="Connecteur droit 122">
                  <a:extLst>
                    <a:ext uri="{FF2B5EF4-FFF2-40B4-BE49-F238E27FC236}">
                      <a16:creationId xmlns:a16="http://schemas.microsoft.com/office/drawing/2014/main" id="{D717C63A-D550-4226-8970-3C308B6599DC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875231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4" name="Connecteur droit 123">
                  <a:extLst>
                    <a:ext uri="{FF2B5EF4-FFF2-40B4-BE49-F238E27FC236}">
                      <a16:creationId xmlns:a16="http://schemas.microsoft.com/office/drawing/2014/main" id="{27DDBC40-D06E-4CC0-B759-A84189879391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070207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5" name="Connecteur droit 124">
                  <a:extLst>
                    <a:ext uri="{FF2B5EF4-FFF2-40B4-BE49-F238E27FC236}">
                      <a16:creationId xmlns:a16="http://schemas.microsoft.com/office/drawing/2014/main" id="{56CD31BC-6A3B-4C42-BD15-CB7A24B469B7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167695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6" name="Connecteur droit 125">
                  <a:extLst>
                    <a:ext uri="{FF2B5EF4-FFF2-40B4-BE49-F238E27FC236}">
                      <a16:creationId xmlns:a16="http://schemas.microsoft.com/office/drawing/2014/main" id="{3750A7FB-2DBA-4190-A50E-B4B7F8476DEA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46015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7" name="Connecteur droit 126">
                  <a:extLst>
                    <a:ext uri="{FF2B5EF4-FFF2-40B4-BE49-F238E27FC236}">
                      <a16:creationId xmlns:a16="http://schemas.microsoft.com/office/drawing/2014/main" id="{5C23E7F4-9305-4BD9-BAF9-C3697FFAFAEE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97271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" name="Connecteur droit 127">
                  <a:extLst>
                    <a:ext uri="{FF2B5EF4-FFF2-40B4-BE49-F238E27FC236}">
                      <a16:creationId xmlns:a16="http://schemas.microsoft.com/office/drawing/2014/main" id="{A5B7B775-9AD7-4D03-85CD-C62E07A7075F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26518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9" name="Connecteur droit 128">
                  <a:extLst>
                    <a:ext uri="{FF2B5EF4-FFF2-40B4-BE49-F238E27FC236}">
                      <a16:creationId xmlns:a16="http://schemas.microsoft.com/office/drawing/2014/main" id="{86A518A8-2F26-4D7E-86C0-F07BB14AA654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362671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0" name="Connecteur droit 129">
                  <a:extLst>
                    <a:ext uri="{FF2B5EF4-FFF2-40B4-BE49-F238E27FC236}">
                      <a16:creationId xmlns:a16="http://schemas.microsoft.com/office/drawing/2014/main" id="{DB80C1D2-FF81-44F2-9C31-110FCEB3688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55764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31" name="Groupe 130">
                <a:extLst>
                  <a:ext uri="{FF2B5EF4-FFF2-40B4-BE49-F238E27FC236}">
                    <a16:creationId xmlns:a16="http://schemas.microsoft.com/office/drawing/2014/main" id="{5F5B39AC-320F-427D-8F30-2A9A0D48E7D6}"/>
                  </a:ext>
                </a:extLst>
              </p:cNvPr>
              <p:cNvGrpSpPr/>
              <p:nvPr/>
            </p:nvGrpSpPr>
            <p:grpSpPr>
              <a:xfrm>
                <a:off x="5401165" y="5351679"/>
                <a:ext cx="1073952" cy="21431"/>
                <a:chOff x="5591642" y="2428868"/>
                <a:chExt cx="1073952" cy="214314"/>
              </a:xfrm>
            </p:grpSpPr>
            <p:cxnSp>
              <p:nvCxnSpPr>
                <p:cNvPr id="132" name="Connecteur droit 131">
                  <a:extLst>
                    <a:ext uri="{FF2B5EF4-FFF2-40B4-BE49-F238E27FC236}">
                      <a16:creationId xmlns:a16="http://schemas.microsoft.com/office/drawing/2014/main" id="{7DECAA3C-B280-485F-8077-B0FBE0D254F3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48527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33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3" name="Connecteur droit 132">
                  <a:extLst>
                    <a:ext uri="{FF2B5EF4-FFF2-40B4-BE49-F238E27FC236}">
                      <a16:creationId xmlns:a16="http://schemas.microsoft.com/office/drawing/2014/main" id="{EAEA3E5E-BF5A-44E2-BE09-5261159A7176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582767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4" name="Connecteur droit 133">
                  <a:extLst>
                    <a:ext uri="{FF2B5EF4-FFF2-40B4-BE49-F238E27FC236}">
                      <a16:creationId xmlns:a16="http://schemas.microsoft.com/office/drawing/2014/main" id="{979DE5C1-D2F6-4BA6-8F7C-0EFC1865A2F3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680255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5" name="Connecteur droit 134">
                  <a:extLst>
                    <a:ext uri="{FF2B5EF4-FFF2-40B4-BE49-F238E27FC236}">
                      <a16:creationId xmlns:a16="http://schemas.microsoft.com/office/drawing/2014/main" id="{5134D5BF-F32C-40D7-B8B3-A98715DD53DD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77774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" name="Connecteur droit 135">
                  <a:extLst>
                    <a:ext uri="{FF2B5EF4-FFF2-40B4-BE49-F238E27FC236}">
                      <a16:creationId xmlns:a16="http://schemas.microsoft.com/office/drawing/2014/main" id="{F7844C18-2003-4743-A1E4-DECA9B6F4A3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875231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7" name="Connecteur droit 136">
                  <a:extLst>
                    <a:ext uri="{FF2B5EF4-FFF2-40B4-BE49-F238E27FC236}">
                      <a16:creationId xmlns:a16="http://schemas.microsoft.com/office/drawing/2014/main" id="{0268A32B-6148-4D69-926C-D43025586BD4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070207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8" name="Connecteur droit 137">
                  <a:extLst>
                    <a:ext uri="{FF2B5EF4-FFF2-40B4-BE49-F238E27FC236}">
                      <a16:creationId xmlns:a16="http://schemas.microsoft.com/office/drawing/2014/main" id="{B456BEE9-490B-44EB-AF42-C344E2E8D8BF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167695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9" name="Connecteur droit 138">
                  <a:extLst>
                    <a:ext uri="{FF2B5EF4-FFF2-40B4-BE49-F238E27FC236}">
                      <a16:creationId xmlns:a16="http://schemas.microsoft.com/office/drawing/2014/main" id="{08B7C661-75A3-414A-8559-784A40AA68B6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46015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0" name="Connecteur droit 139">
                  <a:extLst>
                    <a:ext uri="{FF2B5EF4-FFF2-40B4-BE49-F238E27FC236}">
                      <a16:creationId xmlns:a16="http://schemas.microsoft.com/office/drawing/2014/main" id="{82B32C34-A9CE-45E1-B4C6-83C8F0F4F26A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97271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1" name="Connecteur droit 140">
                  <a:extLst>
                    <a:ext uri="{FF2B5EF4-FFF2-40B4-BE49-F238E27FC236}">
                      <a16:creationId xmlns:a16="http://schemas.microsoft.com/office/drawing/2014/main" id="{886DA496-2CCD-4623-9211-5FBF6C02DA17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26518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2" name="Connecteur droit 141">
                  <a:extLst>
                    <a:ext uri="{FF2B5EF4-FFF2-40B4-BE49-F238E27FC236}">
                      <a16:creationId xmlns:a16="http://schemas.microsoft.com/office/drawing/2014/main" id="{F15D35EE-FA1C-41A7-8192-90D4C8875234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362671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3" name="Connecteur droit 142">
                  <a:extLst>
                    <a:ext uri="{FF2B5EF4-FFF2-40B4-BE49-F238E27FC236}">
                      <a16:creationId xmlns:a16="http://schemas.microsoft.com/office/drawing/2014/main" id="{5FE70119-2AC1-4925-92C6-D7A2239C0234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55764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44" name="Groupe 143">
                <a:extLst>
                  <a:ext uri="{FF2B5EF4-FFF2-40B4-BE49-F238E27FC236}">
                    <a16:creationId xmlns:a16="http://schemas.microsoft.com/office/drawing/2014/main" id="{C87E719B-7FDD-43A7-B81B-FA7390161119}"/>
                  </a:ext>
                </a:extLst>
              </p:cNvPr>
              <p:cNvGrpSpPr/>
              <p:nvPr/>
            </p:nvGrpSpPr>
            <p:grpSpPr>
              <a:xfrm>
                <a:off x="5401165" y="5852413"/>
                <a:ext cx="1073952" cy="21431"/>
                <a:chOff x="5591642" y="2428868"/>
                <a:chExt cx="1073952" cy="214314"/>
              </a:xfrm>
            </p:grpSpPr>
            <p:cxnSp>
              <p:nvCxnSpPr>
                <p:cNvPr id="145" name="Connecteur droit 144">
                  <a:extLst>
                    <a:ext uri="{FF2B5EF4-FFF2-40B4-BE49-F238E27FC236}">
                      <a16:creationId xmlns:a16="http://schemas.microsoft.com/office/drawing/2014/main" id="{2A42CA9D-3F88-431D-845A-10868FA6FEC4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48527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33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" name="Connecteur droit 145">
                  <a:extLst>
                    <a:ext uri="{FF2B5EF4-FFF2-40B4-BE49-F238E27FC236}">
                      <a16:creationId xmlns:a16="http://schemas.microsoft.com/office/drawing/2014/main" id="{3CE93760-DC7F-470F-9021-1B07244A85A3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582767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7" name="Connecteur droit 146">
                  <a:extLst>
                    <a:ext uri="{FF2B5EF4-FFF2-40B4-BE49-F238E27FC236}">
                      <a16:creationId xmlns:a16="http://schemas.microsoft.com/office/drawing/2014/main" id="{CFF56284-3C5A-40FE-8C7D-C7EA1764729E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680255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8" name="Connecteur droit 147">
                  <a:extLst>
                    <a:ext uri="{FF2B5EF4-FFF2-40B4-BE49-F238E27FC236}">
                      <a16:creationId xmlns:a16="http://schemas.microsoft.com/office/drawing/2014/main" id="{9B2DA290-569E-4462-9881-7CBB8109CB5A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77774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9" name="Connecteur droit 148">
                  <a:extLst>
                    <a:ext uri="{FF2B5EF4-FFF2-40B4-BE49-F238E27FC236}">
                      <a16:creationId xmlns:a16="http://schemas.microsoft.com/office/drawing/2014/main" id="{A5F5173F-1ED7-4A90-BC88-5E49240034A3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875231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0" name="Connecteur droit 149">
                  <a:extLst>
                    <a:ext uri="{FF2B5EF4-FFF2-40B4-BE49-F238E27FC236}">
                      <a16:creationId xmlns:a16="http://schemas.microsoft.com/office/drawing/2014/main" id="{A5786993-27A7-4D28-AC29-3C95861555BF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070207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1" name="Connecteur droit 150">
                  <a:extLst>
                    <a:ext uri="{FF2B5EF4-FFF2-40B4-BE49-F238E27FC236}">
                      <a16:creationId xmlns:a16="http://schemas.microsoft.com/office/drawing/2014/main" id="{144496D3-C8ED-424F-B3CE-7B3E6DCFCCB9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167695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2" name="Connecteur droit 151">
                  <a:extLst>
                    <a:ext uri="{FF2B5EF4-FFF2-40B4-BE49-F238E27FC236}">
                      <a16:creationId xmlns:a16="http://schemas.microsoft.com/office/drawing/2014/main" id="{900F8241-FA6F-45B8-B053-5EE882F19506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46015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3" name="Connecteur droit 152">
                  <a:extLst>
                    <a:ext uri="{FF2B5EF4-FFF2-40B4-BE49-F238E27FC236}">
                      <a16:creationId xmlns:a16="http://schemas.microsoft.com/office/drawing/2014/main" id="{E288E295-99E1-4A1E-8DF4-E79DE696DDFB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97271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" name="Connecteur droit 153">
                  <a:extLst>
                    <a:ext uri="{FF2B5EF4-FFF2-40B4-BE49-F238E27FC236}">
                      <a16:creationId xmlns:a16="http://schemas.microsoft.com/office/drawing/2014/main" id="{47081096-D9B5-420F-A228-0DC6C351F3B6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26518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5" name="Connecteur droit 154">
                  <a:extLst>
                    <a:ext uri="{FF2B5EF4-FFF2-40B4-BE49-F238E27FC236}">
                      <a16:creationId xmlns:a16="http://schemas.microsoft.com/office/drawing/2014/main" id="{C9AFBAC9-AFC1-49E0-BE57-36C9D202BE79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362671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6" name="Connecteur droit 155">
                  <a:extLst>
                    <a:ext uri="{FF2B5EF4-FFF2-40B4-BE49-F238E27FC236}">
                      <a16:creationId xmlns:a16="http://schemas.microsoft.com/office/drawing/2014/main" id="{A60DE5CE-7AD8-4B2F-81F0-9B48FF983461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55764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203" name="Groupe 202">
              <a:extLst>
                <a:ext uri="{FF2B5EF4-FFF2-40B4-BE49-F238E27FC236}">
                  <a16:creationId xmlns:a16="http://schemas.microsoft.com/office/drawing/2014/main" id="{A09E5DA9-7FB8-4F36-AFAB-CA3E5CFCCE91}"/>
                </a:ext>
              </a:extLst>
            </p:cNvPr>
            <p:cNvGrpSpPr/>
            <p:nvPr/>
          </p:nvGrpSpPr>
          <p:grpSpPr>
            <a:xfrm>
              <a:off x="806408" y="4917240"/>
              <a:ext cx="1168604" cy="22224"/>
              <a:chOff x="806408" y="4917240"/>
              <a:chExt cx="1168604" cy="22224"/>
            </a:xfrm>
          </p:grpSpPr>
          <p:cxnSp>
            <p:nvCxnSpPr>
              <p:cNvPr id="6" name="Connecteur droit 5">
                <a:extLst>
                  <a:ext uri="{FF2B5EF4-FFF2-40B4-BE49-F238E27FC236}">
                    <a16:creationId xmlns:a16="http://schemas.microsoft.com/office/drawing/2014/main" id="{3F685AA1-E418-4C25-8FBF-7CD1AAFFA98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6408" y="4927405"/>
                <a:ext cx="1168604" cy="1205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157" name="Groupe 156">
                <a:extLst>
                  <a:ext uri="{FF2B5EF4-FFF2-40B4-BE49-F238E27FC236}">
                    <a16:creationId xmlns:a16="http://schemas.microsoft.com/office/drawing/2014/main" id="{78C5C189-592A-42C8-99DA-758349DC5B76}"/>
                  </a:ext>
                </a:extLst>
              </p:cNvPr>
              <p:cNvGrpSpPr/>
              <p:nvPr/>
            </p:nvGrpSpPr>
            <p:grpSpPr>
              <a:xfrm>
                <a:off x="806408" y="4917240"/>
                <a:ext cx="1073952" cy="21431"/>
                <a:chOff x="5591642" y="2428868"/>
                <a:chExt cx="1073952" cy="214314"/>
              </a:xfrm>
            </p:grpSpPr>
            <p:cxnSp>
              <p:nvCxnSpPr>
                <p:cNvPr id="158" name="Connecteur droit 157">
                  <a:extLst>
                    <a:ext uri="{FF2B5EF4-FFF2-40B4-BE49-F238E27FC236}">
                      <a16:creationId xmlns:a16="http://schemas.microsoft.com/office/drawing/2014/main" id="{EF454D4D-C71F-4DF5-8E38-E0F47CD61AD1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48527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33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9" name="Connecteur droit 158">
                  <a:extLst>
                    <a:ext uri="{FF2B5EF4-FFF2-40B4-BE49-F238E27FC236}">
                      <a16:creationId xmlns:a16="http://schemas.microsoft.com/office/drawing/2014/main" id="{EED0DDE7-48AC-4307-8D9B-82973FAB1D12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582767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0" name="Connecteur droit 159">
                  <a:extLst>
                    <a:ext uri="{FF2B5EF4-FFF2-40B4-BE49-F238E27FC236}">
                      <a16:creationId xmlns:a16="http://schemas.microsoft.com/office/drawing/2014/main" id="{84A36937-7188-482F-9BBD-9D7691033121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680255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99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1" name="Connecteur droit 160">
                  <a:extLst>
                    <a:ext uri="{FF2B5EF4-FFF2-40B4-BE49-F238E27FC236}">
                      <a16:creationId xmlns:a16="http://schemas.microsoft.com/office/drawing/2014/main" id="{F9EEF0C2-267F-4DF1-A72F-8D50FEAA6CCA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77774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2" name="Connecteur droit 161">
                  <a:extLst>
                    <a:ext uri="{FF2B5EF4-FFF2-40B4-BE49-F238E27FC236}">
                      <a16:creationId xmlns:a16="http://schemas.microsoft.com/office/drawing/2014/main" id="{9D6F9EB8-3ED8-4A28-96D1-5ED6F4254F2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875231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3" name="Connecteur droit 162">
                  <a:extLst>
                    <a:ext uri="{FF2B5EF4-FFF2-40B4-BE49-F238E27FC236}">
                      <a16:creationId xmlns:a16="http://schemas.microsoft.com/office/drawing/2014/main" id="{F512EAFC-73D7-4F12-A1A7-370B5312DA39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070207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4" name="Connecteur droit 163">
                  <a:extLst>
                    <a:ext uri="{FF2B5EF4-FFF2-40B4-BE49-F238E27FC236}">
                      <a16:creationId xmlns:a16="http://schemas.microsoft.com/office/drawing/2014/main" id="{4B3D39BB-D6D9-48EB-8F97-E605AE3E5453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167695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5" name="Connecteur droit 164">
                  <a:extLst>
                    <a:ext uri="{FF2B5EF4-FFF2-40B4-BE49-F238E27FC236}">
                      <a16:creationId xmlns:a16="http://schemas.microsoft.com/office/drawing/2014/main" id="{A9A48B23-0ABB-4A7A-A836-6E20BF590689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46015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6" name="Connecteur droit 165">
                  <a:extLst>
                    <a:ext uri="{FF2B5EF4-FFF2-40B4-BE49-F238E27FC236}">
                      <a16:creationId xmlns:a16="http://schemas.microsoft.com/office/drawing/2014/main" id="{BA520A6A-82D5-40D1-9613-882BCE5500FA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5972719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7" name="Connecteur droit 166">
                  <a:extLst>
                    <a:ext uri="{FF2B5EF4-FFF2-40B4-BE49-F238E27FC236}">
                      <a16:creationId xmlns:a16="http://schemas.microsoft.com/office/drawing/2014/main" id="{4F216C5A-C69C-448E-8B0A-A335054E5396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26518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8" name="Connecteur droit 167">
                  <a:extLst>
                    <a:ext uri="{FF2B5EF4-FFF2-40B4-BE49-F238E27FC236}">
                      <a16:creationId xmlns:a16="http://schemas.microsoft.com/office/drawing/2014/main" id="{3171FB17-BFCE-48ED-9087-E33716EB9908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362671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9" name="Connecteur droit 168">
                  <a:extLst>
                    <a:ext uri="{FF2B5EF4-FFF2-40B4-BE49-F238E27FC236}">
                      <a16:creationId xmlns:a16="http://schemas.microsoft.com/office/drawing/2014/main" id="{0AC777F4-1D3C-4333-9F30-ACFBA4CD37B6}"/>
                    </a:ext>
                  </a:extLst>
                </p:cNvPr>
                <p:cNvCxnSpPr/>
                <p:nvPr/>
              </p:nvCxnSpPr>
              <p:spPr bwMode="auto">
                <a:xfrm rot="5400000">
                  <a:off x="6557643" y="2535231"/>
                  <a:ext cx="214314" cy="15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201" name="Groupe 200">
              <a:extLst>
                <a:ext uri="{FF2B5EF4-FFF2-40B4-BE49-F238E27FC236}">
                  <a16:creationId xmlns:a16="http://schemas.microsoft.com/office/drawing/2014/main" id="{B1A293FB-B134-4C7F-B874-E3C0F1DD3DBC}"/>
                </a:ext>
              </a:extLst>
            </p:cNvPr>
            <p:cNvGrpSpPr/>
            <p:nvPr/>
          </p:nvGrpSpPr>
          <p:grpSpPr>
            <a:xfrm>
              <a:off x="1971956" y="1464167"/>
              <a:ext cx="3356007" cy="4591608"/>
              <a:chOff x="1971956" y="1464167"/>
              <a:chExt cx="3356007" cy="4591608"/>
            </a:xfrm>
          </p:grpSpPr>
          <p:pic>
            <p:nvPicPr>
              <p:cNvPr id="171" name="Image 170">
                <a:extLst>
                  <a:ext uri="{FF2B5EF4-FFF2-40B4-BE49-F238E27FC236}">
                    <a16:creationId xmlns:a16="http://schemas.microsoft.com/office/drawing/2014/main" id="{03671169-53B2-4502-B062-CF869495F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1971956" y="4738997"/>
                <a:ext cx="1352681" cy="398290"/>
              </a:xfrm>
              <a:prstGeom prst="rect">
                <a:avLst/>
              </a:prstGeom>
            </p:spPr>
          </p:pic>
          <p:pic>
            <p:nvPicPr>
              <p:cNvPr id="172" name="Image 171">
                <a:extLst>
                  <a:ext uri="{FF2B5EF4-FFF2-40B4-BE49-F238E27FC236}">
                    <a16:creationId xmlns:a16="http://schemas.microsoft.com/office/drawing/2014/main" id="{10E1287C-40D2-4ECF-8432-E9A554250B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7195" y="4718095"/>
                <a:ext cx="1352681" cy="398290"/>
              </a:xfrm>
              <a:prstGeom prst="rect">
                <a:avLst/>
              </a:prstGeom>
            </p:spPr>
          </p:pic>
          <p:pic>
            <p:nvPicPr>
              <p:cNvPr id="173" name="Image 172">
                <a:extLst>
                  <a:ext uri="{FF2B5EF4-FFF2-40B4-BE49-F238E27FC236}">
                    <a16:creationId xmlns:a16="http://schemas.microsoft.com/office/drawing/2014/main" id="{CC35185A-FE7E-4393-8449-ACE13E610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7194" y="4241752"/>
                <a:ext cx="1352681" cy="398290"/>
              </a:xfrm>
              <a:prstGeom prst="rect">
                <a:avLst/>
              </a:prstGeom>
            </p:spPr>
          </p:pic>
          <p:pic>
            <p:nvPicPr>
              <p:cNvPr id="174" name="Image 173">
                <a:extLst>
                  <a:ext uri="{FF2B5EF4-FFF2-40B4-BE49-F238E27FC236}">
                    <a16:creationId xmlns:a16="http://schemas.microsoft.com/office/drawing/2014/main" id="{7061D4D4-373B-47EA-B75D-22373C0AB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7194" y="3779986"/>
                <a:ext cx="1352681" cy="398290"/>
              </a:xfrm>
              <a:prstGeom prst="rect">
                <a:avLst/>
              </a:prstGeom>
            </p:spPr>
          </p:pic>
          <p:pic>
            <p:nvPicPr>
              <p:cNvPr id="175" name="Image 174">
                <a:extLst>
                  <a:ext uri="{FF2B5EF4-FFF2-40B4-BE49-F238E27FC236}">
                    <a16:creationId xmlns:a16="http://schemas.microsoft.com/office/drawing/2014/main" id="{C3AA9D20-0609-4B0F-B20E-11A9BDACD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2129" y="2882536"/>
                <a:ext cx="1352681" cy="398290"/>
              </a:xfrm>
              <a:prstGeom prst="rect">
                <a:avLst/>
              </a:prstGeom>
            </p:spPr>
          </p:pic>
          <p:pic>
            <p:nvPicPr>
              <p:cNvPr id="176" name="Image 175">
                <a:extLst>
                  <a:ext uri="{FF2B5EF4-FFF2-40B4-BE49-F238E27FC236}">
                    <a16:creationId xmlns:a16="http://schemas.microsoft.com/office/drawing/2014/main" id="{AB8FC8E9-1B77-4868-A4B3-ABC3436E6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2128" y="2406193"/>
                <a:ext cx="1352681" cy="398290"/>
              </a:xfrm>
              <a:prstGeom prst="rect">
                <a:avLst/>
              </a:prstGeom>
            </p:spPr>
          </p:pic>
          <p:pic>
            <p:nvPicPr>
              <p:cNvPr id="177" name="Image 176">
                <a:extLst>
                  <a:ext uri="{FF2B5EF4-FFF2-40B4-BE49-F238E27FC236}">
                    <a16:creationId xmlns:a16="http://schemas.microsoft.com/office/drawing/2014/main" id="{2DC6E803-E444-46B3-B1BF-E5FF0ED771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2128" y="1944427"/>
                <a:ext cx="1352681" cy="398290"/>
              </a:xfrm>
              <a:prstGeom prst="rect">
                <a:avLst/>
              </a:prstGeom>
            </p:spPr>
          </p:pic>
          <p:pic>
            <p:nvPicPr>
              <p:cNvPr id="178" name="Image 177">
                <a:extLst>
                  <a:ext uri="{FF2B5EF4-FFF2-40B4-BE49-F238E27FC236}">
                    <a16:creationId xmlns:a16="http://schemas.microsoft.com/office/drawing/2014/main" id="{8554BF34-040F-4EB9-BAEE-8069701BD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6120" y="1464167"/>
                <a:ext cx="1352681" cy="398290"/>
              </a:xfrm>
              <a:prstGeom prst="rect">
                <a:avLst/>
              </a:prstGeom>
            </p:spPr>
          </p:pic>
          <p:pic>
            <p:nvPicPr>
              <p:cNvPr id="179" name="Image 178">
                <a:extLst>
                  <a:ext uri="{FF2B5EF4-FFF2-40B4-BE49-F238E27FC236}">
                    <a16:creationId xmlns:a16="http://schemas.microsoft.com/office/drawing/2014/main" id="{829981B7-469B-4522-9FB3-0F6D22CAC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7195" y="5181645"/>
                <a:ext cx="1352681" cy="398290"/>
              </a:xfrm>
              <a:prstGeom prst="rect">
                <a:avLst/>
              </a:prstGeom>
            </p:spPr>
          </p:pic>
          <p:pic>
            <p:nvPicPr>
              <p:cNvPr id="180" name="Image 179">
                <a:extLst>
                  <a:ext uri="{FF2B5EF4-FFF2-40B4-BE49-F238E27FC236}">
                    <a16:creationId xmlns:a16="http://schemas.microsoft.com/office/drawing/2014/main" id="{DB12AE88-29C4-43A7-9F11-907961C692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5282" y="5657485"/>
                <a:ext cx="1352681" cy="398290"/>
              </a:xfrm>
              <a:prstGeom prst="rect">
                <a:avLst/>
              </a:prstGeom>
            </p:spPr>
          </p:pic>
        </p:grpSp>
      </p:grpSp>
      <p:sp>
        <p:nvSpPr>
          <p:cNvPr id="181" name="ZoneTexte 53">
            <a:extLst>
              <a:ext uri="{FF2B5EF4-FFF2-40B4-BE49-F238E27FC236}">
                <a16:creationId xmlns:a16="http://schemas.microsoft.com/office/drawing/2014/main" id="{93AD7433-743A-4926-B92F-0A365C661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0545" y="3440966"/>
            <a:ext cx="9541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200" b="1" dirty="0">
                <a:solidFill>
                  <a:srgbClr val="000000"/>
                </a:solidFill>
                <a:latin typeface="Arial"/>
              </a:rPr>
              <a:t>Diffraction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200" b="1" dirty="0">
                <a:solidFill>
                  <a:srgbClr val="000000"/>
                </a:solidFill>
                <a:latin typeface="Arial"/>
              </a:rPr>
              <a:t>network</a:t>
            </a:r>
          </a:p>
        </p:txBody>
      </p:sp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97C14C34-2ACC-43B6-A6E2-69E982DBFF69}"/>
              </a:ext>
            </a:extLst>
          </p:cNvPr>
          <p:cNvGrpSpPr/>
          <p:nvPr/>
        </p:nvGrpSpPr>
        <p:grpSpPr>
          <a:xfrm>
            <a:off x="5436097" y="2644940"/>
            <a:ext cx="3649895" cy="2472129"/>
            <a:chOff x="6251688" y="1633649"/>
            <a:chExt cx="5713476" cy="3888943"/>
          </a:xfrm>
        </p:grpSpPr>
        <p:pic>
          <p:nvPicPr>
            <p:cNvPr id="183" name="Image 182">
              <a:extLst>
                <a:ext uri="{FF2B5EF4-FFF2-40B4-BE49-F238E27FC236}">
                  <a16:creationId xmlns:a16="http://schemas.microsoft.com/office/drawing/2014/main" id="{20F407C1-87EA-45BC-8572-75B0BB57E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7561" y="2390272"/>
              <a:ext cx="4119563" cy="27193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4" name="ZoneTexte 4">
              <a:extLst>
                <a:ext uri="{FF2B5EF4-FFF2-40B4-BE49-F238E27FC236}">
                  <a16:creationId xmlns:a16="http://schemas.microsoft.com/office/drawing/2014/main" id="{F3107927-C7E4-4051-B2C7-DFFE095477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1252" y="5086841"/>
              <a:ext cx="2148473" cy="435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200" b="1" dirty="0" err="1">
                  <a:solidFill>
                    <a:srgbClr val="00B0F0"/>
                  </a:solidFill>
                  <a:latin typeface="Arial"/>
                </a:rPr>
                <a:t>Spherical</a:t>
              </a:r>
              <a:r>
                <a:rPr lang="fr-FR" sz="1200" b="1" dirty="0">
                  <a:solidFill>
                    <a:srgbClr val="00B0F0"/>
                  </a:solidFill>
                  <a:latin typeface="Arial"/>
                </a:rPr>
                <a:t> </a:t>
              </a:r>
              <a:r>
                <a:rPr lang="fr-FR" sz="1200" b="1" dirty="0" err="1">
                  <a:solidFill>
                    <a:srgbClr val="00B0F0"/>
                  </a:solidFill>
                  <a:latin typeface="Arial"/>
                </a:rPr>
                <a:t>mirror</a:t>
              </a:r>
              <a:endParaRPr lang="fr-FR" sz="1200" b="1" dirty="0">
                <a:solidFill>
                  <a:srgbClr val="00B0F0"/>
                </a:solidFill>
                <a:latin typeface="Arial"/>
              </a:endParaRPr>
            </a:p>
          </p:txBody>
        </p:sp>
        <p:sp>
          <p:nvSpPr>
            <p:cNvPr id="185" name="ZoneTexte 25">
              <a:extLst>
                <a:ext uri="{FF2B5EF4-FFF2-40B4-BE49-F238E27FC236}">
                  <a16:creationId xmlns:a16="http://schemas.microsoft.com/office/drawing/2014/main" id="{01FC0C6D-095B-4461-B3E7-CCF669E53F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70877" y="4053020"/>
              <a:ext cx="1694287" cy="435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200" b="1" dirty="0">
                  <a:solidFill>
                    <a:srgbClr val="00B0F0"/>
                  </a:solidFill>
                  <a:latin typeface="Arial"/>
                </a:rPr>
                <a:t>Mirror focus</a:t>
              </a:r>
            </a:p>
          </p:txBody>
        </p:sp>
        <p:sp>
          <p:nvSpPr>
            <p:cNvPr id="186" name="ZoneTexte 26">
              <a:extLst>
                <a:ext uri="{FF2B5EF4-FFF2-40B4-BE49-F238E27FC236}">
                  <a16:creationId xmlns:a16="http://schemas.microsoft.com/office/drawing/2014/main" id="{5DD679E3-607E-4418-A325-FE5352A151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475640">
              <a:off x="10063371" y="2196082"/>
              <a:ext cx="1468139" cy="343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825" b="1" dirty="0">
                  <a:solidFill>
                    <a:srgbClr val="000000"/>
                  </a:solidFill>
                  <a:latin typeface="Arial"/>
                </a:rPr>
                <a:t>Output Fibre 1</a:t>
              </a:r>
            </a:p>
          </p:txBody>
        </p:sp>
        <p:sp>
          <p:nvSpPr>
            <p:cNvPr id="187" name="ZoneTexte 55">
              <a:extLst>
                <a:ext uri="{FF2B5EF4-FFF2-40B4-BE49-F238E27FC236}">
                  <a16:creationId xmlns:a16="http://schemas.microsoft.com/office/drawing/2014/main" id="{BBBDF95D-F63F-40AE-9E04-50F6DCD3C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843" y="2063690"/>
              <a:ext cx="2178584" cy="435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200" b="1" dirty="0" err="1">
                  <a:solidFill>
                    <a:schemeClr val="accent5"/>
                  </a:solidFill>
                  <a:latin typeface="Arial"/>
                </a:rPr>
                <a:t>Routing</a:t>
              </a:r>
              <a:r>
                <a:rPr lang="fr-FR" sz="1200" b="1" dirty="0">
                  <a:solidFill>
                    <a:schemeClr val="accent5"/>
                  </a:solidFill>
                  <a:latin typeface="Arial"/>
                </a:rPr>
                <a:t> </a:t>
              </a:r>
              <a:r>
                <a:rPr lang="fr-FR" sz="1200" b="1" dirty="0" err="1">
                  <a:solidFill>
                    <a:schemeClr val="accent5"/>
                  </a:solidFill>
                  <a:latin typeface="Arial"/>
                </a:rPr>
                <a:t>element</a:t>
              </a:r>
              <a:endParaRPr lang="fr-FR" sz="1200" b="1" dirty="0">
                <a:solidFill>
                  <a:schemeClr val="accent5"/>
                </a:solidFill>
                <a:latin typeface="Arial"/>
              </a:endParaRPr>
            </a:p>
          </p:txBody>
        </p:sp>
        <p:sp>
          <p:nvSpPr>
            <p:cNvPr id="188" name="ZoneTexte 86">
              <a:extLst>
                <a:ext uri="{FF2B5EF4-FFF2-40B4-BE49-F238E27FC236}">
                  <a16:creationId xmlns:a16="http://schemas.microsoft.com/office/drawing/2014/main" id="{634AA437-2EA5-4BE1-94CC-2EB1B884C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1688" y="4165302"/>
              <a:ext cx="999208" cy="726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200" b="1" dirty="0">
                  <a:solidFill>
                    <a:srgbClr val="0070C0"/>
                  </a:solidFill>
                  <a:latin typeface="Arial"/>
                </a:rPr>
                <a:t>Focus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200" b="1" dirty="0">
                  <a:solidFill>
                    <a:srgbClr val="0070C0"/>
                  </a:solidFill>
                  <a:latin typeface="Arial"/>
                </a:rPr>
                <a:t>(</a:t>
              </a:r>
              <a:r>
                <a:rPr lang="fr-FR" sz="1200" b="1" dirty="0" err="1">
                  <a:solidFill>
                    <a:srgbClr val="0070C0"/>
                  </a:solidFill>
                  <a:latin typeface="Arial"/>
                </a:rPr>
                <a:t>lens</a:t>
              </a:r>
              <a:r>
                <a:rPr lang="fr-FR" sz="1200" b="1" dirty="0">
                  <a:solidFill>
                    <a:srgbClr val="0070C0"/>
                  </a:solidFill>
                  <a:latin typeface="Arial"/>
                </a:rPr>
                <a:t>)</a:t>
              </a:r>
            </a:p>
          </p:txBody>
        </p:sp>
        <p:sp>
          <p:nvSpPr>
            <p:cNvPr id="189" name="ZoneTexte 26">
              <a:extLst>
                <a:ext uri="{FF2B5EF4-FFF2-40B4-BE49-F238E27FC236}">
                  <a16:creationId xmlns:a16="http://schemas.microsoft.com/office/drawing/2014/main" id="{A72F09DD-044D-4123-B0BB-1775FC85BE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475640">
              <a:off x="10277699" y="2339083"/>
              <a:ext cx="1462775" cy="343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825" b="1" dirty="0">
                  <a:solidFill>
                    <a:srgbClr val="000000"/>
                  </a:solidFill>
                  <a:latin typeface="Arial"/>
                </a:rPr>
                <a:t>Output fibre 2</a:t>
              </a:r>
            </a:p>
          </p:txBody>
        </p:sp>
        <p:sp>
          <p:nvSpPr>
            <p:cNvPr id="190" name="ZoneTexte 26">
              <a:extLst>
                <a:ext uri="{FF2B5EF4-FFF2-40B4-BE49-F238E27FC236}">
                  <a16:creationId xmlns:a16="http://schemas.microsoft.com/office/drawing/2014/main" id="{40AEFE61-0D6B-4957-B104-F27BA43403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475640">
              <a:off x="10786871" y="2859416"/>
              <a:ext cx="1133988" cy="343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830" b="1" dirty="0">
                  <a:solidFill>
                    <a:srgbClr val="000000"/>
                  </a:solidFill>
                  <a:latin typeface="Arial"/>
                </a:rPr>
                <a:t>Input fibre</a:t>
              </a:r>
            </a:p>
          </p:txBody>
        </p:sp>
      </p:grpSp>
      <p:sp>
        <p:nvSpPr>
          <p:cNvPr id="191" name="ZoneTexte 190">
            <a:extLst>
              <a:ext uri="{FF2B5EF4-FFF2-40B4-BE49-F238E27FC236}">
                <a16:creationId xmlns:a16="http://schemas.microsoft.com/office/drawing/2014/main" id="{0E7176A8-BFE9-49BA-9795-7943F6DD76A5}"/>
              </a:ext>
            </a:extLst>
          </p:cNvPr>
          <p:cNvSpPr txBox="1"/>
          <p:nvPr/>
        </p:nvSpPr>
        <p:spPr>
          <a:xfrm>
            <a:off x="5724658" y="761062"/>
            <a:ext cx="33141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050" b="1" noProof="1">
                <a:solidFill>
                  <a:schemeClr val="accent1"/>
                </a:solidFill>
              </a:rPr>
              <a:t>WSS is a filter that allows to direct wavelength towards various directions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fr-FR" sz="1050" noProof="1">
              <a:solidFill>
                <a:schemeClr val="bg2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050" noProof="1">
                <a:solidFill>
                  <a:schemeClr val="bg2"/>
                </a:solidFill>
              </a:rPr>
              <a:t>It received the </a:t>
            </a:r>
            <a:r>
              <a:rPr lang="fr-FR" sz="1050" b="1" noProof="1">
                <a:solidFill>
                  <a:schemeClr val="accent1"/>
                </a:solidFill>
              </a:rPr>
              <a:t>colored signal </a:t>
            </a:r>
            <a:r>
              <a:rPr lang="fr-FR" sz="1050" noProof="1">
                <a:solidFill>
                  <a:schemeClr val="bg2"/>
                </a:solidFill>
              </a:rPr>
              <a:t>on the </a:t>
            </a:r>
            <a:r>
              <a:rPr lang="fr-FR" sz="1050" b="1" noProof="1">
                <a:solidFill>
                  <a:schemeClr val="accent1"/>
                </a:solidFill>
              </a:rPr>
              <a:t>line</a:t>
            </a:r>
            <a:r>
              <a:rPr lang="fr-FR" sz="1050" noProof="1">
                <a:solidFill>
                  <a:schemeClr val="bg2"/>
                </a:solidFill>
              </a:rPr>
              <a:t> and forwards it to another </a:t>
            </a:r>
            <a:r>
              <a:rPr lang="fr-FR" sz="1050" b="1" noProof="1">
                <a:solidFill>
                  <a:schemeClr val="accent1"/>
                </a:solidFill>
              </a:rPr>
              <a:t>WSS</a:t>
            </a:r>
            <a:r>
              <a:rPr lang="fr-FR" sz="1050" noProof="1">
                <a:solidFill>
                  <a:schemeClr val="bg2"/>
                </a:solidFill>
              </a:rPr>
              <a:t> or </a:t>
            </a:r>
            <a:r>
              <a:rPr lang="fr-FR" sz="1050" b="1" noProof="1">
                <a:solidFill>
                  <a:schemeClr val="accent1"/>
                </a:solidFill>
              </a:rPr>
              <a:t>MUX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fr-FR" sz="1050" noProof="1">
              <a:solidFill>
                <a:schemeClr val="bg2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050" noProof="1">
                <a:solidFill>
                  <a:schemeClr val="bg2"/>
                </a:solidFill>
              </a:rPr>
              <a:t>It is made of a </a:t>
            </a:r>
            <a:r>
              <a:rPr lang="fr-FR" sz="1050" b="1" noProof="1">
                <a:solidFill>
                  <a:schemeClr val="accent1"/>
                </a:solidFill>
              </a:rPr>
              <a:t>diffraction network </a:t>
            </a:r>
            <a:r>
              <a:rPr lang="fr-FR" sz="1050" noProof="1">
                <a:solidFill>
                  <a:schemeClr val="bg2"/>
                </a:solidFill>
              </a:rPr>
              <a:t>and a </a:t>
            </a:r>
            <a:r>
              <a:rPr lang="fr-FR" sz="1050" b="1" noProof="1">
                <a:solidFill>
                  <a:schemeClr val="accent1"/>
                </a:solidFill>
              </a:rPr>
              <a:t>routing element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fr-FR" sz="1050" noProof="1">
              <a:solidFill>
                <a:schemeClr val="bg2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050" noProof="1">
                <a:solidFill>
                  <a:schemeClr val="bg2"/>
                </a:solidFill>
              </a:rPr>
              <a:t>The routing element allow to chose the output fibre  (</a:t>
            </a:r>
            <a:r>
              <a:rPr lang="fr-FR" sz="1050" b="1" noProof="1">
                <a:solidFill>
                  <a:schemeClr val="accent1"/>
                </a:solidFill>
              </a:rPr>
              <a:t>reconfiguration</a:t>
            </a:r>
            <a:r>
              <a:rPr lang="fr-FR" sz="1050" noProof="1">
                <a:solidFill>
                  <a:schemeClr val="bg2"/>
                </a:solidFill>
              </a:rPr>
              <a:t>) as well as bandwidth for the wavelength (</a:t>
            </a:r>
            <a:r>
              <a:rPr lang="fr-FR" sz="1050" b="1" noProof="1">
                <a:solidFill>
                  <a:schemeClr val="accent1"/>
                </a:solidFill>
              </a:rPr>
              <a:t>flexgrid</a:t>
            </a:r>
            <a:r>
              <a:rPr lang="fr-FR" sz="1050" noProof="1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192" name="ZoneTexte 191">
            <a:extLst>
              <a:ext uri="{FF2B5EF4-FFF2-40B4-BE49-F238E27FC236}">
                <a16:creationId xmlns:a16="http://schemas.microsoft.com/office/drawing/2014/main" id="{097D58B6-4C06-477D-ABF8-7FF86DB4C438}"/>
              </a:ext>
            </a:extLst>
          </p:cNvPr>
          <p:cNvSpPr txBox="1"/>
          <p:nvPr/>
        </p:nvSpPr>
        <p:spPr>
          <a:xfrm>
            <a:off x="2116465" y="4592414"/>
            <a:ext cx="1752296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b="1" dirty="0"/>
              <a:t>WSS </a:t>
            </a:r>
            <a:r>
              <a:rPr lang="fr-FR" sz="788" b="1" dirty="0" err="1"/>
              <a:t>example</a:t>
            </a:r>
            <a:r>
              <a:rPr lang="fr-FR" sz="788" b="1" dirty="0"/>
              <a:t> WSS (by Ciena)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B1587269-941B-4871-A9D1-CADD882A84CB}"/>
              </a:ext>
            </a:extLst>
          </p:cNvPr>
          <p:cNvCxnSpPr/>
          <p:nvPr/>
        </p:nvCxnSpPr>
        <p:spPr>
          <a:xfrm flipH="1" flipV="1">
            <a:off x="618006" y="4050318"/>
            <a:ext cx="939125" cy="54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ZoneTexte 192">
            <a:extLst>
              <a:ext uri="{FF2B5EF4-FFF2-40B4-BE49-F238E27FC236}">
                <a16:creationId xmlns:a16="http://schemas.microsoft.com/office/drawing/2014/main" id="{DB94BC0F-0752-4F94-B193-FDEC744EF6EA}"/>
              </a:ext>
            </a:extLst>
          </p:cNvPr>
          <p:cNvSpPr txBox="1"/>
          <p:nvPr/>
        </p:nvSpPr>
        <p:spPr>
          <a:xfrm>
            <a:off x="810122" y="4100769"/>
            <a:ext cx="11611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>
                <a:solidFill>
                  <a:schemeClr val="accent1"/>
                </a:solidFill>
              </a:rPr>
              <a:t>Towards</a:t>
            </a:r>
            <a:r>
              <a:rPr lang="fr-FR" sz="1050" b="1" dirty="0">
                <a:solidFill>
                  <a:schemeClr val="accent1"/>
                </a:solidFill>
              </a:rPr>
              <a:t> Line Amplifier</a:t>
            </a:r>
          </a:p>
        </p:txBody>
      </p:sp>
      <p:cxnSp>
        <p:nvCxnSpPr>
          <p:cNvPr id="194" name="Connecteur droit avec flèche 193">
            <a:extLst>
              <a:ext uri="{FF2B5EF4-FFF2-40B4-BE49-F238E27FC236}">
                <a16:creationId xmlns:a16="http://schemas.microsoft.com/office/drawing/2014/main" id="{1313507A-D62A-4C62-A65B-B8D40E0FB9B5}"/>
              </a:ext>
            </a:extLst>
          </p:cNvPr>
          <p:cNvCxnSpPr>
            <a:cxnSpLocks/>
          </p:cNvCxnSpPr>
          <p:nvPr/>
        </p:nvCxnSpPr>
        <p:spPr>
          <a:xfrm>
            <a:off x="4240934" y="1428551"/>
            <a:ext cx="994154" cy="72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ZoneTexte 194">
            <a:extLst>
              <a:ext uri="{FF2B5EF4-FFF2-40B4-BE49-F238E27FC236}">
                <a16:creationId xmlns:a16="http://schemas.microsoft.com/office/drawing/2014/main" id="{A900A21C-D3FB-4C69-9224-E07E40814D49}"/>
              </a:ext>
            </a:extLst>
          </p:cNvPr>
          <p:cNvSpPr txBox="1"/>
          <p:nvPr/>
        </p:nvSpPr>
        <p:spPr>
          <a:xfrm>
            <a:off x="4937405" y="837020"/>
            <a:ext cx="10383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>
                <a:solidFill>
                  <a:schemeClr val="accent1"/>
                </a:solidFill>
              </a:rPr>
              <a:t>Towards</a:t>
            </a:r>
            <a:r>
              <a:rPr lang="fr-FR" sz="1050" b="1" dirty="0">
                <a:solidFill>
                  <a:schemeClr val="accent1"/>
                </a:solidFill>
              </a:rPr>
              <a:t> WSS </a:t>
            </a:r>
            <a:r>
              <a:rPr lang="fr-FR" sz="1050" b="1" dirty="0" err="1">
                <a:solidFill>
                  <a:schemeClr val="accent1"/>
                </a:solidFill>
              </a:rPr>
              <a:t>other</a:t>
            </a:r>
            <a:r>
              <a:rPr lang="fr-FR" sz="1050" b="1" dirty="0">
                <a:solidFill>
                  <a:schemeClr val="accent1"/>
                </a:solidFill>
              </a:rPr>
              <a:t> direction</a:t>
            </a:r>
          </a:p>
        </p:txBody>
      </p:sp>
      <p:cxnSp>
        <p:nvCxnSpPr>
          <p:cNvPr id="198" name="Connecteur droit avec flèche 197">
            <a:extLst>
              <a:ext uri="{FF2B5EF4-FFF2-40B4-BE49-F238E27FC236}">
                <a16:creationId xmlns:a16="http://schemas.microsoft.com/office/drawing/2014/main" id="{03E8BC9A-E090-42BE-B2C0-0C257EFEFF29}"/>
              </a:ext>
            </a:extLst>
          </p:cNvPr>
          <p:cNvCxnSpPr>
            <a:cxnSpLocks/>
          </p:cNvCxnSpPr>
          <p:nvPr/>
        </p:nvCxnSpPr>
        <p:spPr>
          <a:xfrm>
            <a:off x="3989101" y="4532008"/>
            <a:ext cx="994154" cy="72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ZoneTexte 198">
            <a:extLst>
              <a:ext uri="{FF2B5EF4-FFF2-40B4-BE49-F238E27FC236}">
                <a16:creationId xmlns:a16="http://schemas.microsoft.com/office/drawing/2014/main" id="{B295E183-F6B2-440A-A0C8-56198FC1B942}"/>
              </a:ext>
            </a:extLst>
          </p:cNvPr>
          <p:cNvSpPr txBox="1"/>
          <p:nvPr/>
        </p:nvSpPr>
        <p:spPr>
          <a:xfrm>
            <a:off x="3916513" y="4569567"/>
            <a:ext cx="10383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>
                <a:solidFill>
                  <a:schemeClr val="accent1"/>
                </a:solidFill>
              </a:rPr>
              <a:t>Towards</a:t>
            </a:r>
            <a:r>
              <a:rPr lang="fr-FR" sz="1050" b="1" dirty="0">
                <a:solidFill>
                  <a:schemeClr val="accent1"/>
                </a:solidFill>
              </a:rPr>
              <a:t> </a:t>
            </a:r>
            <a:r>
              <a:rPr lang="fr-FR" sz="1050" b="1" dirty="0" err="1">
                <a:solidFill>
                  <a:schemeClr val="accent1"/>
                </a:solidFill>
              </a:rPr>
              <a:t>Mux</a:t>
            </a:r>
            <a:r>
              <a:rPr lang="fr-FR" sz="1050" b="1" dirty="0">
                <a:solidFill>
                  <a:schemeClr val="accent1"/>
                </a:solidFill>
              </a:rPr>
              <a:t> and </a:t>
            </a:r>
            <a:r>
              <a:rPr lang="fr-FR" sz="1050" b="1" dirty="0" err="1">
                <a:solidFill>
                  <a:schemeClr val="accent1"/>
                </a:solidFill>
              </a:rPr>
              <a:t>transponder</a:t>
            </a:r>
            <a:endParaRPr lang="fr-FR" sz="1050" b="1" dirty="0">
              <a:solidFill>
                <a:schemeClr val="accent1"/>
              </a:solidFill>
            </a:endParaRPr>
          </a:p>
        </p:txBody>
      </p:sp>
      <p:pic>
        <p:nvPicPr>
          <p:cNvPr id="196" name="Image 195">
            <a:extLst>
              <a:ext uri="{FF2B5EF4-FFF2-40B4-BE49-F238E27FC236}">
                <a16:creationId xmlns:a16="http://schemas.microsoft.com/office/drawing/2014/main" id="{3BE0A8C1-30CC-42DE-9F9D-95FF8AA85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10" y="1273434"/>
            <a:ext cx="2029532" cy="2088260"/>
          </a:xfrm>
          <a:prstGeom prst="rect">
            <a:avLst/>
          </a:prstGeom>
        </p:spPr>
      </p:pic>
      <p:sp>
        <p:nvSpPr>
          <p:cNvPr id="200" name="ZoneTexte 199">
            <a:extLst>
              <a:ext uri="{FF2B5EF4-FFF2-40B4-BE49-F238E27FC236}">
                <a16:creationId xmlns:a16="http://schemas.microsoft.com/office/drawing/2014/main" id="{07A2E106-66B9-4BF5-9727-C858C32A1D24}"/>
              </a:ext>
            </a:extLst>
          </p:cNvPr>
          <p:cNvSpPr txBox="1"/>
          <p:nvPr/>
        </p:nvSpPr>
        <p:spPr>
          <a:xfrm>
            <a:off x="282767" y="446774"/>
            <a:ext cx="5383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noProof="1">
                <a:solidFill>
                  <a:schemeClr val="bg2"/>
                </a:solidFill>
              </a:rPr>
              <a:t>WSS, the heart of photonic ROADM</a:t>
            </a:r>
          </a:p>
        </p:txBody>
      </p:sp>
    </p:spTree>
    <p:extLst>
      <p:ext uri="{BB962C8B-B14F-4D97-AF65-F5344CB8AC3E}">
        <p14:creationId xmlns:p14="http://schemas.microsoft.com/office/powerpoint/2010/main" val="354807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79255DF-1BB2-984D-AC30-E9F9484734C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982CBB-8324-450A-A0E2-F6718A716030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AEAA855-4423-4F98-9426-8438DAE94BDB}"/>
              </a:ext>
            </a:extLst>
          </p:cNvPr>
          <p:cNvSpPr txBox="1"/>
          <p:nvPr/>
        </p:nvSpPr>
        <p:spPr>
          <a:xfrm>
            <a:off x="118207" y="3288968"/>
            <a:ext cx="47899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endParaRPr lang="fr-FR" sz="1200" noProof="1">
              <a:solidFill>
                <a:schemeClr val="bg2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Used for wavelength </a:t>
            </a:r>
            <a:r>
              <a:rPr lang="fr-FR" sz="1200" b="1" noProof="1">
                <a:solidFill>
                  <a:schemeClr val="accent1"/>
                </a:solidFill>
              </a:rPr>
              <a:t>extraction</a:t>
            </a:r>
            <a:endParaRPr lang="fr-FR" sz="1200" noProof="1">
              <a:solidFill>
                <a:schemeClr val="bg2"/>
              </a:solidFill>
            </a:endParaRPr>
          </a:p>
          <a:p>
            <a:endParaRPr lang="fr-FR" sz="1200" noProof="1">
              <a:solidFill>
                <a:schemeClr val="bg2"/>
              </a:solidFill>
            </a:endParaRPr>
          </a:p>
          <a:p>
            <a:endParaRPr lang="fr-FR" sz="1200" noProof="1">
              <a:solidFill>
                <a:schemeClr val="bg2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It </a:t>
            </a:r>
            <a:r>
              <a:rPr lang="fr-FR" sz="1200" b="1" noProof="1">
                <a:solidFill>
                  <a:schemeClr val="accent1"/>
                </a:solidFill>
              </a:rPr>
              <a:t>receives</a:t>
            </a:r>
            <a:r>
              <a:rPr lang="fr-FR" sz="1200" noProof="1">
                <a:solidFill>
                  <a:schemeClr val="bg2"/>
                </a:solidFill>
              </a:rPr>
              <a:t> from WSS a </a:t>
            </a:r>
            <a:r>
              <a:rPr lang="fr-FR" sz="1200" b="1" noProof="1">
                <a:solidFill>
                  <a:schemeClr val="accent1"/>
                </a:solidFill>
              </a:rPr>
              <a:t>multiplexed signal </a:t>
            </a:r>
            <a:r>
              <a:rPr lang="fr-FR" sz="1200" noProof="1">
                <a:solidFill>
                  <a:schemeClr val="bg2"/>
                </a:solidFill>
              </a:rPr>
              <a:t>and forwards on each port a </a:t>
            </a:r>
            <a:r>
              <a:rPr lang="fr-FR" sz="1200" b="1" noProof="1">
                <a:solidFill>
                  <a:schemeClr val="accent1"/>
                </a:solidFill>
              </a:rPr>
              <a:t>colored signal</a:t>
            </a:r>
            <a:r>
              <a:rPr lang="fr-FR" sz="1200" noProof="1">
                <a:solidFill>
                  <a:schemeClr val="bg2"/>
                </a:solidFill>
              </a:rPr>
              <a:t> towards </a:t>
            </a:r>
            <a:r>
              <a:rPr lang="fr-FR" sz="1200" b="1" noProof="1">
                <a:solidFill>
                  <a:schemeClr val="accent1"/>
                </a:solidFill>
              </a:rPr>
              <a:t>transponders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FB23FD-168D-4753-BEB0-C3218B150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229" y="513767"/>
            <a:ext cx="836945" cy="4544703"/>
          </a:xfrm>
          <a:prstGeom prst="rect">
            <a:avLst/>
          </a:prstGeom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2C2CA45-746B-4EC2-BBE4-DAC08516D558}"/>
              </a:ext>
            </a:extLst>
          </p:cNvPr>
          <p:cNvCxnSpPr>
            <a:cxnSpLocks/>
          </p:cNvCxnSpPr>
          <p:nvPr/>
        </p:nvCxnSpPr>
        <p:spPr bwMode="auto">
          <a:xfrm>
            <a:off x="4941668" y="2067523"/>
            <a:ext cx="876453" cy="90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9A05F4A-69CF-4C28-BEBF-A95C8C30E1D7}"/>
              </a:ext>
            </a:extLst>
          </p:cNvPr>
          <p:cNvCxnSpPr/>
          <p:nvPr/>
        </p:nvCxnSpPr>
        <p:spPr bwMode="auto">
          <a:xfrm rot="5400000">
            <a:off x="4861896" y="1995008"/>
            <a:ext cx="160736" cy="1191"/>
          </a:xfrm>
          <a:prstGeom prst="line">
            <a:avLst/>
          </a:prstGeom>
          <a:solidFill>
            <a:schemeClr val="accent1"/>
          </a:solidFill>
          <a:ln w="793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D50036FA-7DE6-47A2-829A-B40CE4261C54}"/>
              </a:ext>
            </a:extLst>
          </p:cNvPr>
          <p:cNvCxnSpPr/>
          <p:nvPr/>
        </p:nvCxnSpPr>
        <p:spPr bwMode="auto">
          <a:xfrm rot="5400000">
            <a:off x="4935012" y="1995008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3FB1EAF-5876-4A58-87C9-BFD9AFA70E4B}"/>
              </a:ext>
            </a:extLst>
          </p:cNvPr>
          <p:cNvCxnSpPr/>
          <p:nvPr/>
        </p:nvCxnSpPr>
        <p:spPr bwMode="auto">
          <a:xfrm rot="5400000">
            <a:off x="5008128" y="1995008"/>
            <a:ext cx="160736" cy="11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1E1FE98-7F3E-46A9-ABC4-CDDD6EF5B3DC}"/>
              </a:ext>
            </a:extLst>
          </p:cNvPr>
          <p:cNvCxnSpPr/>
          <p:nvPr/>
        </p:nvCxnSpPr>
        <p:spPr bwMode="auto">
          <a:xfrm rot="5400000">
            <a:off x="5081244" y="1995008"/>
            <a:ext cx="160736" cy="1191"/>
          </a:xfrm>
          <a:prstGeom prst="line">
            <a:avLst/>
          </a:prstGeom>
          <a:solidFill>
            <a:schemeClr val="accent1"/>
          </a:solidFill>
          <a:ln w="79375" cap="flat" cmpd="sng" algn="ctr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953CE40-80BF-402C-B482-FD40261680A6}"/>
              </a:ext>
            </a:extLst>
          </p:cNvPr>
          <p:cNvCxnSpPr/>
          <p:nvPr/>
        </p:nvCxnSpPr>
        <p:spPr bwMode="auto">
          <a:xfrm rot="5400000">
            <a:off x="5154360" y="1995008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6F23287-B78C-4228-96F3-60F09014F432}"/>
              </a:ext>
            </a:extLst>
          </p:cNvPr>
          <p:cNvCxnSpPr/>
          <p:nvPr/>
        </p:nvCxnSpPr>
        <p:spPr bwMode="auto">
          <a:xfrm rot="5400000">
            <a:off x="5300592" y="1995008"/>
            <a:ext cx="160736" cy="1191"/>
          </a:xfrm>
          <a:prstGeom prst="line">
            <a:avLst/>
          </a:prstGeom>
          <a:solidFill>
            <a:schemeClr val="accent1"/>
          </a:solidFill>
          <a:ln w="793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8BF63FE-AD60-4AFB-BCD7-9FD4BC6C8F8B}"/>
              </a:ext>
            </a:extLst>
          </p:cNvPr>
          <p:cNvCxnSpPr/>
          <p:nvPr/>
        </p:nvCxnSpPr>
        <p:spPr bwMode="auto">
          <a:xfrm rot="5400000">
            <a:off x="5373708" y="1995008"/>
            <a:ext cx="160736" cy="1191"/>
          </a:xfrm>
          <a:prstGeom prst="line">
            <a:avLst/>
          </a:prstGeom>
          <a:solidFill>
            <a:schemeClr val="accent1"/>
          </a:solidFill>
          <a:ln w="793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F4E9CCB-C733-4EEC-BF07-AE70F012988E}"/>
              </a:ext>
            </a:extLst>
          </p:cNvPr>
          <p:cNvCxnSpPr/>
          <p:nvPr/>
        </p:nvCxnSpPr>
        <p:spPr bwMode="auto">
          <a:xfrm rot="5400000">
            <a:off x="5593056" y="1995008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ADBEA558-3A66-4DE9-9935-6C2A3F37BAD2}"/>
              </a:ext>
            </a:extLst>
          </p:cNvPr>
          <p:cNvCxnSpPr/>
          <p:nvPr/>
        </p:nvCxnSpPr>
        <p:spPr bwMode="auto">
          <a:xfrm rot="5400000">
            <a:off x="5227476" y="1995008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167B0B1-2CB0-4797-82B7-18C0313E8A34}"/>
              </a:ext>
            </a:extLst>
          </p:cNvPr>
          <p:cNvCxnSpPr/>
          <p:nvPr/>
        </p:nvCxnSpPr>
        <p:spPr bwMode="auto">
          <a:xfrm rot="5400000">
            <a:off x="5446824" y="1995008"/>
            <a:ext cx="160736" cy="11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BF38FFA-40D4-4DD3-886E-D8C9BAA4DFA4}"/>
              </a:ext>
            </a:extLst>
          </p:cNvPr>
          <p:cNvCxnSpPr/>
          <p:nvPr/>
        </p:nvCxnSpPr>
        <p:spPr bwMode="auto">
          <a:xfrm rot="5400000">
            <a:off x="5519940" y="1995008"/>
            <a:ext cx="160736" cy="11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BB5BC95-EA42-4037-86BC-3B1CE6AAB29F}"/>
              </a:ext>
            </a:extLst>
          </p:cNvPr>
          <p:cNvGrpSpPr/>
          <p:nvPr/>
        </p:nvGrpSpPr>
        <p:grpSpPr>
          <a:xfrm>
            <a:off x="4941668" y="2059899"/>
            <a:ext cx="805464" cy="16073"/>
            <a:chOff x="5591642" y="2428868"/>
            <a:chExt cx="1073952" cy="214314"/>
          </a:xfrm>
        </p:grpSpPr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19730CA1-0D4C-4526-A2CD-28E551E7BE44}"/>
                </a:ext>
              </a:extLst>
            </p:cNvPr>
            <p:cNvCxnSpPr/>
            <p:nvPr/>
          </p:nvCxnSpPr>
          <p:spPr bwMode="auto">
            <a:xfrm rot="5400000">
              <a:off x="5485279" y="2535231"/>
              <a:ext cx="214314" cy="158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79F6B49C-C5F9-4754-A8C9-60EEEF6B3625}"/>
                </a:ext>
              </a:extLst>
            </p:cNvPr>
            <p:cNvCxnSpPr/>
            <p:nvPr/>
          </p:nvCxnSpPr>
          <p:spPr bwMode="auto">
            <a:xfrm rot="5400000">
              <a:off x="5582767" y="2535231"/>
              <a:ext cx="214314" cy="158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4F890FEC-830C-4A7F-A1F1-21AF50C5D699}"/>
                </a:ext>
              </a:extLst>
            </p:cNvPr>
            <p:cNvCxnSpPr/>
            <p:nvPr/>
          </p:nvCxnSpPr>
          <p:spPr bwMode="auto">
            <a:xfrm rot="5400000">
              <a:off x="5680255" y="2535231"/>
              <a:ext cx="214314" cy="158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3D569CC1-D462-49EF-A5FE-DADA1E0E30A5}"/>
                </a:ext>
              </a:extLst>
            </p:cNvPr>
            <p:cNvCxnSpPr/>
            <p:nvPr/>
          </p:nvCxnSpPr>
          <p:spPr bwMode="auto">
            <a:xfrm rot="5400000">
              <a:off x="5777743" y="2535231"/>
              <a:ext cx="214314" cy="158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AACF82EB-EF5C-4367-9373-7D0981FE3645}"/>
                </a:ext>
              </a:extLst>
            </p:cNvPr>
            <p:cNvCxnSpPr/>
            <p:nvPr/>
          </p:nvCxnSpPr>
          <p:spPr bwMode="auto">
            <a:xfrm rot="5400000">
              <a:off x="5875231" y="2535231"/>
              <a:ext cx="214314" cy="158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B7AB6FFA-5C09-4A0E-8F91-E400BA6F3093}"/>
                </a:ext>
              </a:extLst>
            </p:cNvPr>
            <p:cNvCxnSpPr/>
            <p:nvPr/>
          </p:nvCxnSpPr>
          <p:spPr bwMode="auto">
            <a:xfrm rot="5400000">
              <a:off x="6070207" y="2535231"/>
              <a:ext cx="214314" cy="158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017D03EA-E4B7-4E2F-9176-EEA23490BB4B}"/>
                </a:ext>
              </a:extLst>
            </p:cNvPr>
            <p:cNvCxnSpPr/>
            <p:nvPr/>
          </p:nvCxnSpPr>
          <p:spPr bwMode="auto">
            <a:xfrm rot="5400000">
              <a:off x="6167695" y="2535231"/>
              <a:ext cx="214314" cy="158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302A83C0-7745-441A-BAB4-8F8ECE34791C}"/>
                </a:ext>
              </a:extLst>
            </p:cNvPr>
            <p:cNvCxnSpPr/>
            <p:nvPr/>
          </p:nvCxnSpPr>
          <p:spPr bwMode="auto">
            <a:xfrm rot="5400000">
              <a:off x="6460159" y="2535231"/>
              <a:ext cx="214314" cy="158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CA7F0B06-8D22-4B6F-99F2-D3EEF4542421}"/>
                </a:ext>
              </a:extLst>
            </p:cNvPr>
            <p:cNvCxnSpPr/>
            <p:nvPr/>
          </p:nvCxnSpPr>
          <p:spPr bwMode="auto">
            <a:xfrm rot="5400000">
              <a:off x="5972719" y="2535231"/>
              <a:ext cx="214314" cy="158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14881B42-F32F-4A5E-A083-038FFF7E3508}"/>
                </a:ext>
              </a:extLst>
            </p:cNvPr>
            <p:cNvCxnSpPr/>
            <p:nvPr/>
          </p:nvCxnSpPr>
          <p:spPr bwMode="auto">
            <a:xfrm rot="5400000">
              <a:off x="6265183" y="2535231"/>
              <a:ext cx="214314" cy="158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4410C663-25E0-40FE-97B9-EBD12A084EF4}"/>
                </a:ext>
              </a:extLst>
            </p:cNvPr>
            <p:cNvCxnSpPr/>
            <p:nvPr/>
          </p:nvCxnSpPr>
          <p:spPr bwMode="auto">
            <a:xfrm rot="5400000">
              <a:off x="6362671" y="2535231"/>
              <a:ext cx="214314" cy="158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39B3A41E-9DF1-4C0F-9930-D02F1D2D89B5}"/>
                </a:ext>
              </a:extLst>
            </p:cNvPr>
            <p:cNvCxnSpPr/>
            <p:nvPr/>
          </p:nvCxnSpPr>
          <p:spPr bwMode="auto">
            <a:xfrm rot="5400000">
              <a:off x="6557643" y="2535231"/>
              <a:ext cx="214314" cy="158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CCA93639-7A38-4DEE-9B9E-B9F98547236D}"/>
              </a:ext>
            </a:extLst>
          </p:cNvPr>
          <p:cNvGrpSpPr/>
          <p:nvPr/>
        </p:nvGrpSpPr>
        <p:grpSpPr>
          <a:xfrm>
            <a:off x="5808454" y="828166"/>
            <a:ext cx="1850414" cy="2687658"/>
            <a:chOff x="7744605" y="1104221"/>
            <a:chExt cx="2467218" cy="3583544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8B6566C6-B3BF-4FBD-9CAE-52561D6A7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7046" y="1104221"/>
              <a:ext cx="974777" cy="287018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98233EC-BEA1-4834-B84A-8DB9B968C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7044" y="1439828"/>
              <a:ext cx="974777" cy="287018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B807B28-1C17-44DC-97D3-29A316E5F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7045" y="1752986"/>
              <a:ext cx="974777" cy="287018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7A5505C-8119-42B7-8399-E4A80CE5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7046" y="2091062"/>
              <a:ext cx="974777" cy="287018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1BB4C667-E725-4981-A173-B7EC652C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7046" y="2468304"/>
              <a:ext cx="974777" cy="287018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9EFA413A-7380-4043-B073-E1B6B45AF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7046" y="2773104"/>
              <a:ext cx="974777" cy="287018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10F5EBAC-BE2F-4742-B623-FBDF26D82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7046" y="3077904"/>
              <a:ext cx="974777" cy="28701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EF0BE3EC-1A41-4E71-8FC7-11566449F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7046" y="3413906"/>
              <a:ext cx="974777" cy="287018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D0A9E473-7324-4385-A7A2-9D3153CE9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7044" y="3749513"/>
              <a:ext cx="974777" cy="287018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D667F239-EBCC-4F89-9B9A-3688DCC1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7045" y="4062671"/>
              <a:ext cx="974777" cy="287018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8AE8BF99-86CE-4509-828A-836B1AF59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7046" y="4400747"/>
              <a:ext cx="974777" cy="287018"/>
            </a:xfrm>
            <a:prstGeom prst="rect">
              <a:avLst/>
            </a:prstGeom>
          </p:spPr>
        </p:pic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F01DA712-0F72-4470-AC56-DA1EBFF1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744605" y="2611813"/>
              <a:ext cx="974777" cy="287018"/>
            </a:xfrm>
            <a:prstGeom prst="rect">
              <a:avLst/>
            </a:prstGeom>
          </p:spPr>
        </p:pic>
      </p:grp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ECA1C848-042F-4013-8189-0EC59DCB901F}"/>
              </a:ext>
            </a:extLst>
          </p:cNvPr>
          <p:cNvCxnSpPr/>
          <p:nvPr/>
        </p:nvCxnSpPr>
        <p:spPr bwMode="auto">
          <a:xfrm rot="5400000">
            <a:off x="8226025" y="2322089"/>
            <a:ext cx="160736" cy="11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3DE05C6C-970D-46D9-8616-5B8FEEC74B2D}"/>
              </a:ext>
            </a:extLst>
          </p:cNvPr>
          <p:cNvCxnSpPr/>
          <p:nvPr/>
        </p:nvCxnSpPr>
        <p:spPr bwMode="auto">
          <a:xfrm rot="5400000">
            <a:off x="8298079" y="1582124"/>
            <a:ext cx="160736" cy="11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0980A143-8084-4ED0-BC68-C71C463FBA9F}"/>
              </a:ext>
            </a:extLst>
          </p:cNvPr>
          <p:cNvCxnSpPr/>
          <p:nvPr/>
        </p:nvCxnSpPr>
        <p:spPr bwMode="auto">
          <a:xfrm rot="5400000">
            <a:off x="7718341" y="849998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87BA5CE0-6259-4E2F-BE81-6505F3C42A02}"/>
              </a:ext>
            </a:extLst>
          </p:cNvPr>
          <p:cNvCxnSpPr/>
          <p:nvPr/>
        </p:nvCxnSpPr>
        <p:spPr bwMode="auto">
          <a:xfrm rot="5400000">
            <a:off x="8001643" y="1323053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8EE79831-A362-4378-A13E-F01A4EC9156B}"/>
              </a:ext>
            </a:extLst>
          </p:cNvPr>
          <p:cNvCxnSpPr/>
          <p:nvPr/>
        </p:nvCxnSpPr>
        <p:spPr bwMode="auto">
          <a:xfrm rot="5400000">
            <a:off x="7931308" y="2839918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FC48875B-3CFE-46EA-A785-E4C107F56A86}"/>
              </a:ext>
            </a:extLst>
          </p:cNvPr>
          <p:cNvCxnSpPr/>
          <p:nvPr/>
        </p:nvCxnSpPr>
        <p:spPr bwMode="auto">
          <a:xfrm rot="5400000">
            <a:off x="7646770" y="1099774"/>
            <a:ext cx="160736" cy="1191"/>
          </a:xfrm>
          <a:prstGeom prst="line">
            <a:avLst/>
          </a:prstGeom>
          <a:solidFill>
            <a:schemeClr val="accent1"/>
          </a:solidFill>
          <a:ln w="793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E175D355-072D-447F-AA42-26135F7E983D}"/>
              </a:ext>
            </a:extLst>
          </p:cNvPr>
          <p:cNvCxnSpPr/>
          <p:nvPr/>
        </p:nvCxnSpPr>
        <p:spPr bwMode="auto">
          <a:xfrm rot="5400000">
            <a:off x="8076052" y="1871874"/>
            <a:ext cx="160736" cy="1191"/>
          </a:xfrm>
          <a:prstGeom prst="line">
            <a:avLst/>
          </a:prstGeom>
          <a:solidFill>
            <a:schemeClr val="accent1"/>
          </a:solidFill>
          <a:ln w="793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Connecteur droit 150">
            <a:extLst>
              <a:ext uri="{FF2B5EF4-FFF2-40B4-BE49-F238E27FC236}">
                <a16:creationId xmlns:a16="http://schemas.microsoft.com/office/drawing/2014/main" id="{148A320F-D72B-4921-9420-6E59D992809E}"/>
              </a:ext>
            </a:extLst>
          </p:cNvPr>
          <p:cNvCxnSpPr/>
          <p:nvPr/>
        </p:nvCxnSpPr>
        <p:spPr bwMode="auto">
          <a:xfrm rot="5400000">
            <a:off x="7787458" y="2084726"/>
            <a:ext cx="160736" cy="11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0" name="Connecteur droit 179">
            <a:extLst>
              <a:ext uri="{FF2B5EF4-FFF2-40B4-BE49-F238E27FC236}">
                <a16:creationId xmlns:a16="http://schemas.microsoft.com/office/drawing/2014/main" id="{F4024067-0810-44AE-89FA-AA6296AC2E19}"/>
              </a:ext>
            </a:extLst>
          </p:cNvPr>
          <p:cNvCxnSpPr/>
          <p:nvPr/>
        </p:nvCxnSpPr>
        <p:spPr bwMode="auto">
          <a:xfrm rot="5400000">
            <a:off x="7869842" y="2579545"/>
            <a:ext cx="160736" cy="1191"/>
          </a:xfrm>
          <a:prstGeom prst="line">
            <a:avLst/>
          </a:prstGeom>
          <a:solidFill>
            <a:schemeClr val="accent1"/>
          </a:solidFill>
          <a:ln w="79375" cap="flat" cmpd="sng" algn="ctr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5" name="Connecteur droit 194">
            <a:extLst>
              <a:ext uri="{FF2B5EF4-FFF2-40B4-BE49-F238E27FC236}">
                <a16:creationId xmlns:a16="http://schemas.microsoft.com/office/drawing/2014/main" id="{C59679BB-21DD-4D81-82F9-812870A456EC}"/>
              </a:ext>
            </a:extLst>
          </p:cNvPr>
          <p:cNvCxnSpPr/>
          <p:nvPr/>
        </p:nvCxnSpPr>
        <p:spPr bwMode="auto">
          <a:xfrm rot="5400000">
            <a:off x="8372986" y="3076687"/>
            <a:ext cx="160736" cy="119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Connecteur droit 195">
            <a:extLst>
              <a:ext uri="{FF2B5EF4-FFF2-40B4-BE49-F238E27FC236}">
                <a16:creationId xmlns:a16="http://schemas.microsoft.com/office/drawing/2014/main" id="{CABABD78-4C49-473D-AF5F-2FF4708DE945}"/>
              </a:ext>
            </a:extLst>
          </p:cNvPr>
          <p:cNvCxnSpPr>
            <a:cxnSpLocks/>
          </p:cNvCxnSpPr>
          <p:nvPr/>
        </p:nvCxnSpPr>
        <p:spPr bwMode="auto">
          <a:xfrm>
            <a:off x="7657164" y="3403730"/>
            <a:ext cx="908932" cy="11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4AA0F990-5748-4D87-A21F-1F8112B3E407}"/>
              </a:ext>
            </a:extLst>
          </p:cNvPr>
          <p:cNvGrpSpPr/>
          <p:nvPr/>
        </p:nvGrpSpPr>
        <p:grpSpPr>
          <a:xfrm>
            <a:off x="7657165" y="915820"/>
            <a:ext cx="915881" cy="2487911"/>
            <a:chOff x="10209552" y="1221094"/>
            <a:chExt cx="1221175" cy="3317214"/>
          </a:xfrm>
        </p:grpSpPr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44530C7D-0516-4780-BAE6-3892CE28F74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218818" y="1247682"/>
              <a:ext cx="1211909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D0BCE2CC-747F-4B96-819C-DBD0DB2FD5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214751" y="1888187"/>
              <a:ext cx="1211909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8C66EF37-287A-48BC-99E0-B70A83F3281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218818" y="1578084"/>
              <a:ext cx="1211909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732C68B6-06B4-42A6-99B3-3577EA85F6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212729" y="2227765"/>
              <a:ext cx="1211909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F51572F5-E409-4AFA-96B3-8D50978155F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214848" y="3894508"/>
              <a:ext cx="1211909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D33FBFC3-3481-409E-A8B9-A335DFEA5F4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212729" y="2606981"/>
              <a:ext cx="1211909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29E91482-2B56-4ED7-925A-FEC67337E572}"/>
                </a:ext>
              </a:extLst>
            </p:cNvPr>
            <p:cNvGrpSpPr/>
            <p:nvPr/>
          </p:nvGrpSpPr>
          <p:grpSpPr>
            <a:xfrm>
              <a:off x="10294665" y="1221094"/>
              <a:ext cx="1073952" cy="21431"/>
              <a:chOff x="5591642" y="2428868"/>
              <a:chExt cx="1073952" cy="214314"/>
            </a:xfrm>
          </p:grpSpPr>
          <p:cxnSp>
            <p:nvCxnSpPr>
              <p:cNvPr id="58" name="Connecteur droit 57">
                <a:extLst>
                  <a:ext uri="{FF2B5EF4-FFF2-40B4-BE49-F238E27FC236}">
                    <a16:creationId xmlns:a16="http://schemas.microsoft.com/office/drawing/2014/main" id="{7B069B4F-E03B-4209-A0DF-C6BEE38CB26B}"/>
                  </a:ext>
                </a:extLst>
              </p:cNvPr>
              <p:cNvCxnSpPr/>
              <p:nvPr/>
            </p:nvCxnSpPr>
            <p:spPr bwMode="auto">
              <a:xfrm rot="5400000">
                <a:off x="548527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Connecteur droit 58">
                <a:extLst>
                  <a:ext uri="{FF2B5EF4-FFF2-40B4-BE49-F238E27FC236}">
                    <a16:creationId xmlns:a16="http://schemas.microsoft.com/office/drawing/2014/main" id="{0091EE01-0F87-4859-8F4F-A6D59107F798}"/>
                  </a:ext>
                </a:extLst>
              </p:cNvPr>
              <p:cNvCxnSpPr/>
              <p:nvPr/>
            </p:nvCxnSpPr>
            <p:spPr bwMode="auto">
              <a:xfrm rot="5400000">
                <a:off x="5582767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id="{DEC8AF1C-1216-4A37-BC8C-F2D0581AD287}"/>
                  </a:ext>
                </a:extLst>
              </p:cNvPr>
              <p:cNvCxnSpPr/>
              <p:nvPr/>
            </p:nvCxnSpPr>
            <p:spPr bwMode="auto">
              <a:xfrm rot="5400000">
                <a:off x="5680255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id="{6D48C0BF-18FD-4864-A9E7-F0021D183B25}"/>
                  </a:ext>
                </a:extLst>
              </p:cNvPr>
              <p:cNvCxnSpPr/>
              <p:nvPr/>
            </p:nvCxnSpPr>
            <p:spPr bwMode="auto">
              <a:xfrm rot="5400000">
                <a:off x="577774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2" name="Connecteur droit 61">
                <a:extLst>
                  <a:ext uri="{FF2B5EF4-FFF2-40B4-BE49-F238E27FC236}">
                    <a16:creationId xmlns:a16="http://schemas.microsoft.com/office/drawing/2014/main" id="{4544EA7F-2E15-4EE5-90B4-4B717E00984B}"/>
                  </a:ext>
                </a:extLst>
              </p:cNvPr>
              <p:cNvCxnSpPr/>
              <p:nvPr/>
            </p:nvCxnSpPr>
            <p:spPr bwMode="auto">
              <a:xfrm rot="5400000">
                <a:off x="5875231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" name="Connecteur droit 62">
                <a:extLst>
                  <a:ext uri="{FF2B5EF4-FFF2-40B4-BE49-F238E27FC236}">
                    <a16:creationId xmlns:a16="http://schemas.microsoft.com/office/drawing/2014/main" id="{4AFA5AB0-2610-42F8-B7EC-12BBF02F45AF}"/>
                  </a:ext>
                </a:extLst>
              </p:cNvPr>
              <p:cNvCxnSpPr/>
              <p:nvPr/>
            </p:nvCxnSpPr>
            <p:spPr bwMode="auto">
              <a:xfrm rot="5400000">
                <a:off x="6070207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Connecteur droit 63">
                <a:extLst>
                  <a:ext uri="{FF2B5EF4-FFF2-40B4-BE49-F238E27FC236}">
                    <a16:creationId xmlns:a16="http://schemas.microsoft.com/office/drawing/2014/main" id="{656F3221-1387-404B-AF39-B08C28677BBC}"/>
                  </a:ext>
                </a:extLst>
              </p:cNvPr>
              <p:cNvCxnSpPr/>
              <p:nvPr/>
            </p:nvCxnSpPr>
            <p:spPr bwMode="auto">
              <a:xfrm rot="5400000">
                <a:off x="6167695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1EC0ED52-0B81-4D93-A704-80B0880EF508}"/>
                  </a:ext>
                </a:extLst>
              </p:cNvPr>
              <p:cNvCxnSpPr/>
              <p:nvPr/>
            </p:nvCxnSpPr>
            <p:spPr bwMode="auto">
              <a:xfrm rot="5400000">
                <a:off x="646015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id="{26DD59B0-2295-46A5-946C-9C36821978B9}"/>
                  </a:ext>
                </a:extLst>
              </p:cNvPr>
              <p:cNvCxnSpPr/>
              <p:nvPr/>
            </p:nvCxnSpPr>
            <p:spPr bwMode="auto">
              <a:xfrm rot="5400000">
                <a:off x="597271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id="{8C4439A7-9B1D-412D-89F3-77780F0CABF9}"/>
                  </a:ext>
                </a:extLst>
              </p:cNvPr>
              <p:cNvCxnSpPr/>
              <p:nvPr/>
            </p:nvCxnSpPr>
            <p:spPr bwMode="auto">
              <a:xfrm rot="5400000">
                <a:off x="626518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8" name="Connecteur droit 67">
                <a:extLst>
                  <a:ext uri="{FF2B5EF4-FFF2-40B4-BE49-F238E27FC236}">
                    <a16:creationId xmlns:a16="http://schemas.microsoft.com/office/drawing/2014/main" id="{DAC8D821-43C9-4D37-A22A-280C259B036F}"/>
                  </a:ext>
                </a:extLst>
              </p:cNvPr>
              <p:cNvCxnSpPr/>
              <p:nvPr/>
            </p:nvCxnSpPr>
            <p:spPr bwMode="auto">
              <a:xfrm rot="5400000">
                <a:off x="6362671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6BFB1CDB-CB9C-4B9C-BE53-178D730892B1}"/>
                  </a:ext>
                </a:extLst>
              </p:cNvPr>
              <p:cNvCxnSpPr/>
              <p:nvPr/>
            </p:nvCxnSpPr>
            <p:spPr bwMode="auto">
              <a:xfrm rot="5400000">
                <a:off x="655764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FF4F22CF-BF1F-4209-81B2-C5A21CBFFAC6}"/>
                </a:ext>
              </a:extLst>
            </p:cNvPr>
            <p:cNvGrpSpPr/>
            <p:nvPr/>
          </p:nvGrpSpPr>
          <p:grpSpPr>
            <a:xfrm>
              <a:off x="10297211" y="1556656"/>
              <a:ext cx="1073952" cy="21431"/>
              <a:chOff x="5591642" y="2428868"/>
              <a:chExt cx="1073952" cy="214314"/>
            </a:xfrm>
          </p:grpSpPr>
          <p:cxnSp>
            <p:nvCxnSpPr>
              <p:cNvPr id="71" name="Connecteur droit 70">
                <a:extLst>
                  <a:ext uri="{FF2B5EF4-FFF2-40B4-BE49-F238E27FC236}">
                    <a16:creationId xmlns:a16="http://schemas.microsoft.com/office/drawing/2014/main" id="{2E6B8DBC-77EA-4F70-AB11-6E9C1BDEAF54}"/>
                  </a:ext>
                </a:extLst>
              </p:cNvPr>
              <p:cNvCxnSpPr/>
              <p:nvPr/>
            </p:nvCxnSpPr>
            <p:spPr bwMode="auto">
              <a:xfrm rot="5400000">
                <a:off x="548527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" name="Connecteur droit 71">
                <a:extLst>
                  <a:ext uri="{FF2B5EF4-FFF2-40B4-BE49-F238E27FC236}">
                    <a16:creationId xmlns:a16="http://schemas.microsoft.com/office/drawing/2014/main" id="{97A74C41-ABC1-41D0-B20A-E1CEBEBD1DE9}"/>
                  </a:ext>
                </a:extLst>
              </p:cNvPr>
              <p:cNvCxnSpPr/>
              <p:nvPr/>
            </p:nvCxnSpPr>
            <p:spPr bwMode="auto">
              <a:xfrm rot="5400000">
                <a:off x="5582767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3" name="Connecteur droit 72">
                <a:extLst>
                  <a:ext uri="{FF2B5EF4-FFF2-40B4-BE49-F238E27FC236}">
                    <a16:creationId xmlns:a16="http://schemas.microsoft.com/office/drawing/2014/main" id="{0C50B248-BF04-4F8E-9D18-95BA1D2E4E36}"/>
                  </a:ext>
                </a:extLst>
              </p:cNvPr>
              <p:cNvCxnSpPr/>
              <p:nvPr/>
            </p:nvCxnSpPr>
            <p:spPr bwMode="auto">
              <a:xfrm rot="5400000">
                <a:off x="5680255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Connecteur droit 73">
                <a:extLst>
                  <a:ext uri="{FF2B5EF4-FFF2-40B4-BE49-F238E27FC236}">
                    <a16:creationId xmlns:a16="http://schemas.microsoft.com/office/drawing/2014/main" id="{6CCE74C0-A531-4150-8F94-03848B2F86EE}"/>
                  </a:ext>
                </a:extLst>
              </p:cNvPr>
              <p:cNvCxnSpPr/>
              <p:nvPr/>
            </p:nvCxnSpPr>
            <p:spPr bwMode="auto">
              <a:xfrm rot="5400000">
                <a:off x="577774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Connecteur droit 74">
                <a:extLst>
                  <a:ext uri="{FF2B5EF4-FFF2-40B4-BE49-F238E27FC236}">
                    <a16:creationId xmlns:a16="http://schemas.microsoft.com/office/drawing/2014/main" id="{6E5E64ED-A251-4FCB-95CB-0DE9BDC75DB0}"/>
                  </a:ext>
                </a:extLst>
              </p:cNvPr>
              <p:cNvCxnSpPr/>
              <p:nvPr/>
            </p:nvCxnSpPr>
            <p:spPr bwMode="auto">
              <a:xfrm rot="5400000">
                <a:off x="5875231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Connecteur droit 75">
                <a:extLst>
                  <a:ext uri="{FF2B5EF4-FFF2-40B4-BE49-F238E27FC236}">
                    <a16:creationId xmlns:a16="http://schemas.microsoft.com/office/drawing/2014/main" id="{25F4F836-5314-42BE-A4E4-950C96CD9E3F}"/>
                  </a:ext>
                </a:extLst>
              </p:cNvPr>
              <p:cNvCxnSpPr/>
              <p:nvPr/>
            </p:nvCxnSpPr>
            <p:spPr bwMode="auto">
              <a:xfrm rot="5400000">
                <a:off x="6070207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7" name="Connecteur droit 76">
                <a:extLst>
                  <a:ext uri="{FF2B5EF4-FFF2-40B4-BE49-F238E27FC236}">
                    <a16:creationId xmlns:a16="http://schemas.microsoft.com/office/drawing/2014/main" id="{ABCB09A5-963F-47D2-981A-12DE3C81459F}"/>
                  </a:ext>
                </a:extLst>
              </p:cNvPr>
              <p:cNvCxnSpPr/>
              <p:nvPr/>
            </p:nvCxnSpPr>
            <p:spPr bwMode="auto">
              <a:xfrm rot="5400000">
                <a:off x="6167695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8" name="Connecteur droit 77">
                <a:extLst>
                  <a:ext uri="{FF2B5EF4-FFF2-40B4-BE49-F238E27FC236}">
                    <a16:creationId xmlns:a16="http://schemas.microsoft.com/office/drawing/2014/main" id="{3E18B788-79EF-466A-A2BA-D30FFBE93A70}"/>
                  </a:ext>
                </a:extLst>
              </p:cNvPr>
              <p:cNvCxnSpPr/>
              <p:nvPr/>
            </p:nvCxnSpPr>
            <p:spPr bwMode="auto">
              <a:xfrm rot="5400000">
                <a:off x="646015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Connecteur droit 78">
                <a:extLst>
                  <a:ext uri="{FF2B5EF4-FFF2-40B4-BE49-F238E27FC236}">
                    <a16:creationId xmlns:a16="http://schemas.microsoft.com/office/drawing/2014/main" id="{579F1484-DCB2-4CC0-8A33-134F857DC088}"/>
                  </a:ext>
                </a:extLst>
              </p:cNvPr>
              <p:cNvCxnSpPr/>
              <p:nvPr/>
            </p:nvCxnSpPr>
            <p:spPr bwMode="auto">
              <a:xfrm rot="5400000">
                <a:off x="597271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Connecteur droit 79">
                <a:extLst>
                  <a:ext uri="{FF2B5EF4-FFF2-40B4-BE49-F238E27FC236}">
                    <a16:creationId xmlns:a16="http://schemas.microsoft.com/office/drawing/2014/main" id="{15B864F9-D1FC-4F7A-A897-43C025528D77}"/>
                  </a:ext>
                </a:extLst>
              </p:cNvPr>
              <p:cNvCxnSpPr/>
              <p:nvPr/>
            </p:nvCxnSpPr>
            <p:spPr bwMode="auto">
              <a:xfrm rot="5400000">
                <a:off x="626518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Connecteur droit 80">
                <a:extLst>
                  <a:ext uri="{FF2B5EF4-FFF2-40B4-BE49-F238E27FC236}">
                    <a16:creationId xmlns:a16="http://schemas.microsoft.com/office/drawing/2014/main" id="{D4BC89F8-7ADE-4508-A41B-05AD3EB04B75}"/>
                  </a:ext>
                </a:extLst>
              </p:cNvPr>
              <p:cNvCxnSpPr/>
              <p:nvPr/>
            </p:nvCxnSpPr>
            <p:spPr bwMode="auto">
              <a:xfrm rot="5400000">
                <a:off x="6362671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2" name="Connecteur droit 81">
                <a:extLst>
                  <a:ext uri="{FF2B5EF4-FFF2-40B4-BE49-F238E27FC236}">
                    <a16:creationId xmlns:a16="http://schemas.microsoft.com/office/drawing/2014/main" id="{E48E7B31-9EA1-428A-BF15-F773646CE705}"/>
                  </a:ext>
                </a:extLst>
              </p:cNvPr>
              <p:cNvCxnSpPr/>
              <p:nvPr/>
            </p:nvCxnSpPr>
            <p:spPr bwMode="auto">
              <a:xfrm rot="5400000">
                <a:off x="655764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194D17FB-7328-4E7D-B042-34B02575A5A3}"/>
                </a:ext>
              </a:extLst>
            </p:cNvPr>
            <p:cNvGrpSpPr/>
            <p:nvPr/>
          </p:nvGrpSpPr>
          <p:grpSpPr>
            <a:xfrm>
              <a:off x="10287953" y="1859218"/>
              <a:ext cx="1073952" cy="21431"/>
              <a:chOff x="5591642" y="2428868"/>
              <a:chExt cx="1073952" cy="214314"/>
            </a:xfrm>
          </p:grpSpPr>
          <p:cxnSp>
            <p:nvCxnSpPr>
              <p:cNvPr id="84" name="Connecteur droit 83">
                <a:extLst>
                  <a:ext uri="{FF2B5EF4-FFF2-40B4-BE49-F238E27FC236}">
                    <a16:creationId xmlns:a16="http://schemas.microsoft.com/office/drawing/2014/main" id="{CE03E628-32A3-4431-A56A-D657335BDF97}"/>
                  </a:ext>
                </a:extLst>
              </p:cNvPr>
              <p:cNvCxnSpPr/>
              <p:nvPr/>
            </p:nvCxnSpPr>
            <p:spPr bwMode="auto">
              <a:xfrm rot="5400000">
                <a:off x="548527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Connecteur droit 84">
                <a:extLst>
                  <a:ext uri="{FF2B5EF4-FFF2-40B4-BE49-F238E27FC236}">
                    <a16:creationId xmlns:a16="http://schemas.microsoft.com/office/drawing/2014/main" id="{31B0647D-389A-413D-9A2F-F0CDEFF0B5DA}"/>
                  </a:ext>
                </a:extLst>
              </p:cNvPr>
              <p:cNvCxnSpPr/>
              <p:nvPr/>
            </p:nvCxnSpPr>
            <p:spPr bwMode="auto">
              <a:xfrm rot="5400000">
                <a:off x="5582767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6" name="Connecteur droit 85">
                <a:extLst>
                  <a:ext uri="{FF2B5EF4-FFF2-40B4-BE49-F238E27FC236}">
                    <a16:creationId xmlns:a16="http://schemas.microsoft.com/office/drawing/2014/main" id="{C27BAD19-9290-46AE-976A-3848FEB83A8B}"/>
                  </a:ext>
                </a:extLst>
              </p:cNvPr>
              <p:cNvCxnSpPr/>
              <p:nvPr/>
            </p:nvCxnSpPr>
            <p:spPr bwMode="auto">
              <a:xfrm rot="5400000">
                <a:off x="5680255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Connecteur droit 86">
                <a:extLst>
                  <a:ext uri="{FF2B5EF4-FFF2-40B4-BE49-F238E27FC236}">
                    <a16:creationId xmlns:a16="http://schemas.microsoft.com/office/drawing/2014/main" id="{F95461B0-4EE0-4025-B99D-9983F44EC5E4}"/>
                  </a:ext>
                </a:extLst>
              </p:cNvPr>
              <p:cNvCxnSpPr/>
              <p:nvPr/>
            </p:nvCxnSpPr>
            <p:spPr bwMode="auto">
              <a:xfrm rot="5400000">
                <a:off x="577774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Connecteur droit 87">
                <a:extLst>
                  <a:ext uri="{FF2B5EF4-FFF2-40B4-BE49-F238E27FC236}">
                    <a16:creationId xmlns:a16="http://schemas.microsoft.com/office/drawing/2014/main" id="{8D15FF10-A213-43DA-97EB-6F4AA8D132C3}"/>
                  </a:ext>
                </a:extLst>
              </p:cNvPr>
              <p:cNvCxnSpPr/>
              <p:nvPr/>
            </p:nvCxnSpPr>
            <p:spPr bwMode="auto">
              <a:xfrm rot="5400000">
                <a:off x="5875231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7A4636FF-9F4F-4D46-B415-3E797BCB92D3}"/>
                  </a:ext>
                </a:extLst>
              </p:cNvPr>
              <p:cNvCxnSpPr/>
              <p:nvPr/>
            </p:nvCxnSpPr>
            <p:spPr bwMode="auto">
              <a:xfrm rot="5400000">
                <a:off x="6070207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Connecteur droit 89">
                <a:extLst>
                  <a:ext uri="{FF2B5EF4-FFF2-40B4-BE49-F238E27FC236}">
                    <a16:creationId xmlns:a16="http://schemas.microsoft.com/office/drawing/2014/main" id="{8F070983-B3C2-4415-89B1-FC2CF5E98483}"/>
                  </a:ext>
                </a:extLst>
              </p:cNvPr>
              <p:cNvCxnSpPr/>
              <p:nvPr/>
            </p:nvCxnSpPr>
            <p:spPr bwMode="auto">
              <a:xfrm rot="5400000">
                <a:off x="6167695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Connecteur droit 90">
                <a:extLst>
                  <a:ext uri="{FF2B5EF4-FFF2-40B4-BE49-F238E27FC236}">
                    <a16:creationId xmlns:a16="http://schemas.microsoft.com/office/drawing/2014/main" id="{0D566453-2012-47D2-9BAF-4B4FBA92F795}"/>
                  </a:ext>
                </a:extLst>
              </p:cNvPr>
              <p:cNvCxnSpPr/>
              <p:nvPr/>
            </p:nvCxnSpPr>
            <p:spPr bwMode="auto">
              <a:xfrm rot="5400000">
                <a:off x="646015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" name="Connecteur droit 91">
                <a:extLst>
                  <a:ext uri="{FF2B5EF4-FFF2-40B4-BE49-F238E27FC236}">
                    <a16:creationId xmlns:a16="http://schemas.microsoft.com/office/drawing/2014/main" id="{3FFA1052-A0A2-4903-A452-56A1492748EB}"/>
                  </a:ext>
                </a:extLst>
              </p:cNvPr>
              <p:cNvCxnSpPr/>
              <p:nvPr/>
            </p:nvCxnSpPr>
            <p:spPr bwMode="auto">
              <a:xfrm rot="5400000">
                <a:off x="597271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3" name="Connecteur droit 92">
                <a:extLst>
                  <a:ext uri="{FF2B5EF4-FFF2-40B4-BE49-F238E27FC236}">
                    <a16:creationId xmlns:a16="http://schemas.microsoft.com/office/drawing/2014/main" id="{B167BE94-D876-444C-91A5-E7ABF3C36644}"/>
                  </a:ext>
                </a:extLst>
              </p:cNvPr>
              <p:cNvCxnSpPr/>
              <p:nvPr/>
            </p:nvCxnSpPr>
            <p:spPr bwMode="auto">
              <a:xfrm rot="5400000">
                <a:off x="626518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4" name="Connecteur droit 93">
                <a:extLst>
                  <a:ext uri="{FF2B5EF4-FFF2-40B4-BE49-F238E27FC236}">
                    <a16:creationId xmlns:a16="http://schemas.microsoft.com/office/drawing/2014/main" id="{0D8546F7-882E-435B-9839-6F652B6B52B8}"/>
                  </a:ext>
                </a:extLst>
              </p:cNvPr>
              <p:cNvCxnSpPr/>
              <p:nvPr/>
            </p:nvCxnSpPr>
            <p:spPr bwMode="auto">
              <a:xfrm rot="5400000">
                <a:off x="6362671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Connecteur droit 94">
                <a:extLst>
                  <a:ext uri="{FF2B5EF4-FFF2-40B4-BE49-F238E27FC236}">
                    <a16:creationId xmlns:a16="http://schemas.microsoft.com/office/drawing/2014/main" id="{A21BF683-A269-41F0-94F2-B8DD63069BDC}"/>
                  </a:ext>
                </a:extLst>
              </p:cNvPr>
              <p:cNvCxnSpPr/>
              <p:nvPr/>
            </p:nvCxnSpPr>
            <p:spPr bwMode="auto">
              <a:xfrm rot="5400000">
                <a:off x="655764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6" name="Groupe 95">
              <a:extLst>
                <a:ext uri="{FF2B5EF4-FFF2-40B4-BE49-F238E27FC236}">
                  <a16:creationId xmlns:a16="http://schemas.microsoft.com/office/drawing/2014/main" id="{6A825AE0-890E-4B2D-A72E-BA76682F9F40}"/>
                </a:ext>
              </a:extLst>
            </p:cNvPr>
            <p:cNvGrpSpPr/>
            <p:nvPr/>
          </p:nvGrpSpPr>
          <p:grpSpPr>
            <a:xfrm>
              <a:off x="10289542" y="2196017"/>
              <a:ext cx="1073952" cy="21431"/>
              <a:chOff x="5591642" y="2428868"/>
              <a:chExt cx="1073952" cy="214314"/>
            </a:xfrm>
          </p:grpSpPr>
          <p:cxnSp>
            <p:nvCxnSpPr>
              <p:cNvPr id="97" name="Connecteur droit 96">
                <a:extLst>
                  <a:ext uri="{FF2B5EF4-FFF2-40B4-BE49-F238E27FC236}">
                    <a16:creationId xmlns:a16="http://schemas.microsoft.com/office/drawing/2014/main" id="{43A58B68-D17F-4BE2-A8B2-35193A6FE48D}"/>
                  </a:ext>
                </a:extLst>
              </p:cNvPr>
              <p:cNvCxnSpPr/>
              <p:nvPr/>
            </p:nvCxnSpPr>
            <p:spPr bwMode="auto">
              <a:xfrm rot="5400000">
                <a:off x="548527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Connecteur droit 97">
                <a:extLst>
                  <a:ext uri="{FF2B5EF4-FFF2-40B4-BE49-F238E27FC236}">
                    <a16:creationId xmlns:a16="http://schemas.microsoft.com/office/drawing/2014/main" id="{13678830-71E4-4B71-B710-C1C1F6029533}"/>
                  </a:ext>
                </a:extLst>
              </p:cNvPr>
              <p:cNvCxnSpPr/>
              <p:nvPr/>
            </p:nvCxnSpPr>
            <p:spPr bwMode="auto">
              <a:xfrm rot="5400000">
                <a:off x="5582767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Connecteur droit 98">
                <a:extLst>
                  <a:ext uri="{FF2B5EF4-FFF2-40B4-BE49-F238E27FC236}">
                    <a16:creationId xmlns:a16="http://schemas.microsoft.com/office/drawing/2014/main" id="{4CFE275E-204B-4B6C-8C09-9549D888FDC6}"/>
                  </a:ext>
                </a:extLst>
              </p:cNvPr>
              <p:cNvCxnSpPr/>
              <p:nvPr/>
            </p:nvCxnSpPr>
            <p:spPr bwMode="auto">
              <a:xfrm rot="5400000">
                <a:off x="5680255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0" name="Connecteur droit 99">
                <a:extLst>
                  <a:ext uri="{FF2B5EF4-FFF2-40B4-BE49-F238E27FC236}">
                    <a16:creationId xmlns:a16="http://schemas.microsoft.com/office/drawing/2014/main" id="{4F390B2E-BAE2-403E-96F7-E52395498E30}"/>
                  </a:ext>
                </a:extLst>
              </p:cNvPr>
              <p:cNvCxnSpPr/>
              <p:nvPr/>
            </p:nvCxnSpPr>
            <p:spPr bwMode="auto">
              <a:xfrm rot="5400000">
                <a:off x="577774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1" name="Connecteur droit 100">
                <a:extLst>
                  <a:ext uri="{FF2B5EF4-FFF2-40B4-BE49-F238E27FC236}">
                    <a16:creationId xmlns:a16="http://schemas.microsoft.com/office/drawing/2014/main" id="{09B9CB31-57EF-4CB5-A1EC-F55CD4B2398E}"/>
                  </a:ext>
                </a:extLst>
              </p:cNvPr>
              <p:cNvCxnSpPr/>
              <p:nvPr/>
            </p:nvCxnSpPr>
            <p:spPr bwMode="auto">
              <a:xfrm rot="5400000">
                <a:off x="5875231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2" name="Connecteur droit 101">
                <a:extLst>
                  <a:ext uri="{FF2B5EF4-FFF2-40B4-BE49-F238E27FC236}">
                    <a16:creationId xmlns:a16="http://schemas.microsoft.com/office/drawing/2014/main" id="{BCAEE8EB-91E0-4E84-BCED-1E71C7DEE489}"/>
                  </a:ext>
                </a:extLst>
              </p:cNvPr>
              <p:cNvCxnSpPr/>
              <p:nvPr/>
            </p:nvCxnSpPr>
            <p:spPr bwMode="auto">
              <a:xfrm rot="5400000">
                <a:off x="6070207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3" name="Connecteur droit 102">
                <a:extLst>
                  <a:ext uri="{FF2B5EF4-FFF2-40B4-BE49-F238E27FC236}">
                    <a16:creationId xmlns:a16="http://schemas.microsoft.com/office/drawing/2014/main" id="{76B8F3C0-2A24-4DD7-8EB0-2078D6310806}"/>
                  </a:ext>
                </a:extLst>
              </p:cNvPr>
              <p:cNvCxnSpPr/>
              <p:nvPr/>
            </p:nvCxnSpPr>
            <p:spPr bwMode="auto">
              <a:xfrm rot="5400000">
                <a:off x="6167695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Connecteur droit 103">
                <a:extLst>
                  <a:ext uri="{FF2B5EF4-FFF2-40B4-BE49-F238E27FC236}">
                    <a16:creationId xmlns:a16="http://schemas.microsoft.com/office/drawing/2014/main" id="{ED4FA572-992B-4701-95FA-B6E47058C967}"/>
                  </a:ext>
                </a:extLst>
              </p:cNvPr>
              <p:cNvCxnSpPr/>
              <p:nvPr/>
            </p:nvCxnSpPr>
            <p:spPr bwMode="auto">
              <a:xfrm rot="5400000">
                <a:off x="646015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Connecteur droit 104">
                <a:extLst>
                  <a:ext uri="{FF2B5EF4-FFF2-40B4-BE49-F238E27FC236}">
                    <a16:creationId xmlns:a16="http://schemas.microsoft.com/office/drawing/2014/main" id="{16A2EAEB-A91D-4532-9E93-9B59451309C1}"/>
                  </a:ext>
                </a:extLst>
              </p:cNvPr>
              <p:cNvCxnSpPr/>
              <p:nvPr/>
            </p:nvCxnSpPr>
            <p:spPr bwMode="auto">
              <a:xfrm rot="5400000">
                <a:off x="597271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Connecteur droit 105">
                <a:extLst>
                  <a:ext uri="{FF2B5EF4-FFF2-40B4-BE49-F238E27FC236}">
                    <a16:creationId xmlns:a16="http://schemas.microsoft.com/office/drawing/2014/main" id="{C10009DD-C5AB-4340-8EBB-949B3E96A4C7}"/>
                  </a:ext>
                </a:extLst>
              </p:cNvPr>
              <p:cNvCxnSpPr/>
              <p:nvPr/>
            </p:nvCxnSpPr>
            <p:spPr bwMode="auto">
              <a:xfrm rot="5400000">
                <a:off x="626518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7" name="Connecteur droit 106">
                <a:extLst>
                  <a:ext uri="{FF2B5EF4-FFF2-40B4-BE49-F238E27FC236}">
                    <a16:creationId xmlns:a16="http://schemas.microsoft.com/office/drawing/2014/main" id="{AA60B08B-3AD2-414E-93BC-C53248E612B1}"/>
                  </a:ext>
                </a:extLst>
              </p:cNvPr>
              <p:cNvCxnSpPr/>
              <p:nvPr/>
            </p:nvCxnSpPr>
            <p:spPr bwMode="auto">
              <a:xfrm rot="5400000">
                <a:off x="6362671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8" name="Connecteur droit 107">
                <a:extLst>
                  <a:ext uri="{FF2B5EF4-FFF2-40B4-BE49-F238E27FC236}">
                    <a16:creationId xmlns:a16="http://schemas.microsoft.com/office/drawing/2014/main" id="{D7933F36-AD0E-4466-8AA0-6F53F0CBF73B}"/>
                  </a:ext>
                </a:extLst>
              </p:cNvPr>
              <p:cNvCxnSpPr/>
              <p:nvPr/>
            </p:nvCxnSpPr>
            <p:spPr bwMode="auto">
              <a:xfrm rot="5400000">
                <a:off x="655764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9" name="Groupe 108">
              <a:extLst>
                <a:ext uri="{FF2B5EF4-FFF2-40B4-BE49-F238E27FC236}">
                  <a16:creationId xmlns:a16="http://schemas.microsoft.com/office/drawing/2014/main" id="{767A2C12-DBA9-4EBD-B29C-C8FAFD5A233A}"/>
                </a:ext>
              </a:extLst>
            </p:cNvPr>
            <p:cNvGrpSpPr/>
            <p:nvPr/>
          </p:nvGrpSpPr>
          <p:grpSpPr>
            <a:xfrm>
              <a:off x="10289542" y="2579123"/>
              <a:ext cx="1073952" cy="21431"/>
              <a:chOff x="5591642" y="2428868"/>
              <a:chExt cx="1073952" cy="214314"/>
            </a:xfrm>
          </p:grpSpPr>
          <p:cxnSp>
            <p:nvCxnSpPr>
              <p:cNvPr id="110" name="Connecteur droit 109">
                <a:extLst>
                  <a:ext uri="{FF2B5EF4-FFF2-40B4-BE49-F238E27FC236}">
                    <a16:creationId xmlns:a16="http://schemas.microsoft.com/office/drawing/2014/main" id="{5ECC3B37-0E4B-45CC-802E-52E67B6C1353}"/>
                  </a:ext>
                </a:extLst>
              </p:cNvPr>
              <p:cNvCxnSpPr/>
              <p:nvPr/>
            </p:nvCxnSpPr>
            <p:spPr bwMode="auto">
              <a:xfrm rot="5400000">
                <a:off x="548527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1" name="Connecteur droit 110">
                <a:extLst>
                  <a:ext uri="{FF2B5EF4-FFF2-40B4-BE49-F238E27FC236}">
                    <a16:creationId xmlns:a16="http://schemas.microsoft.com/office/drawing/2014/main" id="{76577C2E-7712-4DF7-8D04-6A6BA1081ED0}"/>
                  </a:ext>
                </a:extLst>
              </p:cNvPr>
              <p:cNvCxnSpPr/>
              <p:nvPr/>
            </p:nvCxnSpPr>
            <p:spPr bwMode="auto">
              <a:xfrm rot="5400000">
                <a:off x="5582767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2" name="Connecteur droit 111">
                <a:extLst>
                  <a:ext uri="{FF2B5EF4-FFF2-40B4-BE49-F238E27FC236}">
                    <a16:creationId xmlns:a16="http://schemas.microsoft.com/office/drawing/2014/main" id="{D93DA060-8ABA-4DFE-A854-4F0EDBE0CA34}"/>
                  </a:ext>
                </a:extLst>
              </p:cNvPr>
              <p:cNvCxnSpPr/>
              <p:nvPr/>
            </p:nvCxnSpPr>
            <p:spPr bwMode="auto">
              <a:xfrm rot="5400000">
                <a:off x="5680255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3" name="Connecteur droit 112">
                <a:extLst>
                  <a:ext uri="{FF2B5EF4-FFF2-40B4-BE49-F238E27FC236}">
                    <a16:creationId xmlns:a16="http://schemas.microsoft.com/office/drawing/2014/main" id="{3402DE98-7F21-4746-A58F-22BA37CE86CC}"/>
                  </a:ext>
                </a:extLst>
              </p:cNvPr>
              <p:cNvCxnSpPr/>
              <p:nvPr/>
            </p:nvCxnSpPr>
            <p:spPr bwMode="auto">
              <a:xfrm rot="5400000">
                <a:off x="577774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4" name="Connecteur droit 113">
                <a:extLst>
                  <a:ext uri="{FF2B5EF4-FFF2-40B4-BE49-F238E27FC236}">
                    <a16:creationId xmlns:a16="http://schemas.microsoft.com/office/drawing/2014/main" id="{C864730B-2E97-4EF1-9D69-1E1567A812AF}"/>
                  </a:ext>
                </a:extLst>
              </p:cNvPr>
              <p:cNvCxnSpPr/>
              <p:nvPr/>
            </p:nvCxnSpPr>
            <p:spPr bwMode="auto">
              <a:xfrm rot="5400000">
                <a:off x="5875231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5" name="Connecteur droit 114">
                <a:extLst>
                  <a:ext uri="{FF2B5EF4-FFF2-40B4-BE49-F238E27FC236}">
                    <a16:creationId xmlns:a16="http://schemas.microsoft.com/office/drawing/2014/main" id="{B7D44188-18CB-4E2F-8776-375E8FF900FD}"/>
                  </a:ext>
                </a:extLst>
              </p:cNvPr>
              <p:cNvCxnSpPr/>
              <p:nvPr/>
            </p:nvCxnSpPr>
            <p:spPr bwMode="auto">
              <a:xfrm rot="5400000">
                <a:off x="6070207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6" name="Connecteur droit 115">
                <a:extLst>
                  <a:ext uri="{FF2B5EF4-FFF2-40B4-BE49-F238E27FC236}">
                    <a16:creationId xmlns:a16="http://schemas.microsoft.com/office/drawing/2014/main" id="{00F7D1DA-A030-4E8D-A402-E6ABF5E50041}"/>
                  </a:ext>
                </a:extLst>
              </p:cNvPr>
              <p:cNvCxnSpPr/>
              <p:nvPr/>
            </p:nvCxnSpPr>
            <p:spPr bwMode="auto">
              <a:xfrm rot="5400000">
                <a:off x="6167695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Connecteur droit 116">
                <a:extLst>
                  <a:ext uri="{FF2B5EF4-FFF2-40B4-BE49-F238E27FC236}">
                    <a16:creationId xmlns:a16="http://schemas.microsoft.com/office/drawing/2014/main" id="{AC5DAB77-B496-4EF1-B6CF-DF7751C086E6}"/>
                  </a:ext>
                </a:extLst>
              </p:cNvPr>
              <p:cNvCxnSpPr/>
              <p:nvPr/>
            </p:nvCxnSpPr>
            <p:spPr bwMode="auto">
              <a:xfrm rot="5400000">
                <a:off x="646015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Connecteur droit 117">
                <a:extLst>
                  <a:ext uri="{FF2B5EF4-FFF2-40B4-BE49-F238E27FC236}">
                    <a16:creationId xmlns:a16="http://schemas.microsoft.com/office/drawing/2014/main" id="{07EE5822-48E6-46D3-92FE-742F5164C4E7}"/>
                  </a:ext>
                </a:extLst>
              </p:cNvPr>
              <p:cNvCxnSpPr/>
              <p:nvPr/>
            </p:nvCxnSpPr>
            <p:spPr bwMode="auto">
              <a:xfrm rot="5400000">
                <a:off x="597271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9" name="Connecteur droit 118">
                <a:extLst>
                  <a:ext uri="{FF2B5EF4-FFF2-40B4-BE49-F238E27FC236}">
                    <a16:creationId xmlns:a16="http://schemas.microsoft.com/office/drawing/2014/main" id="{54CF1A53-9D1C-4C03-A6A4-104FFE77C4C0}"/>
                  </a:ext>
                </a:extLst>
              </p:cNvPr>
              <p:cNvCxnSpPr/>
              <p:nvPr/>
            </p:nvCxnSpPr>
            <p:spPr bwMode="auto">
              <a:xfrm rot="5400000">
                <a:off x="626518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Connecteur droit 119">
                <a:extLst>
                  <a:ext uri="{FF2B5EF4-FFF2-40B4-BE49-F238E27FC236}">
                    <a16:creationId xmlns:a16="http://schemas.microsoft.com/office/drawing/2014/main" id="{B6533FCD-6846-4250-ADC4-D7EFBF691A99}"/>
                  </a:ext>
                </a:extLst>
              </p:cNvPr>
              <p:cNvCxnSpPr/>
              <p:nvPr/>
            </p:nvCxnSpPr>
            <p:spPr bwMode="auto">
              <a:xfrm rot="5400000">
                <a:off x="6362671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1" name="Connecteur droit 120">
                <a:extLst>
                  <a:ext uri="{FF2B5EF4-FFF2-40B4-BE49-F238E27FC236}">
                    <a16:creationId xmlns:a16="http://schemas.microsoft.com/office/drawing/2014/main" id="{295C2670-DBC5-4AB8-AEFD-D73E8CE2BD53}"/>
                  </a:ext>
                </a:extLst>
              </p:cNvPr>
              <p:cNvCxnSpPr/>
              <p:nvPr/>
            </p:nvCxnSpPr>
            <p:spPr bwMode="auto">
              <a:xfrm rot="5400000">
                <a:off x="655764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2" name="Groupe 121">
              <a:extLst>
                <a:ext uri="{FF2B5EF4-FFF2-40B4-BE49-F238E27FC236}">
                  <a16:creationId xmlns:a16="http://schemas.microsoft.com/office/drawing/2014/main" id="{592092E0-5246-41E6-BD06-83041B15B350}"/>
                </a:ext>
              </a:extLst>
            </p:cNvPr>
            <p:cNvGrpSpPr/>
            <p:nvPr/>
          </p:nvGrpSpPr>
          <p:grpSpPr>
            <a:xfrm>
              <a:off x="10291661" y="3873078"/>
              <a:ext cx="1073952" cy="21431"/>
              <a:chOff x="5591642" y="2428868"/>
              <a:chExt cx="1073952" cy="214314"/>
            </a:xfrm>
          </p:grpSpPr>
          <p:cxnSp>
            <p:nvCxnSpPr>
              <p:cNvPr id="123" name="Connecteur droit 122">
                <a:extLst>
                  <a:ext uri="{FF2B5EF4-FFF2-40B4-BE49-F238E27FC236}">
                    <a16:creationId xmlns:a16="http://schemas.microsoft.com/office/drawing/2014/main" id="{863653B9-CBA1-431A-843E-617EB44325C8}"/>
                  </a:ext>
                </a:extLst>
              </p:cNvPr>
              <p:cNvCxnSpPr/>
              <p:nvPr/>
            </p:nvCxnSpPr>
            <p:spPr bwMode="auto">
              <a:xfrm rot="5400000">
                <a:off x="548527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4" name="Connecteur droit 123">
                <a:extLst>
                  <a:ext uri="{FF2B5EF4-FFF2-40B4-BE49-F238E27FC236}">
                    <a16:creationId xmlns:a16="http://schemas.microsoft.com/office/drawing/2014/main" id="{C8B51462-0977-4B8B-853E-62B34422648F}"/>
                  </a:ext>
                </a:extLst>
              </p:cNvPr>
              <p:cNvCxnSpPr/>
              <p:nvPr/>
            </p:nvCxnSpPr>
            <p:spPr bwMode="auto">
              <a:xfrm rot="5400000">
                <a:off x="5582767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5" name="Connecteur droit 124">
                <a:extLst>
                  <a:ext uri="{FF2B5EF4-FFF2-40B4-BE49-F238E27FC236}">
                    <a16:creationId xmlns:a16="http://schemas.microsoft.com/office/drawing/2014/main" id="{62C1BB10-8E91-4976-AB37-9A53130F136F}"/>
                  </a:ext>
                </a:extLst>
              </p:cNvPr>
              <p:cNvCxnSpPr/>
              <p:nvPr/>
            </p:nvCxnSpPr>
            <p:spPr bwMode="auto">
              <a:xfrm rot="5400000">
                <a:off x="5680255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6" name="Connecteur droit 125">
                <a:extLst>
                  <a:ext uri="{FF2B5EF4-FFF2-40B4-BE49-F238E27FC236}">
                    <a16:creationId xmlns:a16="http://schemas.microsoft.com/office/drawing/2014/main" id="{0327BF60-7815-41B6-9E84-B49BDDA6E4D8}"/>
                  </a:ext>
                </a:extLst>
              </p:cNvPr>
              <p:cNvCxnSpPr/>
              <p:nvPr/>
            </p:nvCxnSpPr>
            <p:spPr bwMode="auto">
              <a:xfrm rot="5400000">
                <a:off x="577774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" name="Connecteur droit 126">
                <a:extLst>
                  <a:ext uri="{FF2B5EF4-FFF2-40B4-BE49-F238E27FC236}">
                    <a16:creationId xmlns:a16="http://schemas.microsoft.com/office/drawing/2014/main" id="{24D26A23-544A-4BED-B0C3-4F125ED78399}"/>
                  </a:ext>
                </a:extLst>
              </p:cNvPr>
              <p:cNvCxnSpPr/>
              <p:nvPr/>
            </p:nvCxnSpPr>
            <p:spPr bwMode="auto">
              <a:xfrm rot="5400000">
                <a:off x="5875231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8" name="Connecteur droit 127">
                <a:extLst>
                  <a:ext uri="{FF2B5EF4-FFF2-40B4-BE49-F238E27FC236}">
                    <a16:creationId xmlns:a16="http://schemas.microsoft.com/office/drawing/2014/main" id="{4EF3E7EA-9638-4282-A92A-2B29415A8B08}"/>
                  </a:ext>
                </a:extLst>
              </p:cNvPr>
              <p:cNvCxnSpPr/>
              <p:nvPr/>
            </p:nvCxnSpPr>
            <p:spPr bwMode="auto">
              <a:xfrm rot="5400000">
                <a:off x="6070207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9" name="Connecteur droit 128">
                <a:extLst>
                  <a:ext uri="{FF2B5EF4-FFF2-40B4-BE49-F238E27FC236}">
                    <a16:creationId xmlns:a16="http://schemas.microsoft.com/office/drawing/2014/main" id="{EDB0D6A5-B8BD-4006-8D67-9CA4F205F547}"/>
                  </a:ext>
                </a:extLst>
              </p:cNvPr>
              <p:cNvCxnSpPr/>
              <p:nvPr/>
            </p:nvCxnSpPr>
            <p:spPr bwMode="auto">
              <a:xfrm rot="5400000">
                <a:off x="6167695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0" name="Connecteur droit 129">
                <a:extLst>
                  <a:ext uri="{FF2B5EF4-FFF2-40B4-BE49-F238E27FC236}">
                    <a16:creationId xmlns:a16="http://schemas.microsoft.com/office/drawing/2014/main" id="{008F5172-8EAF-411A-A015-0F23F4E2BE4E}"/>
                  </a:ext>
                </a:extLst>
              </p:cNvPr>
              <p:cNvCxnSpPr/>
              <p:nvPr/>
            </p:nvCxnSpPr>
            <p:spPr bwMode="auto">
              <a:xfrm rot="5400000">
                <a:off x="646015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1" name="Connecteur droit 130">
                <a:extLst>
                  <a:ext uri="{FF2B5EF4-FFF2-40B4-BE49-F238E27FC236}">
                    <a16:creationId xmlns:a16="http://schemas.microsoft.com/office/drawing/2014/main" id="{44418E79-4AFC-4C7B-8563-1430CC119D9F}"/>
                  </a:ext>
                </a:extLst>
              </p:cNvPr>
              <p:cNvCxnSpPr/>
              <p:nvPr/>
            </p:nvCxnSpPr>
            <p:spPr bwMode="auto">
              <a:xfrm rot="5400000">
                <a:off x="597271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2" name="Connecteur droit 131">
                <a:extLst>
                  <a:ext uri="{FF2B5EF4-FFF2-40B4-BE49-F238E27FC236}">
                    <a16:creationId xmlns:a16="http://schemas.microsoft.com/office/drawing/2014/main" id="{EEF733B3-F1FF-4FE1-A589-4E6E77DA11B4}"/>
                  </a:ext>
                </a:extLst>
              </p:cNvPr>
              <p:cNvCxnSpPr/>
              <p:nvPr/>
            </p:nvCxnSpPr>
            <p:spPr bwMode="auto">
              <a:xfrm rot="5400000">
                <a:off x="626518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3" name="Connecteur droit 132">
                <a:extLst>
                  <a:ext uri="{FF2B5EF4-FFF2-40B4-BE49-F238E27FC236}">
                    <a16:creationId xmlns:a16="http://schemas.microsoft.com/office/drawing/2014/main" id="{AF484659-F96C-4919-8A51-F6630FE824D1}"/>
                  </a:ext>
                </a:extLst>
              </p:cNvPr>
              <p:cNvCxnSpPr/>
              <p:nvPr/>
            </p:nvCxnSpPr>
            <p:spPr bwMode="auto">
              <a:xfrm rot="5400000">
                <a:off x="6362671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Connecteur droit 133">
                <a:extLst>
                  <a:ext uri="{FF2B5EF4-FFF2-40B4-BE49-F238E27FC236}">
                    <a16:creationId xmlns:a16="http://schemas.microsoft.com/office/drawing/2014/main" id="{B999B962-7D62-46CD-8A6C-6D58426863FB}"/>
                  </a:ext>
                </a:extLst>
              </p:cNvPr>
              <p:cNvCxnSpPr/>
              <p:nvPr/>
            </p:nvCxnSpPr>
            <p:spPr bwMode="auto">
              <a:xfrm rot="5400000">
                <a:off x="655764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37" name="Connecteur droit 136">
              <a:extLst>
                <a:ext uri="{FF2B5EF4-FFF2-40B4-BE49-F238E27FC236}">
                  <a16:creationId xmlns:a16="http://schemas.microsoft.com/office/drawing/2014/main" id="{587FCC24-94EC-4A48-B292-11FD87C57F6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216264" y="2906839"/>
              <a:ext cx="1211909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38" name="Groupe 137">
              <a:extLst>
                <a:ext uri="{FF2B5EF4-FFF2-40B4-BE49-F238E27FC236}">
                  <a16:creationId xmlns:a16="http://schemas.microsoft.com/office/drawing/2014/main" id="{D0CE24E6-4862-496F-838C-38B52C072F8D}"/>
                </a:ext>
              </a:extLst>
            </p:cNvPr>
            <p:cNvGrpSpPr/>
            <p:nvPr/>
          </p:nvGrpSpPr>
          <p:grpSpPr>
            <a:xfrm>
              <a:off x="10293077" y="2885409"/>
              <a:ext cx="1073952" cy="21431"/>
              <a:chOff x="5591642" y="2428868"/>
              <a:chExt cx="1073952" cy="214314"/>
            </a:xfrm>
          </p:grpSpPr>
          <p:cxnSp>
            <p:nvCxnSpPr>
              <p:cNvPr id="139" name="Connecteur droit 138">
                <a:extLst>
                  <a:ext uri="{FF2B5EF4-FFF2-40B4-BE49-F238E27FC236}">
                    <a16:creationId xmlns:a16="http://schemas.microsoft.com/office/drawing/2014/main" id="{F899130C-5BA3-4DEC-AC12-302BAD67E151}"/>
                  </a:ext>
                </a:extLst>
              </p:cNvPr>
              <p:cNvCxnSpPr/>
              <p:nvPr/>
            </p:nvCxnSpPr>
            <p:spPr bwMode="auto">
              <a:xfrm rot="5400000">
                <a:off x="548527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Connecteur droit 139">
                <a:extLst>
                  <a:ext uri="{FF2B5EF4-FFF2-40B4-BE49-F238E27FC236}">
                    <a16:creationId xmlns:a16="http://schemas.microsoft.com/office/drawing/2014/main" id="{D484A095-A762-4FB5-B48E-040DB4DA4657}"/>
                  </a:ext>
                </a:extLst>
              </p:cNvPr>
              <p:cNvCxnSpPr/>
              <p:nvPr/>
            </p:nvCxnSpPr>
            <p:spPr bwMode="auto">
              <a:xfrm rot="5400000">
                <a:off x="5582767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Connecteur droit 140">
                <a:extLst>
                  <a:ext uri="{FF2B5EF4-FFF2-40B4-BE49-F238E27FC236}">
                    <a16:creationId xmlns:a16="http://schemas.microsoft.com/office/drawing/2014/main" id="{EF71D6A3-5201-4D15-B452-610B58F6BBDE}"/>
                  </a:ext>
                </a:extLst>
              </p:cNvPr>
              <p:cNvCxnSpPr/>
              <p:nvPr/>
            </p:nvCxnSpPr>
            <p:spPr bwMode="auto">
              <a:xfrm rot="5400000">
                <a:off x="5680255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Connecteur droit 141">
                <a:extLst>
                  <a:ext uri="{FF2B5EF4-FFF2-40B4-BE49-F238E27FC236}">
                    <a16:creationId xmlns:a16="http://schemas.microsoft.com/office/drawing/2014/main" id="{98FC9A62-8CE3-47E6-8098-3144B44A04EC}"/>
                  </a:ext>
                </a:extLst>
              </p:cNvPr>
              <p:cNvCxnSpPr/>
              <p:nvPr/>
            </p:nvCxnSpPr>
            <p:spPr bwMode="auto">
              <a:xfrm rot="5400000">
                <a:off x="577774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Connecteur droit 142">
                <a:extLst>
                  <a:ext uri="{FF2B5EF4-FFF2-40B4-BE49-F238E27FC236}">
                    <a16:creationId xmlns:a16="http://schemas.microsoft.com/office/drawing/2014/main" id="{2D03AC05-798D-4F6B-98D1-FED0DF616D11}"/>
                  </a:ext>
                </a:extLst>
              </p:cNvPr>
              <p:cNvCxnSpPr/>
              <p:nvPr/>
            </p:nvCxnSpPr>
            <p:spPr bwMode="auto">
              <a:xfrm rot="5400000">
                <a:off x="5875231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Connecteur droit 143">
                <a:extLst>
                  <a:ext uri="{FF2B5EF4-FFF2-40B4-BE49-F238E27FC236}">
                    <a16:creationId xmlns:a16="http://schemas.microsoft.com/office/drawing/2014/main" id="{52C81515-4D03-48B8-9DE4-3A97704D03EC}"/>
                  </a:ext>
                </a:extLst>
              </p:cNvPr>
              <p:cNvCxnSpPr/>
              <p:nvPr/>
            </p:nvCxnSpPr>
            <p:spPr bwMode="auto">
              <a:xfrm rot="5400000">
                <a:off x="6070207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Connecteur droit 144">
                <a:extLst>
                  <a:ext uri="{FF2B5EF4-FFF2-40B4-BE49-F238E27FC236}">
                    <a16:creationId xmlns:a16="http://schemas.microsoft.com/office/drawing/2014/main" id="{B3327B4E-125A-41A0-9440-58E59C226D3D}"/>
                  </a:ext>
                </a:extLst>
              </p:cNvPr>
              <p:cNvCxnSpPr/>
              <p:nvPr/>
            </p:nvCxnSpPr>
            <p:spPr bwMode="auto">
              <a:xfrm rot="5400000">
                <a:off x="6167695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Connecteur droit 145">
                <a:extLst>
                  <a:ext uri="{FF2B5EF4-FFF2-40B4-BE49-F238E27FC236}">
                    <a16:creationId xmlns:a16="http://schemas.microsoft.com/office/drawing/2014/main" id="{17A6378F-0785-497A-8512-97A279F227EA}"/>
                  </a:ext>
                </a:extLst>
              </p:cNvPr>
              <p:cNvCxnSpPr/>
              <p:nvPr/>
            </p:nvCxnSpPr>
            <p:spPr bwMode="auto">
              <a:xfrm rot="5400000">
                <a:off x="646015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7" name="Connecteur droit 146">
                <a:extLst>
                  <a:ext uri="{FF2B5EF4-FFF2-40B4-BE49-F238E27FC236}">
                    <a16:creationId xmlns:a16="http://schemas.microsoft.com/office/drawing/2014/main" id="{2B694F08-FFFE-4F63-8134-462F15DCE972}"/>
                  </a:ext>
                </a:extLst>
              </p:cNvPr>
              <p:cNvCxnSpPr/>
              <p:nvPr/>
            </p:nvCxnSpPr>
            <p:spPr bwMode="auto">
              <a:xfrm rot="5400000">
                <a:off x="597271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Connecteur droit 147">
                <a:extLst>
                  <a:ext uri="{FF2B5EF4-FFF2-40B4-BE49-F238E27FC236}">
                    <a16:creationId xmlns:a16="http://schemas.microsoft.com/office/drawing/2014/main" id="{1B949E04-4C9E-4B94-A8A2-0F1175AC9127}"/>
                  </a:ext>
                </a:extLst>
              </p:cNvPr>
              <p:cNvCxnSpPr/>
              <p:nvPr/>
            </p:nvCxnSpPr>
            <p:spPr bwMode="auto">
              <a:xfrm rot="5400000">
                <a:off x="626518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Connecteur droit 148">
                <a:extLst>
                  <a:ext uri="{FF2B5EF4-FFF2-40B4-BE49-F238E27FC236}">
                    <a16:creationId xmlns:a16="http://schemas.microsoft.com/office/drawing/2014/main" id="{8709AB77-DD61-43DF-AE67-764270A540F6}"/>
                  </a:ext>
                </a:extLst>
              </p:cNvPr>
              <p:cNvCxnSpPr/>
              <p:nvPr/>
            </p:nvCxnSpPr>
            <p:spPr bwMode="auto">
              <a:xfrm rot="5400000">
                <a:off x="6362671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Connecteur droit 149">
                <a:extLst>
                  <a:ext uri="{FF2B5EF4-FFF2-40B4-BE49-F238E27FC236}">
                    <a16:creationId xmlns:a16="http://schemas.microsoft.com/office/drawing/2014/main" id="{92199CCA-E36A-4F4B-A8E7-74BB24033F3B}"/>
                  </a:ext>
                </a:extLst>
              </p:cNvPr>
              <p:cNvCxnSpPr/>
              <p:nvPr/>
            </p:nvCxnSpPr>
            <p:spPr bwMode="auto">
              <a:xfrm rot="5400000">
                <a:off x="655764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2" name="Connecteur droit 151">
              <a:extLst>
                <a:ext uri="{FF2B5EF4-FFF2-40B4-BE49-F238E27FC236}">
                  <a16:creationId xmlns:a16="http://schemas.microsoft.com/office/drawing/2014/main" id="{C6CA883B-28D4-40A9-9034-A81066C0D0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211821" y="3217531"/>
              <a:ext cx="1211909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53" name="Groupe 152">
              <a:extLst>
                <a:ext uri="{FF2B5EF4-FFF2-40B4-BE49-F238E27FC236}">
                  <a16:creationId xmlns:a16="http://schemas.microsoft.com/office/drawing/2014/main" id="{10D593BC-8BE9-4680-BB6C-42D0E5689DB0}"/>
                </a:ext>
              </a:extLst>
            </p:cNvPr>
            <p:cNvGrpSpPr/>
            <p:nvPr/>
          </p:nvGrpSpPr>
          <p:grpSpPr>
            <a:xfrm>
              <a:off x="10288634" y="3196101"/>
              <a:ext cx="1073952" cy="21431"/>
              <a:chOff x="5591642" y="2428868"/>
              <a:chExt cx="1073952" cy="214314"/>
            </a:xfrm>
          </p:grpSpPr>
          <p:cxnSp>
            <p:nvCxnSpPr>
              <p:cNvPr id="154" name="Connecteur droit 153">
                <a:extLst>
                  <a:ext uri="{FF2B5EF4-FFF2-40B4-BE49-F238E27FC236}">
                    <a16:creationId xmlns:a16="http://schemas.microsoft.com/office/drawing/2014/main" id="{020BCF0E-A6AE-4825-86F3-9983E6DF65D4}"/>
                  </a:ext>
                </a:extLst>
              </p:cNvPr>
              <p:cNvCxnSpPr/>
              <p:nvPr/>
            </p:nvCxnSpPr>
            <p:spPr bwMode="auto">
              <a:xfrm rot="5400000">
                <a:off x="548527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Connecteur droit 154">
                <a:extLst>
                  <a:ext uri="{FF2B5EF4-FFF2-40B4-BE49-F238E27FC236}">
                    <a16:creationId xmlns:a16="http://schemas.microsoft.com/office/drawing/2014/main" id="{739B8B18-274F-4A6D-AB2D-0252C1F1D74F}"/>
                  </a:ext>
                </a:extLst>
              </p:cNvPr>
              <p:cNvCxnSpPr/>
              <p:nvPr/>
            </p:nvCxnSpPr>
            <p:spPr bwMode="auto">
              <a:xfrm rot="5400000">
                <a:off x="5582767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6" name="Connecteur droit 155">
                <a:extLst>
                  <a:ext uri="{FF2B5EF4-FFF2-40B4-BE49-F238E27FC236}">
                    <a16:creationId xmlns:a16="http://schemas.microsoft.com/office/drawing/2014/main" id="{59BAA34E-B1F0-4693-8607-2245DE53351F}"/>
                  </a:ext>
                </a:extLst>
              </p:cNvPr>
              <p:cNvCxnSpPr/>
              <p:nvPr/>
            </p:nvCxnSpPr>
            <p:spPr bwMode="auto">
              <a:xfrm rot="5400000">
                <a:off x="5680255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7" name="Connecteur droit 156">
                <a:extLst>
                  <a:ext uri="{FF2B5EF4-FFF2-40B4-BE49-F238E27FC236}">
                    <a16:creationId xmlns:a16="http://schemas.microsoft.com/office/drawing/2014/main" id="{4D12D5F3-D933-4171-902B-E6BB29F99538}"/>
                  </a:ext>
                </a:extLst>
              </p:cNvPr>
              <p:cNvCxnSpPr/>
              <p:nvPr/>
            </p:nvCxnSpPr>
            <p:spPr bwMode="auto">
              <a:xfrm rot="5400000">
                <a:off x="577774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8" name="Connecteur droit 157">
                <a:extLst>
                  <a:ext uri="{FF2B5EF4-FFF2-40B4-BE49-F238E27FC236}">
                    <a16:creationId xmlns:a16="http://schemas.microsoft.com/office/drawing/2014/main" id="{03A0CC47-1DFA-4BDB-9E1C-7B5598C30471}"/>
                  </a:ext>
                </a:extLst>
              </p:cNvPr>
              <p:cNvCxnSpPr/>
              <p:nvPr/>
            </p:nvCxnSpPr>
            <p:spPr bwMode="auto">
              <a:xfrm rot="5400000">
                <a:off x="5875231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Connecteur droit 158">
                <a:extLst>
                  <a:ext uri="{FF2B5EF4-FFF2-40B4-BE49-F238E27FC236}">
                    <a16:creationId xmlns:a16="http://schemas.microsoft.com/office/drawing/2014/main" id="{2E218562-5547-49FB-8496-9B6C535669F3}"/>
                  </a:ext>
                </a:extLst>
              </p:cNvPr>
              <p:cNvCxnSpPr/>
              <p:nvPr/>
            </p:nvCxnSpPr>
            <p:spPr bwMode="auto">
              <a:xfrm rot="5400000">
                <a:off x="6070207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0" name="Connecteur droit 159">
                <a:extLst>
                  <a:ext uri="{FF2B5EF4-FFF2-40B4-BE49-F238E27FC236}">
                    <a16:creationId xmlns:a16="http://schemas.microsoft.com/office/drawing/2014/main" id="{EACC2D5F-CDD9-4490-A8BB-E79A24F6284B}"/>
                  </a:ext>
                </a:extLst>
              </p:cNvPr>
              <p:cNvCxnSpPr/>
              <p:nvPr/>
            </p:nvCxnSpPr>
            <p:spPr bwMode="auto">
              <a:xfrm rot="5400000">
                <a:off x="6167695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1" name="Connecteur droit 160">
                <a:extLst>
                  <a:ext uri="{FF2B5EF4-FFF2-40B4-BE49-F238E27FC236}">
                    <a16:creationId xmlns:a16="http://schemas.microsoft.com/office/drawing/2014/main" id="{1E133EE1-1E6C-4A2A-97B3-080244B09EF9}"/>
                  </a:ext>
                </a:extLst>
              </p:cNvPr>
              <p:cNvCxnSpPr/>
              <p:nvPr/>
            </p:nvCxnSpPr>
            <p:spPr bwMode="auto">
              <a:xfrm rot="5400000">
                <a:off x="646015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" name="Connecteur droit 161">
                <a:extLst>
                  <a:ext uri="{FF2B5EF4-FFF2-40B4-BE49-F238E27FC236}">
                    <a16:creationId xmlns:a16="http://schemas.microsoft.com/office/drawing/2014/main" id="{1AEF934A-6E43-48EB-A0E3-AC76AF308707}"/>
                  </a:ext>
                </a:extLst>
              </p:cNvPr>
              <p:cNvCxnSpPr/>
              <p:nvPr/>
            </p:nvCxnSpPr>
            <p:spPr bwMode="auto">
              <a:xfrm rot="5400000">
                <a:off x="597271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" name="Connecteur droit 162">
                <a:extLst>
                  <a:ext uri="{FF2B5EF4-FFF2-40B4-BE49-F238E27FC236}">
                    <a16:creationId xmlns:a16="http://schemas.microsoft.com/office/drawing/2014/main" id="{5B78EF12-F91A-48E9-9FDC-9ABE5BBFCD13}"/>
                  </a:ext>
                </a:extLst>
              </p:cNvPr>
              <p:cNvCxnSpPr/>
              <p:nvPr/>
            </p:nvCxnSpPr>
            <p:spPr bwMode="auto">
              <a:xfrm rot="5400000">
                <a:off x="626518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4" name="Connecteur droit 163">
                <a:extLst>
                  <a:ext uri="{FF2B5EF4-FFF2-40B4-BE49-F238E27FC236}">
                    <a16:creationId xmlns:a16="http://schemas.microsoft.com/office/drawing/2014/main" id="{66EC53AE-E614-4D7E-B995-6DF4A67A8366}"/>
                  </a:ext>
                </a:extLst>
              </p:cNvPr>
              <p:cNvCxnSpPr/>
              <p:nvPr/>
            </p:nvCxnSpPr>
            <p:spPr bwMode="auto">
              <a:xfrm rot="5400000">
                <a:off x="6362671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5" name="Connecteur droit 164">
                <a:extLst>
                  <a:ext uri="{FF2B5EF4-FFF2-40B4-BE49-F238E27FC236}">
                    <a16:creationId xmlns:a16="http://schemas.microsoft.com/office/drawing/2014/main" id="{2B128BD5-D915-4E59-8AED-DF4564EE5E7A}"/>
                  </a:ext>
                </a:extLst>
              </p:cNvPr>
              <p:cNvCxnSpPr/>
              <p:nvPr/>
            </p:nvCxnSpPr>
            <p:spPr bwMode="auto">
              <a:xfrm rot="5400000">
                <a:off x="655764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6" name="Connecteur droit 165">
              <a:extLst>
                <a:ext uri="{FF2B5EF4-FFF2-40B4-BE49-F238E27FC236}">
                  <a16:creationId xmlns:a16="http://schemas.microsoft.com/office/drawing/2014/main" id="{65D0A568-69CA-48BB-A6C2-3C94960B0F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209552" y="3547586"/>
              <a:ext cx="1211909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67" name="Groupe 166">
              <a:extLst>
                <a:ext uri="{FF2B5EF4-FFF2-40B4-BE49-F238E27FC236}">
                  <a16:creationId xmlns:a16="http://schemas.microsoft.com/office/drawing/2014/main" id="{4C59D655-3A1C-4DE5-97F9-EF9950468765}"/>
                </a:ext>
              </a:extLst>
            </p:cNvPr>
            <p:cNvGrpSpPr/>
            <p:nvPr/>
          </p:nvGrpSpPr>
          <p:grpSpPr>
            <a:xfrm>
              <a:off x="10286365" y="3526156"/>
              <a:ext cx="1073952" cy="21431"/>
              <a:chOff x="5591642" y="2428868"/>
              <a:chExt cx="1073952" cy="214314"/>
            </a:xfrm>
          </p:grpSpPr>
          <p:cxnSp>
            <p:nvCxnSpPr>
              <p:cNvPr id="168" name="Connecteur droit 167">
                <a:extLst>
                  <a:ext uri="{FF2B5EF4-FFF2-40B4-BE49-F238E27FC236}">
                    <a16:creationId xmlns:a16="http://schemas.microsoft.com/office/drawing/2014/main" id="{0AD6A1CD-1E49-4455-8DB0-EBEFD884B8C8}"/>
                  </a:ext>
                </a:extLst>
              </p:cNvPr>
              <p:cNvCxnSpPr/>
              <p:nvPr/>
            </p:nvCxnSpPr>
            <p:spPr bwMode="auto">
              <a:xfrm rot="5400000">
                <a:off x="548527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9" name="Connecteur droit 168">
                <a:extLst>
                  <a:ext uri="{FF2B5EF4-FFF2-40B4-BE49-F238E27FC236}">
                    <a16:creationId xmlns:a16="http://schemas.microsoft.com/office/drawing/2014/main" id="{D5F5F6A6-F3A1-4C20-B060-D236A5BA8D2A}"/>
                  </a:ext>
                </a:extLst>
              </p:cNvPr>
              <p:cNvCxnSpPr/>
              <p:nvPr/>
            </p:nvCxnSpPr>
            <p:spPr bwMode="auto">
              <a:xfrm rot="5400000">
                <a:off x="5582767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0" name="Connecteur droit 169">
                <a:extLst>
                  <a:ext uri="{FF2B5EF4-FFF2-40B4-BE49-F238E27FC236}">
                    <a16:creationId xmlns:a16="http://schemas.microsoft.com/office/drawing/2014/main" id="{18736782-47B2-4CE8-A015-A15166AA78ED}"/>
                  </a:ext>
                </a:extLst>
              </p:cNvPr>
              <p:cNvCxnSpPr/>
              <p:nvPr/>
            </p:nvCxnSpPr>
            <p:spPr bwMode="auto">
              <a:xfrm rot="5400000">
                <a:off x="5680255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1" name="Connecteur droit 170">
                <a:extLst>
                  <a:ext uri="{FF2B5EF4-FFF2-40B4-BE49-F238E27FC236}">
                    <a16:creationId xmlns:a16="http://schemas.microsoft.com/office/drawing/2014/main" id="{901ABA2E-C43D-4C23-AACC-34B8859CE10B}"/>
                  </a:ext>
                </a:extLst>
              </p:cNvPr>
              <p:cNvCxnSpPr/>
              <p:nvPr/>
            </p:nvCxnSpPr>
            <p:spPr bwMode="auto">
              <a:xfrm rot="5400000">
                <a:off x="577774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2" name="Connecteur droit 171">
                <a:extLst>
                  <a:ext uri="{FF2B5EF4-FFF2-40B4-BE49-F238E27FC236}">
                    <a16:creationId xmlns:a16="http://schemas.microsoft.com/office/drawing/2014/main" id="{5FDEBCAD-E491-46E2-8F02-1C4560F804D1}"/>
                  </a:ext>
                </a:extLst>
              </p:cNvPr>
              <p:cNvCxnSpPr/>
              <p:nvPr/>
            </p:nvCxnSpPr>
            <p:spPr bwMode="auto">
              <a:xfrm rot="5400000">
                <a:off x="5875231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3" name="Connecteur droit 172">
                <a:extLst>
                  <a:ext uri="{FF2B5EF4-FFF2-40B4-BE49-F238E27FC236}">
                    <a16:creationId xmlns:a16="http://schemas.microsoft.com/office/drawing/2014/main" id="{EE159818-D118-40B4-BABA-FADC5CF1A30D}"/>
                  </a:ext>
                </a:extLst>
              </p:cNvPr>
              <p:cNvCxnSpPr/>
              <p:nvPr/>
            </p:nvCxnSpPr>
            <p:spPr bwMode="auto">
              <a:xfrm rot="5400000">
                <a:off x="6070207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Connecteur droit 173">
                <a:extLst>
                  <a:ext uri="{FF2B5EF4-FFF2-40B4-BE49-F238E27FC236}">
                    <a16:creationId xmlns:a16="http://schemas.microsoft.com/office/drawing/2014/main" id="{2C4B8268-0ACB-4801-A318-A8806695C7AA}"/>
                  </a:ext>
                </a:extLst>
              </p:cNvPr>
              <p:cNvCxnSpPr/>
              <p:nvPr/>
            </p:nvCxnSpPr>
            <p:spPr bwMode="auto">
              <a:xfrm rot="5400000">
                <a:off x="6167695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5" name="Connecteur droit 174">
                <a:extLst>
                  <a:ext uri="{FF2B5EF4-FFF2-40B4-BE49-F238E27FC236}">
                    <a16:creationId xmlns:a16="http://schemas.microsoft.com/office/drawing/2014/main" id="{A05C1FFF-65BD-4D4C-B59D-FEEFF769E9B4}"/>
                  </a:ext>
                </a:extLst>
              </p:cNvPr>
              <p:cNvCxnSpPr/>
              <p:nvPr/>
            </p:nvCxnSpPr>
            <p:spPr bwMode="auto">
              <a:xfrm rot="5400000">
                <a:off x="646015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6" name="Connecteur droit 175">
                <a:extLst>
                  <a:ext uri="{FF2B5EF4-FFF2-40B4-BE49-F238E27FC236}">
                    <a16:creationId xmlns:a16="http://schemas.microsoft.com/office/drawing/2014/main" id="{4E5CEC4A-3C96-4B3A-8623-CCA66010BD4F}"/>
                  </a:ext>
                </a:extLst>
              </p:cNvPr>
              <p:cNvCxnSpPr/>
              <p:nvPr/>
            </p:nvCxnSpPr>
            <p:spPr bwMode="auto">
              <a:xfrm rot="5400000">
                <a:off x="597271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7" name="Connecteur droit 176">
                <a:extLst>
                  <a:ext uri="{FF2B5EF4-FFF2-40B4-BE49-F238E27FC236}">
                    <a16:creationId xmlns:a16="http://schemas.microsoft.com/office/drawing/2014/main" id="{9EE2FB3B-0A56-4B74-8CB1-789A9B1F834F}"/>
                  </a:ext>
                </a:extLst>
              </p:cNvPr>
              <p:cNvCxnSpPr/>
              <p:nvPr/>
            </p:nvCxnSpPr>
            <p:spPr bwMode="auto">
              <a:xfrm rot="5400000">
                <a:off x="626518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8" name="Connecteur droit 177">
                <a:extLst>
                  <a:ext uri="{FF2B5EF4-FFF2-40B4-BE49-F238E27FC236}">
                    <a16:creationId xmlns:a16="http://schemas.microsoft.com/office/drawing/2014/main" id="{F2FD2DE3-9F10-4179-AC32-A6D99B9FB78A}"/>
                  </a:ext>
                </a:extLst>
              </p:cNvPr>
              <p:cNvCxnSpPr/>
              <p:nvPr/>
            </p:nvCxnSpPr>
            <p:spPr bwMode="auto">
              <a:xfrm rot="5400000">
                <a:off x="6362671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9" name="Connecteur droit 178">
                <a:extLst>
                  <a:ext uri="{FF2B5EF4-FFF2-40B4-BE49-F238E27FC236}">
                    <a16:creationId xmlns:a16="http://schemas.microsoft.com/office/drawing/2014/main" id="{178AA59A-60C2-44AD-92F7-F3715C2A6363}"/>
                  </a:ext>
                </a:extLst>
              </p:cNvPr>
              <p:cNvCxnSpPr/>
              <p:nvPr/>
            </p:nvCxnSpPr>
            <p:spPr bwMode="auto">
              <a:xfrm rot="5400000">
                <a:off x="655764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81" name="Connecteur droit 180">
              <a:extLst>
                <a:ext uri="{FF2B5EF4-FFF2-40B4-BE49-F238E27FC236}">
                  <a16:creationId xmlns:a16="http://schemas.microsoft.com/office/drawing/2014/main" id="{EFCEA6F9-EBE6-4251-A854-BA06DE2797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216264" y="4202312"/>
              <a:ext cx="1211909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2" name="Groupe 181">
              <a:extLst>
                <a:ext uri="{FF2B5EF4-FFF2-40B4-BE49-F238E27FC236}">
                  <a16:creationId xmlns:a16="http://schemas.microsoft.com/office/drawing/2014/main" id="{9BC54554-35A4-4549-97EF-4FD27F41D650}"/>
                </a:ext>
              </a:extLst>
            </p:cNvPr>
            <p:cNvGrpSpPr/>
            <p:nvPr/>
          </p:nvGrpSpPr>
          <p:grpSpPr>
            <a:xfrm>
              <a:off x="10293077" y="4180882"/>
              <a:ext cx="1073952" cy="21431"/>
              <a:chOff x="5591642" y="2428868"/>
              <a:chExt cx="1073952" cy="214314"/>
            </a:xfrm>
          </p:grpSpPr>
          <p:cxnSp>
            <p:nvCxnSpPr>
              <p:cNvPr id="183" name="Connecteur droit 182">
                <a:extLst>
                  <a:ext uri="{FF2B5EF4-FFF2-40B4-BE49-F238E27FC236}">
                    <a16:creationId xmlns:a16="http://schemas.microsoft.com/office/drawing/2014/main" id="{72B027D2-9210-4F7A-957D-8373EB5B36B9}"/>
                  </a:ext>
                </a:extLst>
              </p:cNvPr>
              <p:cNvCxnSpPr/>
              <p:nvPr/>
            </p:nvCxnSpPr>
            <p:spPr bwMode="auto">
              <a:xfrm rot="5400000">
                <a:off x="548527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4" name="Connecteur droit 183">
                <a:extLst>
                  <a:ext uri="{FF2B5EF4-FFF2-40B4-BE49-F238E27FC236}">
                    <a16:creationId xmlns:a16="http://schemas.microsoft.com/office/drawing/2014/main" id="{35842A15-9DED-46A8-BC70-E41B4712E85F}"/>
                  </a:ext>
                </a:extLst>
              </p:cNvPr>
              <p:cNvCxnSpPr/>
              <p:nvPr/>
            </p:nvCxnSpPr>
            <p:spPr bwMode="auto">
              <a:xfrm rot="5400000">
                <a:off x="5582767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5" name="Connecteur droit 184">
                <a:extLst>
                  <a:ext uri="{FF2B5EF4-FFF2-40B4-BE49-F238E27FC236}">
                    <a16:creationId xmlns:a16="http://schemas.microsoft.com/office/drawing/2014/main" id="{033E5C69-624D-48C9-9EDD-8DFFB0927969}"/>
                  </a:ext>
                </a:extLst>
              </p:cNvPr>
              <p:cNvCxnSpPr/>
              <p:nvPr/>
            </p:nvCxnSpPr>
            <p:spPr bwMode="auto">
              <a:xfrm rot="5400000">
                <a:off x="5680255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6" name="Connecteur droit 185">
                <a:extLst>
                  <a:ext uri="{FF2B5EF4-FFF2-40B4-BE49-F238E27FC236}">
                    <a16:creationId xmlns:a16="http://schemas.microsoft.com/office/drawing/2014/main" id="{D91E5F49-4D5D-4E69-BE6F-3DD483083D08}"/>
                  </a:ext>
                </a:extLst>
              </p:cNvPr>
              <p:cNvCxnSpPr/>
              <p:nvPr/>
            </p:nvCxnSpPr>
            <p:spPr bwMode="auto">
              <a:xfrm rot="5400000">
                <a:off x="577774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7" name="Connecteur droit 186">
                <a:extLst>
                  <a:ext uri="{FF2B5EF4-FFF2-40B4-BE49-F238E27FC236}">
                    <a16:creationId xmlns:a16="http://schemas.microsoft.com/office/drawing/2014/main" id="{02DB9715-5CC3-4545-BCF8-5E2918237509}"/>
                  </a:ext>
                </a:extLst>
              </p:cNvPr>
              <p:cNvCxnSpPr/>
              <p:nvPr/>
            </p:nvCxnSpPr>
            <p:spPr bwMode="auto">
              <a:xfrm rot="5400000">
                <a:off x="5875231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8" name="Connecteur droit 187">
                <a:extLst>
                  <a:ext uri="{FF2B5EF4-FFF2-40B4-BE49-F238E27FC236}">
                    <a16:creationId xmlns:a16="http://schemas.microsoft.com/office/drawing/2014/main" id="{A9D5A990-21FE-48FB-9985-1C9E8DC6E224}"/>
                  </a:ext>
                </a:extLst>
              </p:cNvPr>
              <p:cNvCxnSpPr/>
              <p:nvPr/>
            </p:nvCxnSpPr>
            <p:spPr bwMode="auto">
              <a:xfrm rot="5400000">
                <a:off x="6070207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9" name="Connecteur droit 188">
                <a:extLst>
                  <a:ext uri="{FF2B5EF4-FFF2-40B4-BE49-F238E27FC236}">
                    <a16:creationId xmlns:a16="http://schemas.microsoft.com/office/drawing/2014/main" id="{456EC749-960B-4695-8650-C40C58583A4B}"/>
                  </a:ext>
                </a:extLst>
              </p:cNvPr>
              <p:cNvCxnSpPr/>
              <p:nvPr/>
            </p:nvCxnSpPr>
            <p:spPr bwMode="auto">
              <a:xfrm rot="5400000">
                <a:off x="6167695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0" name="Connecteur droit 189">
                <a:extLst>
                  <a:ext uri="{FF2B5EF4-FFF2-40B4-BE49-F238E27FC236}">
                    <a16:creationId xmlns:a16="http://schemas.microsoft.com/office/drawing/2014/main" id="{46584705-DEBE-4680-9EEE-58D50242EFBF}"/>
                  </a:ext>
                </a:extLst>
              </p:cNvPr>
              <p:cNvCxnSpPr/>
              <p:nvPr/>
            </p:nvCxnSpPr>
            <p:spPr bwMode="auto">
              <a:xfrm rot="5400000">
                <a:off x="646015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1" name="Connecteur droit 190">
                <a:extLst>
                  <a:ext uri="{FF2B5EF4-FFF2-40B4-BE49-F238E27FC236}">
                    <a16:creationId xmlns:a16="http://schemas.microsoft.com/office/drawing/2014/main" id="{FA40E0A6-4787-4126-B25B-F0219B886D8F}"/>
                  </a:ext>
                </a:extLst>
              </p:cNvPr>
              <p:cNvCxnSpPr/>
              <p:nvPr/>
            </p:nvCxnSpPr>
            <p:spPr bwMode="auto">
              <a:xfrm rot="5400000">
                <a:off x="597271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2" name="Connecteur droit 191">
                <a:extLst>
                  <a:ext uri="{FF2B5EF4-FFF2-40B4-BE49-F238E27FC236}">
                    <a16:creationId xmlns:a16="http://schemas.microsoft.com/office/drawing/2014/main" id="{08F4E9FD-264A-4D5C-9BD9-90F96BE01356}"/>
                  </a:ext>
                </a:extLst>
              </p:cNvPr>
              <p:cNvCxnSpPr/>
              <p:nvPr/>
            </p:nvCxnSpPr>
            <p:spPr bwMode="auto">
              <a:xfrm rot="5400000">
                <a:off x="626518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3" name="Connecteur droit 192">
                <a:extLst>
                  <a:ext uri="{FF2B5EF4-FFF2-40B4-BE49-F238E27FC236}">
                    <a16:creationId xmlns:a16="http://schemas.microsoft.com/office/drawing/2014/main" id="{EF3F9EB4-AC7A-4ABA-919B-1E99D3EB543D}"/>
                  </a:ext>
                </a:extLst>
              </p:cNvPr>
              <p:cNvCxnSpPr/>
              <p:nvPr/>
            </p:nvCxnSpPr>
            <p:spPr bwMode="auto">
              <a:xfrm rot="5400000">
                <a:off x="6362671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4" name="Connecteur droit 193">
                <a:extLst>
                  <a:ext uri="{FF2B5EF4-FFF2-40B4-BE49-F238E27FC236}">
                    <a16:creationId xmlns:a16="http://schemas.microsoft.com/office/drawing/2014/main" id="{A2705472-38B4-4245-A890-87626813A1F5}"/>
                  </a:ext>
                </a:extLst>
              </p:cNvPr>
              <p:cNvCxnSpPr/>
              <p:nvPr/>
            </p:nvCxnSpPr>
            <p:spPr bwMode="auto">
              <a:xfrm rot="5400000">
                <a:off x="655764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97" name="Groupe 196">
              <a:extLst>
                <a:ext uri="{FF2B5EF4-FFF2-40B4-BE49-F238E27FC236}">
                  <a16:creationId xmlns:a16="http://schemas.microsoft.com/office/drawing/2014/main" id="{FF055012-C2C8-4C88-AA77-43DDC690BFE5}"/>
                </a:ext>
              </a:extLst>
            </p:cNvPr>
            <p:cNvGrpSpPr/>
            <p:nvPr/>
          </p:nvGrpSpPr>
          <p:grpSpPr>
            <a:xfrm>
              <a:off x="10286365" y="4516877"/>
              <a:ext cx="1073952" cy="21431"/>
              <a:chOff x="5591642" y="2428868"/>
              <a:chExt cx="1073952" cy="214314"/>
            </a:xfrm>
          </p:grpSpPr>
          <p:cxnSp>
            <p:nvCxnSpPr>
              <p:cNvPr id="198" name="Connecteur droit 197">
                <a:extLst>
                  <a:ext uri="{FF2B5EF4-FFF2-40B4-BE49-F238E27FC236}">
                    <a16:creationId xmlns:a16="http://schemas.microsoft.com/office/drawing/2014/main" id="{BA273F6C-57DA-469D-8AEB-B00A4D8DB1C2}"/>
                  </a:ext>
                </a:extLst>
              </p:cNvPr>
              <p:cNvCxnSpPr/>
              <p:nvPr/>
            </p:nvCxnSpPr>
            <p:spPr bwMode="auto">
              <a:xfrm rot="5400000">
                <a:off x="548527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9" name="Connecteur droit 198">
                <a:extLst>
                  <a:ext uri="{FF2B5EF4-FFF2-40B4-BE49-F238E27FC236}">
                    <a16:creationId xmlns:a16="http://schemas.microsoft.com/office/drawing/2014/main" id="{62D1562E-22B5-437D-938E-EE62581870B6}"/>
                  </a:ext>
                </a:extLst>
              </p:cNvPr>
              <p:cNvCxnSpPr/>
              <p:nvPr/>
            </p:nvCxnSpPr>
            <p:spPr bwMode="auto">
              <a:xfrm rot="5400000">
                <a:off x="5582767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0" name="Connecteur droit 199">
                <a:extLst>
                  <a:ext uri="{FF2B5EF4-FFF2-40B4-BE49-F238E27FC236}">
                    <a16:creationId xmlns:a16="http://schemas.microsoft.com/office/drawing/2014/main" id="{54F31E9B-CABE-47DA-9118-9060161B39A6}"/>
                  </a:ext>
                </a:extLst>
              </p:cNvPr>
              <p:cNvCxnSpPr/>
              <p:nvPr/>
            </p:nvCxnSpPr>
            <p:spPr bwMode="auto">
              <a:xfrm rot="5400000">
                <a:off x="5680255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1" name="Connecteur droit 200">
                <a:extLst>
                  <a:ext uri="{FF2B5EF4-FFF2-40B4-BE49-F238E27FC236}">
                    <a16:creationId xmlns:a16="http://schemas.microsoft.com/office/drawing/2014/main" id="{CAB01DFC-0DCC-411C-9C47-713BD585A796}"/>
                  </a:ext>
                </a:extLst>
              </p:cNvPr>
              <p:cNvCxnSpPr/>
              <p:nvPr/>
            </p:nvCxnSpPr>
            <p:spPr bwMode="auto">
              <a:xfrm rot="5400000">
                <a:off x="577774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2" name="Connecteur droit 201">
                <a:extLst>
                  <a:ext uri="{FF2B5EF4-FFF2-40B4-BE49-F238E27FC236}">
                    <a16:creationId xmlns:a16="http://schemas.microsoft.com/office/drawing/2014/main" id="{EA4CEFEB-4562-4DD4-93E8-B31DD86BA10E}"/>
                  </a:ext>
                </a:extLst>
              </p:cNvPr>
              <p:cNvCxnSpPr/>
              <p:nvPr/>
            </p:nvCxnSpPr>
            <p:spPr bwMode="auto">
              <a:xfrm rot="5400000">
                <a:off x="5875231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3" name="Connecteur droit 202">
                <a:extLst>
                  <a:ext uri="{FF2B5EF4-FFF2-40B4-BE49-F238E27FC236}">
                    <a16:creationId xmlns:a16="http://schemas.microsoft.com/office/drawing/2014/main" id="{57A2CD0F-348D-4BCC-9394-8171B0F76A63}"/>
                  </a:ext>
                </a:extLst>
              </p:cNvPr>
              <p:cNvCxnSpPr/>
              <p:nvPr/>
            </p:nvCxnSpPr>
            <p:spPr bwMode="auto">
              <a:xfrm rot="5400000">
                <a:off x="6070207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4" name="Connecteur droit 203">
                <a:extLst>
                  <a:ext uri="{FF2B5EF4-FFF2-40B4-BE49-F238E27FC236}">
                    <a16:creationId xmlns:a16="http://schemas.microsoft.com/office/drawing/2014/main" id="{C9014F58-4BAE-4EEE-B0C0-9326D882902F}"/>
                  </a:ext>
                </a:extLst>
              </p:cNvPr>
              <p:cNvCxnSpPr/>
              <p:nvPr/>
            </p:nvCxnSpPr>
            <p:spPr bwMode="auto">
              <a:xfrm rot="5400000">
                <a:off x="6167695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5" name="Connecteur droit 204">
                <a:extLst>
                  <a:ext uri="{FF2B5EF4-FFF2-40B4-BE49-F238E27FC236}">
                    <a16:creationId xmlns:a16="http://schemas.microsoft.com/office/drawing/2014/main" id="{75ED7212-2195-4453-8C8C-89B16BE9BDE4}"/>
                  </a:ext>
                </a:extLst>
              </p:cNvPr>
              <p:cNvCxnSpPr/>
              <p:nvPr/>
            </p:nvCxnSpPr>
            <p:spPr bwMode="auto">
              <a:xfrm rot="5400000">
                <a:off x="646015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6" name="Connecteur droit 205">
                <a:extLst>
                  <a:ext uri="{FF2B5EF4-FFF2-40B4-BE49-F238E27FC236}">
                    <a16:creationId xmlns:a16="http://schemas.microsoft.com/office/drawing/2014/main" id="{E361E1AA-9945-4B0F-803F-D27A2D94F7B5}"/>
                  </a:ext>
                </a:extLst>
              </p:cNvPr>
              <p:cNvCxnSpPr/>
              <p:nvPr/>
            </p:nvCxnSpPr>
            <p:spPr bwMode="auto">
              <a:xfrm rot="5400000">
                <a:off x="5972719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7" name="Connecteur droit 206">
                <a:extLst>
                  <a:ext uri="{FF2B5EF4-FFF2-40B4-BE49-F238E27FC236}">
                    <a16:creationId xmlns:a16="http://schemas.microsoft.com/office/drawing/2014/main" id="{BAC04782-BD93-44D8-99CC-E7C94D5828C9}"/>
                  </a:ext>
                </a:extLst>
              </p:cNvPr>
              <p:cNvCxnSpPr/>
              <p:nvPr/>
            </p:nvCxnSpPr>
            <p:spPr bwMode="auto">
              <a:xfrm rot="5400000">
                <a:off x="626518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8" name="Connecteur droit 207">
                <a:extLst>
                  <a:ext uri="{FF2B5EF4-FFF2-40B4-BE49-F238E27FC236}">
                    <a16:creationId xmlns:a16="http://schemas.microsoft.com/office/drawing/2014/main" id="{FD5EF47E-46F4-4EA6-BC14-D3FDF85DEE24}"/>
                  </a:ext>
                </a:extLst>
              </p:cNvPr>
              <p:cNvCxnSpPr/>
              <p:nvPr/>
            </p:nvCxnSpPr>
            <p:spPr bwMode="auto">
              <a:xfrm rot="5400000">
                <a:off x="6362671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9" name="Connecteur droit 208">
                <a:extLst>
                  <a:ext uri="{FF2B5EF4-FFF2-40B4-BE49-F238E27FC236}">
                    <a16:creationId xmlns:a16="http://schemas.microsoft.com/office/drawing/2014/main" id="{3D362050-2129-4609-9A0C-29C1696C94E7}"/>
                  </a:ext>
                </a:extLst>
              </p:cNvPr>
              <p:cNvCxnSpPr/>
              <p:nvPr/>
            </p:nvCxnSpPr>
            <p:spPr bwMode="auto">
              <a:xfrm rot="5400000">
                <a:off x="6557643" y="2535231"/>
                <a:ext cx="214314" cy="158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211" name="ZoneTexte 210">
            <a:extLst>
              <a:ext uri="{FF2B5EF4-FFF2-40B4-BE49-F238E27FC236}">
                <a16:creationId xmlns:a16="http://schemas.microsoft.com/office/drawing/2014/main" id="{39A220D5-40D3-4E79-92BB-CEF8B1B9FE65}"/>
              </a:ext>
            </a:extLst>
          </p:cNvPr>
          <p:cNvSpPr txBox="1"/>
          <p:nvPr/>
        </p:nvSpPr>
        <p:spPr>
          <a:xfrm rot="16200000">
            <a:off x="5307234" y="3910372"/>
            <a:ext cx="1752296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b="1" dirty="0"/>
              <a:t>CMD Example de CMD : CCMD8x16 pour OME 6500S Ciena</a:t>
            </a:r>
          </a:p>
        </p:txBody>
      </p:sp>
      <p:cxnSp>
        <p:nvCxnSpPr>
          <p:cNvPr id="212" name="Connecteur droit 211">
            <a:extLst>
              <a:ext uri="{FF2B5EF4-FFF2-40B4-BE49-F238E27FC236}">
                <a16:creationId xmlns:a16="http://schemas.microsoft.com/office/drawing/2014/main" id="{EE40C145-5BD2-410A-9149-E5F815A49632}"/>
              </a:ext>
            </a:extLst>
          </p:cNvPr>
          <p:cNvCxnSpPr/>
          <p:nvPr/>
        </p:nvCxnSpPr>
        <p:spPr bwMode="auto">
          <a:xfrm rot="5400000">
            <a:off x="8146215" y="3316817"/>
            <a:ext cx="160736" cy="1191"/>
          </a:xfrm>
          <a:prstGeom prst="line">
            <a:avLst/>
          </a:prstGeom>
          <a:solidFill>
            <a:schemeClr val="accent1"/>
          </a:solidFill>
          <a:ln w="793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23" name="Groupe 222">
            <a:extLst>
              <a:ext uri="{FF2B5EF4-FFF2-40B4-BE49-F238E27FC236}">
                <a16:creationId xmlns:a16="http://schemas.microsoft.com/office/drawing/2014/main" id="{4D3B8FEF-3A3C-4B9C-9896-6731FEB6CD58}"/>
              </a:ext>
            </a:extLst>
          </p:cNvPr>
          <p:cNvGrpSpPr/>
          <p:nvPr/>
        </p:nvGrpSpPr>
        <p:grpSpPr>
          <a:xfrm>
            <a:off x="4511100" y="2214850"/>
            <a:ext cx="4569686" cy="2139670"/>
            <a:chOff x="6014801" y="2953133"/>
            <a:chExt cx="6092916" cy="2852892"/>
          </a:xfrm>
        </p:grpSpPr>
        <p:cxnSp>
          <p:nvCxnSpPr>
            <p:cNvPr id="213" name="Connecteur droit avec flèche 212">
              <a:extLst>
                <a:ext uri="{FF2B5EF4-FFF2-40B4-BE49-F238E27FC236}">
                  <a16:creationId xmlns:a16="http://schemas.microsoft.com/office/drawing/2014/main" id="{120DEB4E-99EA-4DFD-A0E8-9FF2311CF4C6}"/>
                </a:ext>
              </a:extLst>
            </p:cNvPr>
            <p:cNvCxnSpPr/>
            <p:nvPr/>
          </p:nvCxnSpPr>
          <p:spPr>
            <a:xfrm flipH="1" flipV="1">
              <a:off x="6014801" y="2953133"/>
              <a:ext cx="1252167" cy="728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ZoneTexte 213">
              <a:extLst>
                <a:ext uri="{FF2B5EF4-FFF2-40B4-BE49-F238E27FC236}">
                  <a16:creationId xmlns:a16="http://schemas.microsoft.com/office/drawing/2014/main" id="{20D74C66-B74B-462B-AEFC-F0A0FAA13CB9}"/>
                </a:ext>
              </a:extLst>
            </p:cNvPr>
            <p:cNvSpPr txBox="1"/>
            <p:nvPr/>
          </p:nvSpPr>
          <p:spPr>
            <a:xfrm>
              <a:off x="6237598" y="3006497"/>
              <a:ext cx="162068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b="1" dirty="0" err="1"/>
                <a:t>Towards</a:t>
              </a:r>
              <a:r>
                <a:rPr lang="fr-FR" sz="1050" b="1" dirty="0"/>
                <a:t> WSS</a:t>
              </a:r>
            </a:p>
          </p:txBody>
        </p:sp>
        <p:cxnSp>
          <p:nvCxnSpPr>
            <p:cNvPr id="215" name="Connecteur droit avec flèche 214">
              <a:extLst>
                <a:ext uri="{FF2B5EF4-FFF2-40B4-BE49-F238E27FC236}">
                  <a16:creationId xmlns:a16="http://schemas.microsoft.com/office/drawing/2014/main" id="{F3D876FC-FEE9-4AAE-9796-69A30E90D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2056" y="5106552"/>
              <a:ext cx="1194544" cy="1294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ZoneTexte 215">
              <a:extLst>
                <a:ext uri="{FF2B5EF4-FFF2-40B4-BE49-F238E27FC236}">
                  <a16:creationId xmlns:a16="http://schemas.microsoft.com/office/drawing/2014/main" id="{7B33D397-4D8F-4770-8324-CC01C3D43821}"/>
                </a:ext>
              </a:extLst>
            </p:cNvPr>
            <p:cNvSpPr txBox="1"/>
            <p:nvPr/>
          </p:nvSpPr>
          <p:spPr>
            <a:xfrm>
              <a:off x="10237991" y="5252028"/>
              <a:ext cx="1869726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b="1" dirty="0" err="1"/>
                <a:t>Towards</a:t>
              </a:r>
              <a:r>
                <a:rPr lang="fr-FR" sz="1050" b="1" dirty="0"/>
                <a:t> </a:t>
              </a:r>
              <a:r>
                <a:rPr lang="fr-FR" sz="1050" b="1" dirty="0" err="1"/>
                <a:t>transponders</a:t>
              </a:r>
              <a:endParaRPr lang="fr-FR" sz="1050" b="1" dirty="0"/>
            </a:p>
          </p:txBody>
        </p:sp>
      </p:grpSp>
      <p:pic>
        <p:nvPicPr>
          <p:cNvPr id="218" name="Image 217">
            <a:extLst>
              <a:ext uri="{FF2B5EF4-FFF2-40B4-BE49-F238E27FC236}">
                <a16:creationId xmlns:a16="http://schemas.microsoft.com/office/drawing/2014/main" id="{57EFED26-6D2C-4C04-B39C-90D53A39F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71" y="843558"/>
            <a:ext cx="2251027" cy="2316165"/>
          </a:xfrm>
          <a:prstGeom prst="rect">
            <a:avLst/>
          </a:prstGeom>
        </p:spPr>
      </p:pic>
      <p:sp>
        <p:nvSpPr>
          <p:cNvPr id="222" name="ZoneTexte 221">
            <a:extLst>
              <a:ext uri="{FF2B5EF4-FFF2-40B4-BE49-F238E27FC236}">
                <a16:creationId xmlns:a16="http://schemas.microsoft.com/office/drawing/2014/main" id="{D3370534-6428-4384-8D87-246DC8AD9948}"/>
              </a:ext>
            </a:extLst>
          </p:cNvPr>
          <p:cNvSpPr txBox="1"/>
          <p:nvPr/>
        </p:nvSpPr>
        <p:spPr>
          <a:xfrm>
            <a:off x="2360720" y="1149867"/>
            <a:ext cx="24869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b="1" noProof="1">
                <a:solidFill>
                  <a:schemeClr val="accent1"/>
                </a:solidFill>
              </a:rPr>
              <a:t>CMD (or MUX) </a:t>
            </a:r>
            <a:r>
              <a:rPr lang="fr-FR" sz="1200" noProof="1">
                <a:solidFill>
                  <a:schemeClr val="bg2"/>
                </a:solidFill>
              </a:rPr>
              <a:t>: Channel Mux/Demux is a </a:t>
            </a:r>
            <a:r>
              <a:rPr lang="fr-FR" sz="1200" b="1" noProof="1">
                <a:solidFill>
                  <a:schemeClr val="accent1"/>
                </a:solidFill>
              </a:rPr>
              <a:t>filter</a:t>
            </a:r>
            <a:r>
              <a:rPr lang="fr-FR" sz="1200" noProof="1">
                <a:solidFill>
                  <a:schemeClr val="bg2"/>
                </a:solidFill>
              </a:rPr>
              <a:t> didecated to « </a:t>
            </a:r>
            <a:r>
              <a:rPr lang="fr-FR" sz="1200" b="1" noProof="1">
                <a:solidFill>
                  <a:schemeClr val="accent1"/>
                </a:solidFill>
              </a:rPr>
              <a:t>clients</a:t>
            </a:r>
            <a:r>
              <a:rPr lang="fr-FR" sz="1200" noProof="1">
                <a:solidFill>
                  <a:schemeClr val="bg2"/>
                </a:solidFill>
              </a:rPr>
              <a:t> » (WSS like)</a:t>
            </a:r>
          </a:p>
        </p:txBody>
      </p:sp>
      <p:sp>
        <p:nvSpPr>
          <p:cNvPr id="224" name="Espace réservé du texte 1">
            <a:extLst>
              <a:ext uri="{FF2B5EF4-FFF2-40B4-BE49-F238E27FC236}">
                <a16:creationId xmlns:a16="http://schemas.microsoft.com/office/drawing/2014/main" id="{F9B2C642-182F-42F7-9C61-E83238789605}"/>
              </a:ext>
            </a:extLst>
          </p:cNvPr>
          <p:cNvSpPr txBox="1">
            <a:spLocks/>
          </p:cNvSpPr>
          <p:nvPr/>
        </p:nvSpPr>
        <p:spPr>
          <a:xfrm>
            <a:off x="366991" y="308057"/>
            <a:ext cx="8512064" cy="3758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noProof="1">
                <a:solidFill>
                  <a:schemeClr val="tx2"/>
                </a:solidFill>
              </a:rPr>
              <a:t>ROADM CMD, client filter</a:t>
            </a:r>
          </a:p>
        </p:txBody>
      </p:sp>
    </p:spTree>
    <p:extLst>
      <p:ext uri="{BB962C8B-B14F-4D97-AF65-F5344CB8AC3E}">
        <p14:creationId xmlns:p14="http://schemas.microsoft.com/office/powerpoint/2010/main" val="159850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82D6E3DD-E9AD-40D7-9C14-4E767D94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778" y="3138342"/>
            <a:ext cx="1766150" cy="1817257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79255DF-1BB2-984D-AC30-E9F9484734C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982CBB-8324-450A-A0E2-F6718A716030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8BEEE5-204F-46A4-98DC-6D2BC91E2E1E}"/>
              </a:ext>
            </a:extLst>
          </p:cNvPr>
          <p:cNvSpPr txBox="1"/>
          <p:nvPr/>
        </p:nvSpPr>
        <p:spPr>
          <a:xfrm>
            <a:off x="5194999" y="905985"/>
            <a:ext cx="37047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Transponders are </a:t>
            </a:r>
            <a:r>
              <a:rPr lang="fr-FR" sz="1200" b="1" noProof="1">
                <a:solidFill>
                  <a:schemeClr val="accent1"/>
                </a:solidFill>
              </a:rPr>
              <a:t>interface</a:t>
            </a:r>
            <a:r>
              <a:rPr lang="fr-FR" sz="1200" noProof="1">
                <a:solidFill>
                  <a:schemeClr val="bg2"/>
                </a:solidFill>
              </a:rPr>
              <a:t> between </a:t>
            </a:r>
            <a:r>
              <a:rPr lang="fr-FR" sz="1200" b="1" noProof="1">
                <a:solidFill>
                  <a:schemeClr val="accent1"/>
                </a:solidFill>
              </a:rPr>
              <a:t>services world </a:t>
            </a:r>
            <a:r>
              <a:rPr lang="fr-FR" sz="1200" noProof="1">
                <a:solidFill>
                  <a:schemeClr val="bg2"/>
                </a:solidFill>
              </a:rPr>
              <a:t>and </a:t>
            </a:r>
            <a:r>
              <a:rPr lang="fr-FR" sz="1200" b="1" noProof="1">
                <a:solidFill>
                  <a:schemeClr val="accent1"/>
                </a:solidFill>
              </a:rPr>
              <a:t>optical</a:t>
            </a:r>
          </a:p>
          <a:p>
            <a:endParaRPr lang="fr-FR" sz="1200" noProof="1">
              <a:solidFill>
                <a:schemeClr val="bg2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Chaque service L2/L3 est </a:t>
            </a:r>
            <a:r>
              <a:rPr lang="fr-FR" sz="1200" b="1" noProof="1">
                <a:solidFill>
                  <a:schemeClr val="accent1"/>
                </a:solidFill>
              </a:rPr>
              <a:t>encapsullé</a:t>
            </a:r>
            <a:r>
              <a:rPr lang="fr-FR" sz="1200" noProof="1">
                <a:solidFill>
                  <a:schemeClr val="bg2"/>
                </a:solidFill>
              </a:rPr>
              <a:t> dans de l’OTN (</a:t>
            </a:r>
            <a:r>
              <a:rPr lang="fr-FR" sz="1200" b="1" noProof="1">
                <a:solidFill>
                  <a:schemeClr val="accent1"/>
                </a:solidFill>
              </a:rPr>
              <a:t>TDM</a:t>
            </a:r>
            <a:r>
              <a:rPr lang="fr-FR" sz="1200" noProof="1">
                <a:solidFill>
                  <a:schemeClr val="bg2"/>
                </a:solidFill>
              </a:rPr>
              <a:t>) via des </a:t>
            </a:r>
            <a:r>
              <a:rPr lang="fr-FR" sz="1200" b="1" noProof="1">
                <a:solidFill>
                  <a:schemeClr val="accent1"/>
                </a:solidFill>
              </a:rPr>
              <a:t>OTU/ODU </a:t>
            </a:r>
            <a:r>
              <a:rPr lang="fr-FR" sz="1200" noProof="1">
                <a:solidFill>
                  <a:schemeClr val="bg2"/>
                </a:solidFill>
              </a:rPr>
              <a:t>de différentes tailles via le </a:t>
            </a:r>
            <a:r>
              <a:rPr lang="fr-FR" sz="1200" b="1" noProof="1">
                <a:solidFill>
                  <a:schemeClr val="accent1"/>
                </a:solidFill>
              </a:rPr>
              <a:t>CMD</a:t>
            </a:r>
          </a:p>
          <a:p>
            <a:endParaRPr lang="fr-FR" sz="1200" noProof="1">
              <a:solidFill>
                <a:schemeClr val="bg2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L’OTN est un protocole de transport </a:t>
            </a:r>
            <a:r>
              <a:rPr lang="fr-FR" sz="1200" b="1" noProof="1">
                <a:solidFill>
                  <a:schemeClr val="accent1"/>
                </a:solidFill>
              </a:rPr>
              <a:t>transparant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1244C9-CF05-4ABB-B923-9F98B435D1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8" t="2783" r="2956" b="2838"/>
          <a:stretch/>
        </p:blipFill>
        <p:spPr>
          <a:xfrm>
            <a:off x="5435651" y="2733768"/>
            <a:ext cx="3132348" cy="2214247"/>
          </a:xfrm>
          <a:prstGeom prst="rect">
            <a:avLst/>
          </a:prstGeom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8847548-0F32-47F2-AACF-C6B7F2551ED6}"/>
              </a:ext>
            </a:extLst>
          </p:cNvPr>
          <p:cNvSpPr txBox="1"/>
          <p:nvPr/>
        </p:nvSpPr>
        <p:spPr>
          <a:xfrm>
            <a:off x="7259068" y="2665844"/>
            <a:ext cx="164071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noProof="1">
                <a:solidFill>
                  <a:schemeClr val="accent1"/>
                </a:solidFill>
              </a:rPr>
              <a:t>Longueur</a:t>
            </a:r>
            <a:r>
              <a:rPr lang="fr-FR" sz="1350" noProof="1">
                <a:solidFill>
                  <a:schemeClr val="accent2"/>
                </a:solidFill>
              </a:rPr>
              <a:t> </a:t>
            </a:r>
            <a:r>
              <a:rPr lang="fr-FR" sz="1350" noProof="1">
                <a:solidFill>
                  <a:schemeClr val="accent1"/>
                </a:solidFill>
              </a:rPr>
              <a:t>d’onde</a:t>
            </a:r>
            <a:endParaRPr lang="fr-FR" sz="1350">
              <a:solidFill>
                <a:schemeClr val="accent1"/>
              </a:solidFill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8C0FF99-23D0-4613-8402-28F0E7EBD929}"/>
              </a:ext>
            </a:extLst>
          </p:cNvPr>
          <p:cNvCxnSpPr>
            <a:cxnSpLocks/>
          </p:cNvCxnSpPr>
          <p:nvPr/>
        </p:nvCxnSpPr>
        <p:spPr>
          <a:xfrm flipH="1">
            <a:off x="7866366" y="2925141"/>
            <a:ext cx="65628" cy="240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FEA16B53-8D9A-4F7E-9461-04F79A59A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09" y="849708"/>
            <a:ext cx="3881249" cy="3816375"/>
          </a:xfrm>
          <a:prstGeom prst="rect">
            <a:avLst/>
          </a:prstGeom>
        </p:spPr>
      </p:pic>
      <p:sp>
        <p:nvSpPr>
          <p:cNvPr id="20" name="Espace réservé du texte 1">
            <a:extLst>
              <a:ext uri="{FF2B5EF4-FFF2-40B4-BE49-F238E27FC236}">
                <a16:creationId xmlns:a16="http://schemas.microsoft.com/office/drawing/2014/main" id="{101032B1-AFBD-4DF9-ACF6-AC8807D8EC1A}"/>
              </a:ext>
            </a:extLst>
          </p:cNvPr>
          <p:cNvSpPr txBox="1">
            <a:spLocks/>
          </p:cNvSpPr>
          <p:nvPr/>
        </p:nvSpPr>
        <p:spPr>
          <a:xfrm>
            <a:off x="315968" y="160427"/>
            <a:ext cx="8512064" cy="3758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b="1" noProof="1">
                <a:solidFill>
                  <a:schemeClr val="tx2"/>
                </a:solidFill>
              </a:rPr>
              <a:t>ROADM, transponders</a:t>
            </a:r>
          </a:p>
        </p:txBody>
      </p:sp>
    </p:spTree>
    <p:extLst>
      <p:ext uri="{BB962C8B-B14F-4D97-AF65-F5344CB8AC3E}">
        <p14:creationId xmlns:p14="http://schemas.microsoft.com/office/powerpoint/2010/main" val="33248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79255DF-1BB2-984D-AC30-E9F9484734C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982CBB-8324-450A-A0E2-F6718A716030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8EE0285-6334-4443-B2B2-902E20AB1D4A}"/>
              </a:ext>
            </a:extLst>
          </p:cNvPr>
          <p:cNvSpPr txBox="1"/>
          <p:nvPr/>
        </p:nvSpPr>
        <p:spPr>
          <a:xfrm>
            <a:off x="4693892" y="941569"/>
            <a:ext cx="4544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La </a:t>
            </a:r>
            <a:r>
              <a:rPr lang="fr-FR" sz="1200" b="1" noProof="1">
                <a:solidFill>
                  <a:schemeClr val="accent1"/>
                </a:solidFill>
              </a:rPr>
              <a:t>bande spectrale </a:t>
            </a:r>
            <a:r>
              <a:rPr lang="fr-FR" sz="1200" noProof="1">
                <a:solidFill>
                  <a:schemeClr val="bg2"/>
                </a:solidFill>
              </a:rPr>
              <a:t>d’une </a:t>
            </a:r>
            <a:r>
              <a:rPr lang="fr-FR" sz="1200" b="1" noProof="1">
                <a:solidFill>
                  <a:schemeClr val="accent1"/>
                </a:solidFill>
              </a:rPr>
              <a:t>fibre est limitée</a:t>
            </a:r>
          </a:p>
          <a:p>
            <a:endParaRPr lang="fr-FR" sz="1200" noProof="1">
              <a:solidFill>
                <a:schemeClr val="bg2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Chaque longueur d’onde doit être </a:t>
            </a:r>
            <a:r>
              <a:rPr lang="fr-FR" sz="1200" b="1" noProof="1">
                <a:solidFill>
                  <a:schemeClr val="accent1"/>
                </a:solidFill>
              </a:rPr>
              <a:t>optimisée</a:t>
            </a:r>
            <a:r>
              <a:rPr lang="fr-FR" sz="1200" noProof="1">
                <a:solidFill>
                  <a:schemeClr val="bg2"/>
                </a:solidFill>
              </a:rPr>
              <a:t> pour transporter le plus grand nombre de services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005D91-90B2-4FA9-B503-2C69AE253AE1}"/>
              </a:ext>
            </a:extLst>
          </p:cNvPr>
          <p:cNvSpPr txBox="1"/>
          <p:nvPr/>
        </p:nvSpPr>
        <p:spPr>
          <a:xfrm>
            <a:off x="3197483" y="953110"/>
            <a:ext cx="1228221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25" b="1" dirty="0"/>
              <a:t>Carte Génération 3</a:t>
            </a:r>
          </a:p>
          <a:p>
            <a:r>
              <a:rPr lang="fr-FR" sz="900" b="1" dirty="0"/>
              <a:t>WL3N MOTR Ciena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976448-7153-4185-B32C-D6EFAD4D23E6}"/>
              </a:ext>
            </a:extLst>
          </p:cNvPr>
          <p:cNvSpPr txBox="1"/>
          <p:nvPr/>
        </p:nvSpPr>
        <p:spPr>
          <a:xfrm>
            <a:off x="3175170" y="1657028"/>
            <a:ext cx="1183337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25" b="1" dirty="0"/>
              <a:t>Carte Génération 4</a:t>
            </a:r>
          </a:p>
          <a:p>
            <a:r>
              <a:rPr lang="fr-FR" sz="900" b="1" dirty="0"/>
              <a:t>WLAI MOTR Ciena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D29BD0E-1C22-47A8-80F2-0C071360EB3B}"/>
              </a:ext>
            </a:extLst>
          </p:cNvPr>
          <p:cNvSpPr txBox="1"/>
          <p:nvPr/>
        </p:nvSpPr>
        <p:spPr>
          <a:xfrm>
            <a:off x="3184277" y="3481172"/>
            <a:ext cx="113685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25" b="1" dirty="0"/>
              <a:t>Carte Génération 6</a:t>
            </a:r>
          </a:p>
          <a:p>
            <a:r>
              <a:rPr lang="fr-FR" sz="900" b="1" dirty="0"/>
              <a:t>Sled WL6e Ciena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25034F-C143-4D95-A8F1-257DD7C28F9F}"/>
              </a:ext>
            </a:extLst>
          </p:cNvPr>
          <p:cNvSpPr/>
          <p:nvPr/>
        </p:nvSpPr>
        <p:spPr>
          <a:xfrm>
            <a:off x="739676" y="4343203"/>
            <a:ext cx="3711312" cy="5309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fr-FR" sz="1500" b="1" dirty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Améliorer les transpondeurs pour augmenter la capacité</a:t>
            </a:r>
          </a:p>
        </p:txBody>
      </p:sp>
      <p:sp>
        <p:nvSpPr>
          <p:cNvPr id="15" name="Espace réservé du texte 1">
            <a:extLst>
              <a:ext uri="{FF2B5EF4-FFF2-40B4-BE49-F238E27FC236}">
                <a16:creationId xmlns:a16="http://schemas.microsoft.com/office/drawing/2014/main" id="{7C035273-BBF6-47E8-B06E-3484E2683D70}"/>
              </a:ext>
            </a:extLst>
          </p:cNvPr>
          <p:cNvSpPr txBox="1">
            <a:spLocks/>
          </p:cNvSpPr>
          <p:nvPr/>
        </p:nvSpPr>
        <p:spPr>
          <a:xfrm>
            <a:off x="315968" y="160427"/>
            <a:ext cx="8512064" cy="3758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b="1" noProof="1">
                <a:solidFill>
                  <a:schemeClr val="tx2"/>
                </a:solidFill>
              </a:rPr>
              <a:t>Le ROADM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7E34FD7-327F-43B9-827C-A95E52FDCAF3}"/>
              </a:ext>
            </a:extLst>
          </p:cNvPr>
          <p:cNvSpPr txBox="1"/>
          <p:nvPr/>
        </p:nvSpPr>
        <p:spPr>
          <a:xfrm>
            <a:off x="282767" y="446774"/>
            <a:ext cx="601742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b="1" noProof="1">
                <a:solidFill>
                  <a:schemeClr val="bg2"/>
                </a:solidFill>
              </a:rPr>
              <a:t>Les transpondeurs, évolution au fil des générations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1EC94B61-1D15-A96B-A00D-24B1D0CF5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42" r="19844" b="10081"/>
          <a:stretch/>
        </p:blipFill>
        <p:spPr>
          <a:xfrm>
            <a:off x="138903" y="1415744"/>
            <a:ext cx="2878968" cy="633699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61855BCB-C5F3-2C74-2D74-D7619344DB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" t="21816" r="32188" b="8005"/>
          <a:stretch/>
        </p:blipFill>
        <p:spPr>
          <a:xfrm>
            <a:off x="368297" y="760270"/>
            <a:ext cx="2709899" cy="551281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3FAD84C2-FFCD-8D08-D4DB-B3ADDAB63C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35" r="35632"/>
          <a:stretch/>
        </p:blipFill>
        <p:spPr>
          <a:xfrm>
            <a:off x="418119" y="2215458"/>
            <a:ext cx="2628696" cy="936324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C8893354-2644-EC44-8C06-AB0F891A1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8" t="12535" r="30231"/>
          <a:stretch/>
        </p:blipFill>
        <p:spPr>
          <a:xfrm>
            <a:off x="37047" y="3164148"/>
            <a:ext cx="3025138" cy="1026466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62F0052F-175B-8A29-7D1C-D8DCE1C55F40}"/>
              </a:ext>
            </a:extLst>
          </p:cNvPr>
          <p:cNvSpPr txBox="1"/>
          <p:nvPr/>
        </p:nvSpPr>
        <p:spPr>
          <a:xfrm>
            <a:off x="3174087" y="2457182"/>
            <a:ext cx="113364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25" b="1" dirty="0"/>
              <a:t>Carte Génération 5</a:t>
            </a:r>
            <a:endParaRPr lang="fr-FR" sz="1050" b="1" dirty="0"/>
          </a:p>
          <a:p>
            <a:r>
              <a:rPr lang="fr-FR" sz="900" b="1" dirty="0"/>
              <a:t>Sled WL5e Ciena</a:t>
            </a:r>
          </a:p>
        </p:txBody>
      </p:sp>
      <p:graphicFrame>
        <p:nvGraphicFramePr>
          <p:cNvPr id="49" name="Graphique 48">
            <a:extLst>
              <a:ext uri="{FF2B5EF4-FFF2-40B4-BE49-F238E27FC236}">
                <a16:creationId xmlns:a16="http://schemas.microsoft.com/office/drawing/2014/main" id="{B6D28061-B324-3846-B999-6A9C8D4EA921}"/>
              </a:ext>
            </a:extLst>
          </p:cNvPr>
          <p:cNvGraphicFramePr>
            <a:graphicFrameLocks/>
          </p:cNvGraphicFramePr>
          <p:nvPr/>
        </p:nvGraphicFramePr>
        <p:xfrm>
          <a:off x="5135529" y="1794277"/>
          <a:ext cx="3869569" cy="2356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0" name="Ellipse 49">
            <a:extLst>
              <a:ext uri="{FF2B5EF4-FFF2-40B4-BE49-F238E27FC236}">
                <a16:creationId xmlns:a16="http://schemas.microsoft.com/office/drawing/2014/main" id="{66A71FD7-1816-6677-D3EB-397181D43343}"/>
              </a:ext>
            </a:extLst>
          </p:cNvPr>
          <p:cNvSpPr/>
          <p:nvPr/>
        </p:nvSpPr>
        <p:spPr>
          <a:xfrm>
            <a:off x="3062185" y="1057304"/>
            <a:ext cx="135298" cy="13258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FDBFEA6B-747C-F673-BF9F-ED6E5623AE38}"/>
              </a:ext>
            </a:extLst>
          </p:cNvPr>
          <p:cNvSpPr/>
          <p:nvPr/>
        </p:nvSpPr>
        <p:spPr>
          <a:xfrm>
            <a:off x="3062185" y="1763908"/>
            <a:ext cx="135298" cy="13258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059EFE3-5C9B-0EDB-EA52-9609565D09B0}"/>
              </a:ext>
            </a:extLst>
          </p:cNvPr>
          <p:cNvSpPr/>
          <p:nvPr/>
        </p:nvSpPr>
        <p:spPr>
          <a:xfrm>
            <a:off x="3062185" y="2558242"/>
            <a:ext cx="135298" cy="132588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FED58F83-05FE-BC71-FA30-1DBE0237E5EC}"/>
              </a:ext>
            </a:extLst>
          </p:cNvPr>
          <p:cNvSpPr/>
          <p:nvPr/>
        </p:nvSpPr>
        <p:spPr>
          <a:xfrm>
            <a:off x="3062185" y="3584670"/>
            <a:ext cx="135298" cy="13258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2D47784-65CE-99F6-3790-DB2CAAD11678}"/>
              </a:ext>
            </a:extLst>
          </p:cNvPr>
          <p:cNvSpPr txBox="1"/>
          <p:nvPr/>
        </p:nvSpPr>
        <p:spPr>
          <a:xfrm>
            <a:off x="4783060" y="2019364"/>
            <a:ext cx="6163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75" dirty="0"/>
              <a:t>Capa par fibre</a:t>
            </a:r>
            <a:endParaRPr lang="fr-FR" sz="750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F94ECCFF-6C2A-0E68-581A-E97221A0443A}"/>
              </a:ext>
            </a:extLst>
          </p:cNvPr>
          <p:cNvSpPr txBox="1"/>
          <p:nvPr/>
        </p:nvSpPr>
        <p:spPr>
          <a:xfrm>
            <a:off x="4783060" y="2566244"/>
            <a:ext cx="4818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75" dirty="0"/>
              <a:t>Largeur du </a:t>
            </a:r>
            <a:r>
              <a:rPr lang="el-GR" sz="675" dirty="0">
                <a:latin typeface="Calibri" panose="020F0502020204030204" pitchFamily="34" charset="0"/>
                <a:cs typeface="Calibri" panose="020F0502020204030204" pitchFamily="34" charset="0"/>
              </a:rPr>
              <a:t>λ</a:t>
            </a:r>
            <a:endParaRPr lang="fr-FR" sz="75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4F6C694E-66B9-62CA-1F73-40FB263B19F4}"/>
              </a:ext>
            </a:extLst>
          </p:cNvPr>
          <p:cNvSpPr txBox="1"/>
          <p:nvPr/>
        </p:nvSpPr>
        <p:spPr>
          <a:xfrm>
            <a:off x="4783060" y="3129169"/>
            <a:ext cx="481884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75" dirty="0"/>
              <a:t>Nb </a:t>
            </a:r>
            <a:r>
              <a:rPr lang="el-GR" sz="675" dirty="0">
                <a:cs typeface="Calibri" panose="020F0502020204030204" pitchFamily="34" charset="0"/>
              </a:rPr>
              <a:t>λ</a:t>
            </a:r>
            <a:r>
              <a:rPr lang="fr-FR" sz="675" dirty="0">
                <a:cs typeface="Calibri" panose="020F0502020204030204" pitchFamily="34" charset="0"/>
              </a:rPr>
              <a:t> par fibre</a:t>
            </a:r>
            <a:endParaRPr lang="fr-FR" sz="750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AB2CDBA-025C-84BA-39C3-F190D8FC801C}"/>
              </a:ext>
            </a:extLst>
          </p:cNvPr>
          <p:cNvSpPr txBox="1"/>
          <p:nvPr/>
        </p:nvSpPr>
        <p:spPr>
          <a:xfrm>
            <a:off x="4783060" y="3664806"/>
            <a:ext cx="481884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75" dirty="0"/>
              <a:t>Débit par </a:t>
            </a:r>
            <a:r>
              <a:rPr lang="el-GR" sz="750" dirty="0">
                <a:cs typeface="Calibri" panose="020F0502020204030204" pitchFamily="34" charset="0"/>
              </a:rPr>
              <a:t>λ</a:t>
            </a:r>
            <a:endParaRPr lang="fr-FR" sz="750" dirty="0"/>
          </a:p>
        </p:txBody>
      </p:sp>
      <p:grpSp>
        <p:nvGrpSpPr>
          <p:cNvPr id="61" name="Group 4">
            <a:extLst>
              <a:ext uri="{FF2B5EF4-FFF2-40B4-BE49-F238E27FC236}">
                <a16:creationId xmlns:a16="http://schemas.microsoft.com/office/drawing/2014/main" id="{B04F4329-4F8D-90F5-42AF-A86F329543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01499" y="1967838"/>
            <a:ext cx="450056" cy="378619"/>
            <a:chOff x="3674" y="2028"/>
            <a:chExt cx="378" cy="318"/>
          </a:xfrm>
        </p:grpSpPr>
        <p:sp>
          <p:nvSpPr>
            <p:cNvPr id="62" name="AutoShape 3">
              <a:extLst>
                <a:ext uri="{FF2B5EF4-FFF2-40B4-BE49-F238E27FC236}">
                  <a16:creationId xmlns:a16="http://schemas.microsoft.com/office/drawing/2014/main" id="{5330169A-1C78-E980-6C04-4656F851FB2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674" y="2028"/>
              <a:ext cx="332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49156AAD-9D49-E25A-6CAD-2DDCA8E67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" y="2062"/>
              <a:ext cx="357" cy="284"/>
            </a:xfrm>
            <a:custGeom>
              <a:avLst/>
              <a:gdLst>
                <a:gd name="T0" fmla="*/ 188 w 357"/>
                <a:gd name="T1" fmla="*/ 0 h 284"/>
                <a:gd name="T2" fmla="*/ 0 w 357"/>
                <a:gd name="T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7" h="284">
                  <a:moveTo>
                    <a:pt x="188" y="0"/>
                  </a:moveTo>
                  <a:cubicBezTo>
                    <a:pt x="357" y="43"/>
                    <a:pt x="328" y="284"/>
                    <a:pt x="0" y="284"/>
                  </a:cubicBez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 dirty="0"/>
            </a:p>
          </p:txBody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4958444D-08A5-332F-EBC5-B96ED9C85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" y="2037"/>
              <a:ext cx="57" cy="53"/>
            </a:xfrm>
            <a:custGeom>
              <a:avLst/>
              <a:gdLst>
                <a:gd name="T0" fmla="*/ 0 w 185"/>
                <a:gd name="T1" fmla="*/ 60 h 173"/>
                <a:gd name="T2" fmla="*/ 185 w 185"/>
                <a:gd name="T3" fmla="*/ 0 h 173"/>
                <a:gd name="T4" fmla="*/ 159 w 185"/>
                <a:gd name="T5" fmla="*/ 173 h 173"/>
                <a:gd name="T6" fmla="*/ 0 w 185"/>
                <a:gd name="T7" fmla="*/ 6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73">
                  <a:moveTo>
                    <a:pt x="0" y="60"/>
                  </a:moveTo>
                  <a:cubicBezTo>
                    <a:pt x="67" y="67"/>
                    <a:pt x="134" y="45"/>
                    <a:pt x="185" y="0"/>
                  </a:cubicBezTo>
                  <a:cubicBezTo>
                    <a:pt x="150" y="51"/>
                    <a:pt x="140" y="114"/>
                    <a:pt x="159" y="173"/>
                  </a:cubicBezTo>
                  <a:cubicBezTo>
                    <a:pt x="124" y="115"/>
                    <a:pt x="66" y="74"/>
                    <a:pt x="0" y="60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65" name="Rectangle 7">
              <a:extLst>
                <a:ext uri="{FF2B5EF4-FFF2-40B4-BE49-F238E27FC236}">
                  <a16:creationId xmlns:a16="http://schemas.microsoft.com/office/drawing/2014/main" id="{B3FE0918-B458-DC10-BDEF-47A2636BE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2213"/>
              <a:ext cx="208" cy="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66" name="Rectangle 8">
              <a:extLst>
                <a:ext uri="{FF2B5EF4-FFF2-40B4-BE49-F238E27FC236}">
                  <a16:creationId xmlns:a16="http://schemas.microsoft.com/office/drawing/2014/main" id="{B70E48E7-BBB9-8613-792B-3FD23591B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7" y="2215"/>
              <a:ext cx="205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fr-FR" altLang="fr-FR" sz="600" dirty="0">
                  <a:solidFill>
                    <a:srgbClr val="000000"/>
                  </a:solidFill>
                  <a:latin typeface="Calibri" panose="020F0502020204030204" pitchFamily="34" charset="0"/>
                </a:rPr>
                <a:t>+ 300 %</a:t>
              </a:r>
              <a:endParaRPr lang="fr-FR" altLang="fr-FR" sz="1350" dirty="0"/>
            </a:p>
          </p:txBody>
        </p:sp>
      </p:grpSp>
      <p:grpSp>
        <p:nvGrpSpPr>
          <p:cNvPr id="73" name="Group 11">
            <a:extLst>
              <a:ext uri="{FF2B5EF4-FFF2-40B4-BE49-F238E27FC236}">
                <a16:creationId xmlns:a16="http://schemas.microsoft.com/office/drawing/2014/main" id="{89F4999F-CEF7-9C6F-E5D4-8CDFB7DEA76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70967" y="2071688"/>
            <a:ext cx="350043" cy="214313"/>
            <a:chOff x="4931" y="1744"/>
            <a:chExt cx="294" cy="180"/>
          </a:xfrm>
        </p:grpSpPr>
        <p:sp>
          <p:nvSpPr>
            <p:cNvPr id="74" name="AutoShape 10">
              <a:extLst>
                <a:ext uri="{FF2B5EF4-FFF2-40B4-BE49-F238E27FC236}">
                  <a16:creationId xmlns:a16="http://schemas.microsoft.com/office/drawing/2014/main" id="{C14C048A-ECAE-D6E2-2365-BEE941431B0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31" y="1744"/>
              <a:ext cx="24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CA8F121A-89E0-1032-AD51-1CDCD6C70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" y="1780"/>
              <a:ext cx="250" cy="115"/>
            </a:xfrm>
            <a:custGeom>
              <a:avLst/>
              <a:gdLst>
                <a:gd name="T0" fmla="*/ 7 w 250"/>
                <a:gd name="T1" fmla="*/ 0 h 115"/>
                <a:gd name="T2" fmla="*/ 0 w 250"/>
                <a:gd name="T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115">
                  <a:moveTo>
                    <a:pt x="7" y="0"/>
                  </a:moveTo>
                  <a:cubicBezTo>
                    <a:pt x="250" y="10"/>
                    <a:pt x="188" y="115"/>
                    <a:pt x="0" y="115"/>
                  </a:cubicBezTo>
                </a:path>
              </a:pathLst>
            </a:custGeom>
            <a:noFill/>
            <a:ln w="9525" cap="rnd">
              <a:solidFill>
                <a:srgbClr val="C0504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FFEB4ABD-C804-4D99-4957-2D241B507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753"/>
              <a:ext cx="54" cy="54"/>
            </a:xfrm>
            <a:custGeom>
              <a:avLst/>
              <a:gdLst>
                <a:gd name="T0" fmla="*/ 0 w 177"/>
                <a:gd name="T1" fmla="*/ 84 h 175"/>
                <a:gd name="T2" fmla="*/ 177 w 177"/>
                <a:gd name="T3" fmla="*/ 0 h 175"/>
                <a:gd name="T4" fmla="*/ 173 w 177"/>
                <a:gd name="T5" fmla="*/ 175 h 175"/>
                <a:gd name="T6" fmla="*/ 0 w 177"/>
                <a:gd name="T7" fmla="*/ 8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175">
                  <a:moveTo>
                    <a:pt x="0" y="84"/>
                  </a:moveTo>
                  <a:cubicBezTo>
                    <a:pt x="68" y="82"/>
                    <a:pt x="132" y="51"/>
                    <a:pt x="177" y="0"/>
                  </a:cubicBezTo>
                  <a:cubicBezTo>
                    <a:pt x="148" y="55"/>
                    <a:pt x="147" y="119"/>
                    <a:pt x="173" y="175"/>
                  </a:cubicBezTo>
                  <a:cubicBezTo>
                    <a:pt x="130" y="122"/>
                    <a:pt x="68" y="89"/>
                    <a:pt x="0" y="84"/>
                  </a:cubicBezTo>
                </a:path>
              </a:pathLst>
            </a:custGeom>
            <a:solidFill>
              <a:srgbClr val="C05046"/>
            </a:solidFill>
            <a:ln w="0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77" name="Rectangle 14">
              <a:extLst>
                <a:ext uri="{FF2B5EF4-FFF2-40B4-BE49-F238E27FC236}">
                  <a16:creationId xmlns:a16="http://schemas.microsoft.com/office/drawing/2014/main" id="{A5744BD0-CACA-C444-6248-3998DA7F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" y="1844"/>
              <a:ext cx="177" cy="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78" name="Rectangle 15">
              <a:extLst>
                <a:ext uri="{FF2B5EF4-FFF2-40B4-BE49-F238E27FC236}">
                  <a16:creationId xmlns:a16="http://schemas.microsoft.com/office/drawing/2014/main" id="{02DC8C6A-356F-A269-9C2B-187B161C7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" y="1846"/>
              <a:ext cx="172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fr-FR" altLang="fr-FR" sz="600" dirty="0">
                  <a:solidFill>
                    <a:srgbClr val="C05046"/>
                  </a:solidFill>
                  <a:latin typeface="Calibri" panose="020F0502020204030204" pitchFamily="34" charset="0"/>
                </a:rPr>
                <a:t>+ 30 %</a:t>
              </a:r>
              <a:endParaRPr lang="fr-FR" altLang="fr-FR" sz="1350" dirty="0"/>
            </a:p>
          </p:txBody>
        </p:sp>
      </p:grpSp>
      <p:grpSp>
        <p:nvGrpSpPr>
          <p:cNvPr id="79" name="Group 18">
            <a:extLst>
              <a:ext uri="{FF2B5EF4-FFF2-40B4-BE49-F238E27FC236}">
                <a16:creationId xmlns:a16="http://schemas.microsoft.com/office/drawing/2014/main" id="{D906D067-D8A2-0E34-AA1A-D2EC11CAA0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15006" y="2205038"/>
            <a:ext cx="348854" cy="214313"/>
            <a:chOff x="4800" y="1852"/>
            <a:chExt cx="293" cy="180"/>
          </a:xfrm>
        </p:grpSpPr>
        <p:sp>
          <p:nvSpPr>
            <p:cNvPr id="80" name="AutoShape 17">
              <a:extLst>
                <a:ext uri="{FF2B5EF4-FFF2-40B4-BE49-F238E27FC236}">
                  <a16:creationId xmlns:a16="http://schemas.microsoft.com/office/drawing/2014/main" id="{758A96F9-BD50-96C6-B476-AEA38D65673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800" y="1852"/>
              <a:ext cx="24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A62A9790-7DE8-D384-BD77-BE094C39E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4" y="1888"/>
              <a:ext cx="249" cy="115"/>
            </a:xfrm>
            <a:custGeom>
              <a:avLst/>
              <a:gdLst>
                <a:gd name="T0" fmla="*/ 7 w 249"/>
                <a:gd name="T1" fmla="*/ 0 h 115"/>
                <a:gd name="T2" fmla="*/ 0 w 249"/>
                <a:gd name="T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9" h="115">
                  <a:moveTo>
                    <a:pt x="7" y="0"/>
                  </a:moveTo>
                  <a:cubicBezTo>
                    <a:pt x="249" y="10"/>
                    <a:pt x="187" y="115"/>
                    <a:pt x="0" y="115"/>
                  </a:cubicBezTo>
                </a:path>
              </a:pathLst>
            </a:custGeom>
            <a:noFill/>
            <a:ln w="9525" cap="rnd">
              <a:solidFill>
                <a:srgbClr val="C0504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44BDCA83-5C99-22A6-E037-391C3459B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9" y="1861"/>
              <a:ext cx="54" cy="54"/>
            </a:xfrm>
            <a:custGeom>
              <a:avLst/>
              <a:gdLst>
                <a:gd name="T0" fmla="*/ 0 w 177"/>
                <a:gd name="T1" fmla="*/ 84 h 175"/>
                <a:gd name="T2" fmla="*/ 177 w 177"/>
                <a:gd name="T3" fmla="*/ 0 h 175"/>
                <a:gd name="T4" fmla="*/ 173 w 177"/>
                <a:gd name="T5" fmla="*/ 175 h 175"/>
                <a:gd name="T6" fmla="*/ 0 w 177"/>
                <a:gd name="T7" fmla="*/ 8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175">
                  <a:moveTo>
                    <a:pt x="0" y="84"/>
                  </a:moveTo>
                  <a:cubicBezTo>
                    <a:pt x="68" y="82"/>
                    <a:pt x="132" y="51"/>
                    <a:pt x="177" y="0"/>
                  </a:cubicBezTo>
                  <a:cubicBezTo>
                    <a:pt x="148" y="55"/>
                    <a:pt x="147" y="119"/>
                    <a:pt x="173" y="175"/>
                  </a:cubicBezTo>
                  <a:cubicBezTo>
                    <a:pt x="130" y="122"/>
                    <a:pt x="68" y="89"/>
                    <a:pt x="0" y="84"/>
                  </a:cubicBezTo>
                </a:path>
              </a:pathLst>
            </a:custGeom>
            <a:solidFill>
              <a:srgbClr val="C05046"/>
            </a:solidFill>
            <a:ln w="0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83" name="Rectangle 21">
              <a:extLst>
                <a:ext uri="{FF2B5EF4-FFF2-40B4-BE49-F238E27FC236}">
                  <a16:creationId xmlns:a16="http://schemas.microsoft.com/office/drawing/2014/main" id="{D6352407-7E51-B2C8-D6E9-3B72B5D22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" y="1952"/>
              <a:ext cx="176" cy="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84" name="Rectangle 22">
              <a:extLst>
                <a:ext uri="{FF2B5EF4-FFF2-40B4-BE49-F238E27FC236}">
                  <a16:creationId xmlns:a16="http://schemas.microsoft.com/office/drawing/2014/main" id="{91A936A4-05A2-B296-D866-CBB8A797C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1954"/>
              <a:ext cx="205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fr-FR" altLang="fr-FR" sz="600" dirty="0">
                  <a:solidFill>
                    <a:srgbClr val="C05046"/>
                  </a:solidFill>
                  <a:latin typeface="Calibri" panose="020F0502020204030204" pitchFamily="34" charset="0"/>
                </a:rPr>
                <a:t>+ 160 %</a:t>
              </a:r>
              <a:endParaRPr lang="fr-FR" altLang="fr-FR" sz="1350" dirty="0"/>
            </a:p>
          </p:txBody>
        </p:sp>
      </p:grpSp>
      <p:grpSp>
        <p:nvGrpSpPr>
          <p:cNvPr id="85" name="Group 25">
            <a:extLst>
              <a:ext uri="{FF2B5EF4-FFF2-40B4-BE49-F238E27FC236}">
                <a16:creationId xmlns:a16="http://schemas.microsoft.com/office/drawing/2014/main" id="{1AFA835E-4B6F-BFDF-8427-7BDB09B86EA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11461" y="1928814"/>
            <a:ext cx="350043" cy="214313"/>
            <a:chOff x="5049" y="1620"/>
            <a:chExt cx="294" cy="180"/>
          </a:xfrm>
        </p:grpSpPr>
        <p:sp>
          <p:nvSpPr>
            <p:cNvPr id="86" name="AutoShape 24">
              <a:extLst>
                <a:ext uri="{FF2B5EF4-FFF2-40B4-BE49-F238E27FC236}">
                  <a16:creationId xmlns:a16="http://schemas.microsoft.com/office/drawing/2014/main" id="{C8ACB87F-B417-2C17-78D4-A6914E71542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49" y="1620"/>
              <a:ext cx="24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87" name="Freeform 26">
              <a:extLst>
                <a:ext uri="{FF2B5EF4-FFF2-40B4-BE49-F238E27FC236}">
                  <a16:creationId xmlns:a16="http://schemas.microsoft.com/office/drawing/2014/main" id="{06B6A857-F812-B971-CF35-CC4053C2E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3" y="1656"/>
              <a:ext cx="250" cy="115"/>
            </a:xfrm>
            <a:custGeom>
              <a:avLst/>
              <a:gdLst>
                <a:gd name="T0" fmla="*/ 7 w 250"/>
                <a:gd name="T1" fmla="*/ 0 h 115"/>
                <a:gd name="T2" fmla="*/ 0 w 250"/>
                <a:gd name="T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115">
                  <a:moveTo>
                    <a:pt x="7" y="0"/>
                  </a:moveTo>
                  <a:cubicBezTo>
                    <a:pt x="250" y="10"/>
                    <a:pt x="188" y="115"/>
                    <a:pt x="0" y="115"/>
                  </a:cubicBezTo>
                </a:path>
              </a:pathLst>
            </a:custGeom>
            <a:noFill/>
            <a:ln w="9525" cap="rnd">
              <a:solidFill>
                <a:srgbClr val="C0504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88" name="Freeform 27">
              <a:extLst>
                <a:ext uri="{FF2B5EF4-FFF2-40B4-BE49-F238E27FC236}">
                  <a16:creationId xmlns:a16="http://schemas.microsoft.com/office/drawing/2014/main" id="{20C550E1-7AA5-85F9-4972-FFCB1830D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8" y="1629"/>
              <a:ext cx="54" cy="54"/>
            </a:xfrm>
            <a:custGeom>
              <a:avLst/>
              <a:gdLst>
                <a:gd name="T0" fmla="*/ 0 w 177"/>
                <a:gd name="T1" fmla="*/ 84 h 175"/>
                <a:gd name="T2" fmla="*/ 177 w 177"/>
                <a:gd name="T3" fmla="*/ 0 h 175"/>
                <a:gd name="T4" fmla="*/ 173 w 177"/>
                <a:gd name="T5" fmla="*/ 175 h 175"/>
                <a:gd name="T6" fmla="*/ 0 w 177"/>
                <a:gd name="T7" fmla="*/ 8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175">
                  <a:moveTo>
                    <a:pt x="0" y="84"/>
                  </a:moveTo>
                  <a:cubicBezTo>
                    <a:pt x="68" y="82"/>
                    <a:pt x="132" y="51"/>
                    <a:pt x="177" y="0"/>
                  </a:cubicBezTo>
                  <a:cubicBezTo>
                    <a:pt x="148" y="55"/>
                    <a:pt x="147" y="119"/>
                    <a:pt x="173" y="175"/>
                  </a:cubicBezTo>
                  <a:cubicBezTo>
                    <a:pt x="130" y="122"/>
                    <a:pt x="68" y="89"/>
                    <a:pt x="0" y="84"/>
                  </a:cubicBezTo>
                </a:path>
              </a:pathLst>
            </a:custGeom>
            <a:solidFill>
              <a:srgbClr val="C05046"/>
            </a:solidFill>
            <a:ln w="0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89" name="Rectangle 28">
              <a:extLst>
                <a:ext uri="{FF2B5EF4-FFF2-40B4-BE49-F238E27FC236}">
                  <a16:creationId xmlns:a16="http://schemas.microsoft.com/office/drawing/2014/main" id="{8E69E1EC-3585-A7CB-C8EA-C13E7E3F9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1" y="1720"/>
              <a:ext cx="177" cy="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90" name="Rectangle 29">
              <a:extLst>
                <a:ext uri="{FF2B5EF4-FFF2-40B4-BE49-F238E27FC236}">
                  <a16:creationId xmlns:a16="http://schemas.microsoft.com/office/drawing/2014/main" id="{368AA2E3-9BB1-B9AD-8988-AE942B70E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" y="1722"/>
              <a:ext cx="172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fr-FR" altLang="fr-FR" sz="600">
                  <a:solidFill>
                    <a:srgbClr val="C05046"/>
                  </a:solidFill>
                  <a:latin typeface="Calibri" panose="020F0502020204030204" pitchFamily="34" charset="0"/>
                </a:rPr>
                <a:t>+ 10 %</a:t>
              </a:r>
              <a:endParaRPr lang="fr-FR" altLang="fr-FR" sz="1350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87DBF300-0146-2623-DE5D-86E06CE11BED}"/>
              </a:ext>
            </a:extLst>
          </p:cNvPr>
          <p:cNvSpPr/>
          <p:nvPr/>
        </p:nvSpPr>
        <p:spPr>
          <a:xfrm>
            <a:off x="4991124" y="4343203"/>
            <a:ext cx="3711312" cy="5309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fr-FR" sz="1500" b="1" dirty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La capacité par fibre est limitée (Shannon)</a:t>
            </a:r>
          </a:p>
        </p:txBody>
      </p: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DC571F4E-744B-451B-7D33-2F78E1CD02A4}"/>
              </a:ext>
            </a:extLst>
          </p:cNvPr>
          <p:cNvCxnSpPr/>
          <p:nvPr/>
        </p:nvCxnSpPr>
        <p:spPr>
          <a:xfrm>
            <a:off x="4268378" y="4608660"/>
            <a:ext cx="9965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D4EFB7E3-1D6D-77B6-87CE-73A179637A8E}"/>
              </a:ext>
            </a:extLst>
          </p:cNvPr>
          <p:cNvSpPr/>
          <p:nvPr/>
        </p:nvSpPr>
        <p:spPr>
          <a:xfrm>
            <a:off x="4693891" y="1896496"/>
            <a:ext cx="4311206" cy="520478"/>
          </a:xfrm>
          <a:prstGeom prst="round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177327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4" grpId="0"/>
      <p:bldP spid="47" grpId="0"/>
      <p:bldGraphic spid="49" grpId="0">
        <p:bldAsOne/>
      </p:bldGraphic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  <p:bldP spid="57" grpId="0"/>
      <p:bldP spid="91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aphique 1">
            <a:extLst>
              <a:ext uri="{FF2B5EF4-FFF2-40B4-BE49-F238E27FC236}">
                <a16:creationId xmlns:a16="http://schemas.microsoft.com/office/drawing/2014/main" id="{25F5E542-11C3-625E-4886-A3F752C8334F}"/>
              </a:ext>
            </a:extLst>
          </p:cNvPr>
          <p:cNvGraphicFramePr>
            <a:graphicFrameLocks/>
          </p:cNvGraphicFramePr>
          <p:nvPr/>
        </p:nvGraphicFramePr>
        <p:xfrm>
          <a:off x="5184429" y="2283360"/>
          <a:ext cx="3436144" cy="2027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79255DF-1BB2-984D-AC30-E9F9484734C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982CBB-8324-450A-A0E2-F6718A716030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8EE0285-6334-4443-B2B2-902E20AB1D4A}"/>
              </a:ext>
            </a:extLst>
          </p:cNvPr>
          <p:cNvSpPr txBox="1"/>
          <p:nvPr/>
        </p:nvSpPr>
        <p:spPr>
          <a:xfrm>
            <a:off x="4693892" y="941569"/>
            <a:ext cx="38032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L’espace disponible dans les </a:t>
            </a:r>
            <a:r>
              <a:rPr lang="fr-FR" sz="1200" b="1" noProof="1">
                <a:solidFill>
                  <a:schemeClr val="accent1"/>
                </a:solidFill>
              </a:rPr>
              <a:t>est limité </a:t>
            </a:r>
            <a:r>
              <a:rPr lang="fr-FR" sz="1200" noProof="1">
                <a:solidFill>
                  <a:schemeClr val="bg2"/>
                </a:solidFill>
              </a:rPr>
              <a:t>et doit être </a:t>
            </a:r>
            <a:r>
              <a:rPr lang="fr-FR" sz="1200" b="1" noProof="1">
                <a:solidFill>
                  <a:schemeClr val="accent1"/>
                </a:solidFill>
              </a:rPr>
              <a:t>Rationalisé</a:t>
            </a:r>
          </a:p>
          <a:p>
            <a:endParaRPr lang="fr-FR" sz="1200" noProof="1">
              <a:solidFill>
                <a:schemeClr val="bg2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La </a:t>
            </a:r>
            <a:r>
              <a:rPr lang="fr-FR" sz="1200" b="1" noProof="1">
                <a:solidFill>
                  <a:schemeClr val="accent1"/>
                </a:solidFill>
              </a:rPr>
              <a:t>consommation énergétique </a:t>
            </a:r>
            <a:r>
              <a:rPr lang="fr-FR" sz="1200" noProof="1">
                <a:solidFill>
                  <a:schemeClr val="bg2"/>
                </a:solidFill>
              </a:rPr>
              <a:t>ainsi que la </a:t>
            </a:r>
            <a:r>
              <a:rPr lang="fr-FR" sz="1200" b="1" noProof="1">
                <a:solidFill>
                  <a:schemeClr val="accent1"/>
                </a:solidFill>
              </a:rPr>
              <a:t>production en CO2</a:t>
            </a:r>
            <a:r>
              <a:rPr lang="fr-FR" sz="1200" noProof="1">
                <a:solidFill>
                  <a:schemeClr val="bg2"/>
                </a:solidFill>
              </a:rPr>
              <a:t> doivent être </a:t>
            </a:r>
            <a:r>
              <a:rPr lang="fr-FR" sz="1200" b="1" noProof="1">
                <a:solidFill>
                  <a:schemeClr val="accent1"/>
                </a:solidFill>
              </a:rPr>
              <a:t>limitées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005D91-90B2-4FA9-B503-2C69AE253AE1}"/>
              </a:ext>
            </a:extLst>
          </p:cNvPr>
          <p:cNvSpPr txBox="1"/>
          <p:nvPr/>
        </p:nvSpPr>
        <p:spPr>
          <a:xfrm>
            <a:off x="3197483" y="953110"/>
            <a:ext cx="1228221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25" b="1" dirty="0"/>
              <a:t>Carte Génération 3</a:t>
            </a:r>
          </a:p>
          <a:p>
            <a:r>
              <a:rPr lang="fr-FR" sz="900" b="1" dirty="0"/>
              <a:t>WL3N MOTR Ciena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976448-7153-4185-B32C-D6EFAD4D23E6}"/>
              </a:ext>
            </a:extLst>
          </p:cNvPr>
          <p:cNvSpPr txBox="1"/>
          <p:nvPr/>
        </p:nvSpPr>
        <p:spPr>
          <a:xfrm>
            <a:off x="3175170" y="1657028"/>
            <a:ext cx="1183337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25" b="1" dirty="0"/>
              <a:t>Carte Génération 4</a:t>
            </a:r>
          </a:p>
          <a:p>
            <a:r>
              <a:rPr lang="fr-FR" sz="900" b="1" dirty="0"/>
              <a:t>WLAI MOTR Ciena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D29BD0E-1C22-47A8-80F2-0C071360EB3B}"/>
              </a:ext>
            </a:extLst>
          </p:cNvPr>
          <p:cNvSpPr txBox="1"/>
          <p:nvPr/>
        </p:nvSpPr>
        <p:spPr>
          <a:xfrm>
            <a:off x="3184277" y="3481172"/>
            <a:ext cx="113685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25" b="1" dirty="0"/>
              <a:t>Carte Génération 6</a:t>
            </a:r>
          </a:p>
          <a:p>
            <a:r>
              <a:rPr lang="fr-FR" sz="900" b="1" dirty="0"/>
              <a:t>Sled WL6e Ciena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25034F-C143-4D95-A8F1-257DD7C28F9F}"/>
              </a:ext>
            </a:extLst>
          </p:cNvPr>
          <p:cNvSpPr/>
          <p:nvPr/>
        </p:nvSpPr>
        <p:spPr>
          <a:xfrm>
            <a:off x="1982997" y="4343203"/>
            <a:ext cx="4612527" cy="5309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fr-FR" sz="1500" b="1" dirty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Améliorer les transpondeurs pour améliorer la consommation et l’occupation</a:t>
            </a:r>
          </a:p>
        </p:txBody>
      </p:sp>
      <p:sp>
        <p:nvSpPr>
          <p:cNvPr id="15" name="Espace réservé du texte 1">
            <a:extLst>
              <a:ext uri="{FF2B5EF4-FFF2-40B4-BE49-F238E27FC236}">
                <a16:creationId xmlns:a16="http://schemas.microsoft.com/office/drawing/2014/main" id="{7C035273-BBF6-47E8-B06E-3484E2683D70}"/>
              </a:ext>
            </a:extLst>
          </p:cNvPr>
          <p:cNvSpPr txBox="1">
            <a:spLocks/>
          </p:cNvSpPr>
          <p:nvPr/>
        </p:nvSpPr>
        <p:spPr>
          <a:xfrm>
            <a:off x="315968" y="160427"/>
            <a:ext cx="8512064" cy="3758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b="1" noProof="1">
                <a:solidFill>
                  <a:schemeClr val="tx2"/>
                </a:solidFill>
              </a:rPr>
              <a:t>Le ROADM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7E34FD7-327F-43B9-827C-A95E52FDCAF3}"/>
              </a:ext>
            </a:extLst>
          </p:cNvPr>
          <p:cNvSpPr txBox="1"/>
          <p:nvPr/>
        </p:nvSpPr>
        <p:spPr>
          <a:xfrm>
            <a:off x="282767" y="446774"/>
            <a:ext cx="601742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b="1" noProof="1">
                <a:solidFill>
                  <a:schemeClr val="bg2"/>
                </a:solidFill>
              </a:rPr>
              <a:t>Les transpondeurs, évolution au fil des générations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1EC94B61-1D15-A96B-A00D-24B1D0CF5A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42" r="19844" b="10081"/>
          <a:stretch/>
        </p:blipFill>
        <p:spPr>
          <a:xfrm>
            <a:off x="138903" y="1415744"/>
            <a:ext cx="2878968" cy="633699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61855BCB-C5F3-2C74-2D74-D7619344DB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5" t="21816" r="32188" b="8005"/>
          <a:stretch/>
        </p:blipFill>
        <p:spPr>
          <a:xfrm>
            <a:off x="368297" y="760270"/>
            <a:ext cx="2709899" cy="551281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3FAD84C2-FFCD-8D08-D4DB-B3ADDAB63C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835" r="35632"/>
          <a:stretch/>
        </p:blipFill>
        <p:spPr>
          <a:xfrm>
            <a:off x="418119" y="2215458"/>
            <a:ext cx="2628696" cy="936324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C8893354-2644-EC44-8C06-AB0F891A16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78" t="12535" r="30231"/>
          <a:stretch/>
        </p:blipFill>
        <p:spPr>
          <a:xfrm>
            <a:off x="37047" y="3164148"/>
            <a:ext cx="3025138" cy="1026466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62F0052F-175B-8A29-7D1C-D8DCE1C55F40}"/>
              </a:ext>
            </a:extLst>
          </p:cNvPr>
          <p:cNvSpPr txBox="1"/>
          <p:nvPr/>
        </p:nvSpPr>
        <p:spPr>
          <a:xfrm>
            <a:off x="3174087" y="2457182"/>
            <a:ext cx="113364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25" b="1" dirty="0"/>
              <a:t>Carte Génération 5</a:t>
            </a:r>
            <a:endParaRPr lang="fr-FR" sz="1050" b="1" dirty="0"/>
          </a:p>
          <a:p>
            <a:r>
              <a:rPr lang="fr-FR" sz="900" b="1" dirty="0"/>
              <a:t>Sled WL5e Ciena</a:t>
            </a: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66A71FD7-1816-6677-D3EB-397181D43343}"/>
              </a:ext>
            </a:extLst>
          </p:cNvPr>
          <p:cNvSpPr/>
          <p:nvPr/>
        </p:nvSpPr>
        <p:spPr>
          <a:xfrm>
            <a:off x="3062185" y="1057304"/>
            <a:ext cx="135298" cy="13258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FDBFEA6B-747C-F673-BF9F-ED6E5623AE38}"/>
              </a:ext>
            </a:extLst>
          </p:cNvPr>
          <p:cNvSpPr/>
          <p:nvPr/>
        </p:nvSpPr>
        <p:spPr>
          <a:xfrm>
            <a:off x="3062185" y="1763908"/>
            <a:ext cx="135298" cy="13258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059EFE3-5C9B-0EDB-EA52-9609565D09B0}"/>
              </a:ext>
            </a:extLst>
          </p:cNvPr>
          <p:cNvSpPr/>
          <p:nvPr/>
        </p:nvSpPr>
        <p:spPr>
          <a:xfrm>
            <a:off x="3062185" y="2558242"/>
            <a:ext cx="135298" cy="132588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FED58F83-05FE-BC71-FA30-1DBE0237E5EC}"/>
              </a:ext>
            </a:extLst>
          </p:cNvPr>
          <p:cNvSpPr/>
          <p:nvPr/>
        </p:nvSpPr>
        <p:spPr>
          <a:xfrm>
            <a:off x="3062185" y="3584670"/>
            <a:ext cx="135298" cy="13258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2D47784-65CE-99F6-3790-DB2CAAD11678}"/>
              </a:ext>
            </a:extLst>
          </p:cNvPr>
          <p:cNvSpPr txBox="1"/>
          <p:nvPr/>
        </p:nvSpPr>
        <p:spPr>
          <a:xfrm>
            <a:off x="4563584" y="2631441"/>
            <a:ext cx="817647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75" dirty="0"/>
              <a:t>Consommation au 100G </a:t>
            </a:r>
          </a:p>
          <a:p>
            <a:pPr algn="ctr"/>
            <a:r>
              <a:rPr lang="fr-FR" sz="675" dirty="0"/>
              <a:t>[Watt/100G]</a:t>
            </a:r>
            <a:endParaRPr lang="fr-FR" sz="750" dirty="0"/>
          </a:p>
        </p:txBody>
      </p:sp>
      <p:grpSp>
        <p:nvGrpSpPr>
          <p:cNvPr id="61" name="Group 4">
            <a:extLst>
              <a:ext uri="{FF2B5EF4-FFF2-40B4-BE49-F238E27FC236}">
                <a16:creationId xmlns:a16="http://schemas.microsoft.com/office/drawing/2014/main" id="{B04F4329-4F8D-90F5-42AF-A86F329543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57829" y="2414411"/>
            <a:ext cx="1090461" cy="754956"/>
            <a:chOff x="3674" y="2028"/>
            <a:chExt cx="369" cy="318"/>
          </a:xfrm>
        </p:grpSpPr>
        <p:sp>
          <p:nvSpPr>
            <p:cNvPr id="62" name="AutoShape 3">
              <a:extLst>
                <a:ext uri="{FF2B5EF4-FFF2-40B4-BE49-F238E27FC236}">
                  <a16:creationId xmlns:a16="http://schemas.microsoft.com/office/drawing/2014/main" id="{5330169A-1C78-E980-6C04-4656F851FB2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674" y="2028"/>
              <a:ext cx="332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49156AAD-9D49-E25A-6CAD-2DDCA8E67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" y="2062"/>
              <a:ext cx="357" cy="284"/>
            </a:xfrm>
            <a:custGeom>
              <a:avLst/>
              <a:gdLst>
                <a:gd name="T0" fmla="*/ 188 w 357"/>
                <a:gd name="T1" fmla="*/ 0 h 284"/>
                <a:gd name="T2" fmla="*/ 0 w 357"/>
                <a:gd name="T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7" h="284">
                  <a:moveTo>
                    <a:pt x="188" y="0"/>
                  </a:moveTo>
                  <a:cubicBezTo>
                    <a:pt x="357" y="43"/>
                    <a:pt x="328" y="284"/>
                    <a:pt x="0" y="284"/>
                  </a:cubicBez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 dirty="0"/>
            </a:p>
          </p:txBody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4958444D-08A5-332F-EBC5-B96ED9C85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" y="2037"/>
              <a:ext cx="57" cy="53"/>
            </a:xfrm>
            <a:custGeom>
              <a:avLst/>
              <a:gdLst>
                <a:gd name="T0" fmla="*/ 0 w 185"/>
                <a:gd name="T1" fmla="*/ 60 h 173"/>
                <a:gd name="T2" fmla="*/ 185 w 185"/>
                <a:gd name="T3" fmla="*/ 0 h 173"/>
                <a:gd name="T4" fmla="*/ 159 w 185"/>
                <a:gd name="T5" fmla="*/ 173 h 173"/>
                <a:gd name="T6" fmla="*/ 0 w 185"/>
                <a:gd name="T7" fmla="*/ 6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73">
                  <a:moveTo>
                    <a:pt x="0" y="60"/>
                  </a:moveTo>
                  <a:cubicBezTo>
                    <a:pt x="67" y="67"/>
                    <a:pt x="134" y="45"/>
                    <a:pt x="185" y="0"/>
                  </a:cubicBezTo>
                  <a:cubicBezTo>
                    <a:pt x="150" y="51"/>
                    <a:pt x="140" y="114"/>
                    <a:pt x="159" y="173"/>
                  </a:cubicBezTo>
                  <a:cubicBezTo>
                    <a:pt x="124" y="115"/>
                    <a:pt x="66" y="74"/>
                    <a:pt x="0" y="60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66" name="Rectangle 8">
              <a:extLst>
                <a:ext uri="{FF2B5EF4-FFF2-40B4-BE49-F238E27FC236}">
                  <a16:creationId xmlns:a16="http://schemas.microsoft.com/office/drawing/2014/main" id="{B70E48E7-BBB9-8613-792B-3FD23591B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2184"/>
              <a:ext cx="151" cy="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fr-FR" altLang="fr-FR" sz="75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- 1350 %</a:t>
              </a:r>
              <a:endParaRPr lang="fr-FR" altLang="fr-FR" sz="1350" b="1" dirty="0"/>
            </a:p>
          </p:txBody>
        </p:sp>
      </p:grpSp>
      <p:grpSp>
        <p:nvGrpSpPr>
          <p:cNvPr id="73" name="Group 11">
            <a:extLst>
              <a:ext uri="{FF2B5EF4-FFF2-40B4-BE49-F238E27FC236}">
                <a16:creationId xmlns:a16="http://schemas.microsoft.com/office/drawing/2014/main" id="{89F4999F-CEF7-9C6F-E5D4-8CDFB7DEA76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60198" y="2690830"/>
            <a:ext cx="481884" cy="283559"/>
            <a:chOff x="4931" y="1744"/>
            <a:chExt cx="294" cy="173"/>
          </a:xfrm>
        </p:grpSpPr>
        <p:sp>
          <p:nvSpPr>
            <p:cNvPr id="74" name="AutoShape 10">
              <a:extLst>
                <a:ext uri="{FF2B5EF4-FFF2-40B4-BE49-F238E27FC236}">
                  <a16:creationId xmlns:a16="http://schemas.microsoft.com/office/drawing/2014/main" id="{C14C048A-ECAE-D6E2-2365-BEE941431B0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31" y="1744"/>
              <a:ext cx="24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CA8F121A-89E0-1032-AD51-1CDCD6C70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" y="1780"/>
              <a:ext cx="250" cy="115"/>
            </a:xfrm>
            <a:custGeom>
              <a:avLst/>
              <a:gdLst>
                <a:gd name="T0" fmla="*/ 7 w 250"/>
                <a:gd name="T1" fmla="*/ 0 h 115"/>
                <a:gd name="T2" fmla="*/ 0 w 250"/>
                <a:gd name="T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115">
                  <a:moveTo>
                    <a:pt x="7" y="0"/>
                  </a:moveTo>
                  <a:cubicBezTo>
                    <a:pt x="250" y="10"/>
                    <a:pt x="188" y="115"/>
                    <a:pt x="0" y="115"/>
                  </a:cubicBezTo>
                </a:path>
              </a:pathLst>
            </a:custGeom>
            <a:noFill/>
            <a:ln w="9525" cap="rnd">
              <a:solidFill>
                <a:srgbClr val="C0504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FFEB4ABD-C804-4D99-4957-2D241B507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753"/>
              <a:ext cx="54" cy="54"/>
            </a:xfrm>
            <a:custGeom>
              <a:avLst/>
              <a:gdLst>
                <a:gd name="T0" fmla="*/ 0 w 177"/>
                <a:gd name="T1" fmla="*/ 84 h 175"/>
                <a:gd name="T2" fmla="*/ 177 w 177"/>
                <a:gd name="T3" fmla="*/ 0 h 175"/>
                <a:gd name="T4" fmla="*/ 173 w 177"/>
                <a:gd name="T5" fmla="*/ 175 h 175"/>
                <a:gd name="T6" fmla="*/ 0 w 177"/>
                <a:gd name="T7" fmla="*/ 8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175">
                  <a:moveTo>
                    <a:pt x="0" y="84"/>
                  </a:moveTo>
                  <a:cubicBezTo>
                    <a:pt x="68" y="82"/>
                    <a:pt x="132" y="51"/>
                    <a:pt x="177" y="0"/>
                  </a:cubicBezTo>
                  <a:cubicBezTo>
                    <a:pt x="148" y="55"/>
                    <a:pt x="147" y="119"/>
                    <a:pt x="173" y="175"/>
                  </a:cubicBezTo>
                  <a:cubicBezTo>
                    <a:pt x="130" y="122"/>
                    <a:pt x="68" y="89"/>
                    <a:pt x="0" y="84"/>
                  </a:cubicBezTo>
                </a:path>
              </a:pathLst>
            </a:custGeom>
            <a:solidFill>
              <a:srgbClr val="C05046"/>
            </a:solidFill>
            <a:ln w="0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78" name="Rectangle 15">
              <a:extLst>
                <a:ext uri="{FF2B5EF4-FFF2-40B4-BE49-F238E27FC236}">
                  <a16:creationId xmlns:a16="http://schemas.microsoft.com/office/drawing/2014/main" id="{02DC8C6A-356F-A269-9C2B-187B161C7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9" y="1803"/>
              <a:ext cx="131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fr-FR" altLang="fr-FR" sz="675" b="1" dirty="0">
                  <a:solidFill>
                    <a:srgbClr val="C05046"/>
                  </a:solidFill>
                  <a:latin typeface="Calibri" panose="020F0502020204030204" pitchFamily="34" charset="0"/>
                </a:rPr>
                <a:t>- 85 %</a:t>
              </a:r>
              <a:endParaRPr lang="fr-FR" altLang="fr-FR" sz="1500" b="1" dirty="0"/>
            </a:p>
          </p:txBody>
        </p:sp>
      </p:grpSp>
      <p:grpSp>
        <p:nvGrpSpPr>
          <p:cNvPr id="79" name="Group 18">
            <a:extLst>
              <a:ext uri="{FF2B5EF4-FFF2-40B4-BE49-F238E27FC236}">
                <a16:creationId xmlns:a16="http://schemas.microsoft.com/office/drawing/2014/main" id="{D906D067-D8A2-0E34-AA1A-D2EC11CAA0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08589" y="2832510"/>
            <a:ext cx="575736" cy="339941"/>
            <a:chOff x="4800" y="1852"/>
            <a:chExt cx="293" cy="173"/>
          </a:xfrm>
        </p:grpSpPr>
        <p:sp>
          <p:nvSpPr>
            <p:cNvPr id="80" name="AutoShape 17">
              <a:extLst>
                <a:ext uri="{FF2B5EF4-FFF2-40B4-BE49-F238E27FC236}">
                  <a16:creationId xmlns:a16="http://schemas.microsoft.com/office/drawing/2014/main" id="{758A96F9-BD50-96C6-B476-AEA38D65673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800" y="1852"/>
              <a:ext cx="24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A62A9790-7DE8-D384-BD77-BE094C39E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4" y="1888"/>
              <a:ext cx="249" cy="115"/>
            </a:xfrm>
            <a:custGeom>
              <a:avLst/>
              <a:gdLst>
                <a:gd name="T0" fmla="*/ 7 w 249"/>
                <a:gd name="T1" fmla="*/ 0 h 115"/>
                <a:gd name="T2" fmla="*/ 0 w 249"/>
                <a:gd name="T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9" h="115">
                  <a:moveTo>
                    <a:pt x="7" y="0"/>
                  </a:moveTo>
                  <a:cubicBezTo>
                    <a:pt x="249" y="10"/>
                    <a:pt x="187" y="115"/>
                    <a:pt x="0" y="115"/>
                  </a:cubicBezTo>
                </a:path>
              </a:pathLst>
            </a:custGeom>
            <a:noFill/>
            <a:ln w="9525" cap="rnd">
              <a:solidFill>
                <a:srgbClr val="C0504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44BDCA83-5C99-22A6-E037-391C3459B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9" y="1861"/>
              <a:ext cx="54" cy="54"/>
            </a:xfrm>
            <a:custGeom>
              <a:avLst/>
              <a:gdLst>
                <a:gd name="T0" fmla="*/ 0 w 177"/>
                <a:gd name="T1" fmla="*/ 84 h 175"/>
                <a:gd name="T2" fmla="*/ 177 w 177"/>
                <a:gd name="T3" fmla="*/ 0 h 175"/>
                <a:gd name="T4" fmla="*/ 173 w 177"/>
                <a:gd name="T5" fmla="*/ 175 h 175"/>
                <a:gd name="T6" fmla="*/ 0 w 177"/>
                <a:gd name="T7" fmla="*/ 8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175">
                  <a:moveTo>
                    <a:pt x="0" y="84"/>
                  </a:moveTo>
                  <a:cubicBezTo>
                    <a:pt x="68" y="82"/>
                    <a:pt x="132" y="51"/>
                    <a:pt x="177" y="0"/>
                  </a:cubicBezTo>
                  <a:cubicBezTo>
                    <a:pt x="148" y="55"/>
                    <a:pt x="147" y="119"/>
                    <a:pt x="173" y="175"/>
                  </a:cubicBezTo>
                  <a:cubicBezTo>
                    <a:pt x="130" y="122"/>
                    <a:pt x="68" y="89"/>
                    <a:pt x="0" y="84"/>
                  </a:cubicBezTo>
                </a:path>
              </a:pathLst>
            </a:custGeom>
            <a:solidFill>
              <a:srgbClr val="C05046"/>
            </a:solidFill>
            <a:ln w="0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84" name="Rectangle 22">
              <a:extLst>
                <a:ext uri="{FF2B5EF4-FFF2-40B4-BE49-F238E27FC236}">
                  <a16:creationId xmlns:a16="http://schemas.microsoft.com/office/drawing/2014/main" id="{91A936A4-05A2-B296-D866-CBB8A797C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" y="1919"/>
              <a:ext cx="142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fr-FR" altLang="fr-FR" sz="600" b="1" dirty="0">
                  <a:solidFill>
                    <a:srgbClr val="C05046"/>
                  </a:solidFill>
                  <a:latin typeface="Calibri" panose="020F0502020204030204" pitchFamily="34" charset="0"/>
                </a:rPr>
                <a:t>-</a:t>
              </a:r>
              <a:r>
                <a:rPr lang="fr-FR" altLang="fr-FR" sz="600" dirty="0">
                  <a:solidFill>
                    <a:srgbClr val="C05046"/>
                  </a:solidFill>
                  <a:latin typeface="Calibri" panose="020F0502020204030204" pitchFamily="34" charset="0"/>
                </a:rPr>
                <a:t> </a:t>
              </a:r>
              <a:r>
                <a:rPr lang="fr-FR" altLang="fr-FR" sz="750" b="1" dirty="0">
                  <a:solidFill>
                    <a:srgbClr val="C05046"/>
                  </a:solidFill>
                  <a:latin typeface="Calibri" panose="020F0502020204030204" pitchFamily="34" charset="0"/>
                </a:rPr>
                <a:t>315 %</a:t>
              </a:r>
              <a:endParaRPr lang="fr-FR" altLang="fr-FR" sz="1350" b="1" dirty="0"/>
            </a:p>
          </p:txBody>
        </p:sp>
      </p:grpSp>
      <p:grpSp>
        <p:nvGrpSpPr>
          <p:cNvPr id="5" name="Group 11">
            <a:extLst>
              <a:ext uri="{FF2B5EF4-FFF2-40B4-BE49-F238E27FC236}">
                <a16:creationId xmlns:a16="http://schemas.microsoft.com/office/drawing/2014/main" id="{8F03262B-EDAF-6364-B181-1C211416943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90368" y="2501209"/>
            <a:ext cx="481884" cy="283559"/>
            <a:chOff x="4931" y="1744"/>
            <a:chExt cx="294" cy="173"/>
          </a:xfrm>
        </p:grpSpPr>
        <p:sp>
          <p:nvSpPr>
            <p:cNvPr id="6" name="AutoShape 10">
              <a:extLst>
                <a:ext uri="{FF2B5EF4-FFF2-40B4-BE49-F238E27FC236}">
                  <a16:creationId xmlns:a16="http://schemas.microsoft.com/office/drawing/2014/main" id="{23818F8F-0733-A297-CAE2-6D4E427386C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31" y="1744"/>
              <a:ext cx="24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008B104E-3641-A684-817E-17B8271F1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" y="1780"/>
              <a:ext cx="250" cy="115"/>
            </a:xfrm>
            <a:custGeom>
              <a:avLst/>
              <a:gdLst>
                <a:gd name="T0" fmla="*/ 7 w 250"/>
                <a:gd name="T1" fmla="*/ 0 h 115"/>
                <a:gd name="T2" fmla="*/ 0 w 250"/>
                <a:gd name="T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115">
                  <a:moveTo>
                    <a:pt x="7" y="0"/>
                  </a:moveTo>
                  <a:cubicBezTo>
                    <a:pt x="250" y="10"/>
                    <a:pt x="188" y="115"/>
                    <a:pt x="0" y="115"/>
                  </a:cubicBezTo>
                </a:path>
              </a:pathLst>
            </a:custGeom>
            <a:noFill/>
            <a:ln w="9525" cap="rnd">
              <a:solidFill>
                <a:srgbClr val="C0504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FFA483B3-5B08-0F61-AAF8-151EC6F7D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753"/>
              <a:ext cx="54" cy="54"/>
            </a:xfrm>
            <a:custGeom>
              <a:avLst/>
              <a:gdLst>
                <a:gd name="T0" fmla="*/ 0 w 177"/>
                <a:gd name="T1" fmla="*/ 84 h 175"/>
                <a:gd name="T2" fmla="*/ 177 w 177"/>
                <a:gd name="T3" fmla="*/ 0 h 175"/>
                <a:gd name="T4" fmla="*/ 173 w 177"/>
                <a:gd name="T5" fmla="*/ 175 h 175"/>
                <a:gd name="T6" fmla="*/ 0 w 177"/>
                <a:gd name="T7" fmla="*/ 8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175">
                  <a:moveTo>
                    <a:pt x="0" y="84"/>
                  </a:moveTo>
                  <a:cubicBezTo>
                    <a:pt x="68" y="82"/>
                    <a:pt x="132" y="51"/>
                    <a:pt x="177" y="0"/>
                  </a:cubicBezTo>
                  <a:cubicBezTo>
                    <a:pt x="148" y="55"/>
                    <a:pt x="147" y="119"/>
                    <a:pt x="173" y="175"/>
                  </a:cubicBezTo>
                  <a:cubicBezTo>
                    <a:pt x="130" y="122"/>
                    <a:pt x="68" y="89"/>
                    <a:pt x="0" y="84"/>
                  </a:cubicBezTo>
                </a:path>
              </a:pathLst>
            </a:custGeom>
            <a:solidFill>
              <a:srgbClr val="C05046"/>
            </a:solidFill>
            <a:ln w="0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BEE6BDAE-9A45-94B3-5103-536FF1357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9" y="1803"/>
              <a:ext cx="131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fr-FR" altLang="fr-FR" sz="675" b="1" dirty="0">
                  <a:solidFill>
                    <a:srgbClr val="C05046"/>
                  </a:solidFill>
                  <a:latin typeface="Calibri" panose="020F0502020204030204" pitchFamily="34" charset="0"/>
                </a:rPr>
                <a:t>- 90 %</a:t>
              </a:r>
              <a:endParaRPr lang="fr-FR" altLang="fr-FR" sz="1500" b="1" dirty="0"/>
            </a:p>
          </p:txBody>
        </p:sp>
      </p:grpSp>
      <p:grpSp>
        <p:nvGrpSpPr>
          <p:cNvPr id="17" name="Group 4">
            <a:extLst>
              <a:ext uri="{FF2B5EF4-FFF2-40B4-BE49-F238E27FC236}">
                <a16:creationId xmlns:a16="http://schemas.microsoft.com/office/drawing/2014/main" id="{159C39A5-1395-041A-1529-E7B70ED5270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22620" y="3404806"/>
            <a:ext cx="1090461" cy="754956"/>
            <a:chOff x="3674" y="2028"/>
            <a:chExt cx="369" cy="318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271705C9-59F8-773F-0C1B-5F1A86975B5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674" y="2028"/>
              <a:ext cx="332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061B49DA-163B-9286-2311-83DCA6CD5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" y="2062"/>
              <a:ext cx="357" cy="284"/>
            </a:xfrm>
            <a:custGeom>
              <a:avLst/>
              <a:gdLst>
                <a:gd name="T0" fmla="*/ 188 w 357"/>
                <a:gd name="T1" fmla="*/ 0 h 284"/>
                <a:gd name="T2" fmla="*/ 0 w 357"/>
                <a:gd name="T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7" h="284">
                  <a:moveTo>
                    <a:pt x="188" y="0"/>
                  </a:moveTo>
                  <a:cubicBezTo>
                    <a:pt x="357" y="43"/>
                    <a:pt x="328" y="284"/>
                    <a:pt x="0" y="284"/>
                  </a:cubicBez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E1323DE-AB46-0315-4687-CE01F4E85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" y="2037"/>
              <a:ext cx="57" cy="53"/>
            </a:xfrm>
            <a:custGeom>
              <a:avLst/>
              <a:gdLst>
                <a:gd name="T0" fmla="*/ 0 w 185"/>
                <a:gd name="T1" fmla="*/ 60 h 173"/>
                <a:gd name="T2" fmla="*/ 185 w 185"/>
                <a:gd name="T3" fmla="*/ 0 h 173"/>
                <a:gd name="T4" fmla="*/ 159 w 185"/>
                <a:gd name="T5" fmla="*/ 173 h 173"/>
                <a:gd name="T6" fmla="*/ 0 w 185"/>
                <a:gd name="T7" fmla="*/ 6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73">
                  <a:moveTo>
                    <a:pt x="0" y="60"/>
                  </a:moveTo>
                  <a:cubicBezTo>
                    <a:pt x="67" y="67"/>
                    <a:pt x="134" y="45"/>
                    <a:pt x="185" y="0"/>
                  </a:cubicBezTo>
                  <a:cubicBezTo>
                    <a:pt x="150" y="51"/>
                    <a:pt x="140" y="114"/>
                    <a:pt x="159" y="173"/>
                  </a:cubicBezTo>
                  <a:cubicBezTo>
                    <a:pt x="124" y="115"/>
                    <a:pt x="66" y="74"/>
                    <a:pt x="0" y="60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FAB0BD7-4E42-BF65-47B4-8C6114EEC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2184"/>
              <a:ext cx="151" cy="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fr-FR" altLang="fr-FR" sz="75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+ 6400 %</a:t>
              </a:r>
              <a:endParaRPr lang="fr-FR" altLang="fr-FR" sz="1350" b="1" dirty="0"/>
            </a:p>
          </p:txBody>
        </p:sp>
      </p:grpSp>
      <p:grpSp>
        <p:nvGrpSpPr>
          <p:cNvPr id="22" name="Group 18">
            <a:extLst>
              <a:ext uri="{FF2B5EF4-FFF2-40B4-BE49-F238E27FC236}">
                <a16:creationId xmlns:a16="http://schemas.microsoft.com/office/drawing/2014/main" id="{D1452CD2-9DBC-B6B4-5460-7C5EE817AE6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48914" y="3788632"/>
            <a:ext cx="575736" cy="339941"/>
            <a:chOff x="4800" y="1852"/>
            <a:chExt cx="293" cy="173"/>
          </a:xfrm>
        </p:grpSpPr>
        <p:sp>
          <p:nvSpPr>
            <p:cNvPr id="23" name="AutoShape 17">
              <a:extLst>
                <a:ext uri="{FF2B5EF4-FFF2-40B4-BE49-F238E27FC236}">
                  <a16:creationId xmlns:a16="http://schemas.microsoft.com/office/drawing/2014/main" id="{4BF935EF-6121-4E13-BCBC-9A498C16F1A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800" y="1852"/>
              <a:ext cx="24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5E833B5-CC3D-23A6-B6F4-331105D46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4" y="1888"/>
              <a:ext cx="249" cy="115"/>
            </a:xfrm>
            <a:custGeom>
              <a:avLst/>
              <a:gdLst>
                <a:gd name="T0" fmla="*/ 7 w 249"/>
                <a:gd name="T1" fmla="*/ 0 h 115"/>
                <a:gd name="T2" fmla="*/ 0 w 249"/>
                <a:gd name="T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9" h="115">
                  <a:moveTo>
                    <a:pt x="7" y="0"/>
                  </a:moveTo>
                  <a:cubicBezTo>
                    <a:pt x="249" y="10"/>
                    <a:pt x="187" y="115"/>
                    <a:pt x="0" y="115"/>
                  </a:cubicBezTo>
                </a:path>
              </a:pathLst>
            </a:custGeom>
            <a:noFill/>
            <a:ln w="9525" cap="rnd">
              <a:solidFill>
                <a:srgbClr val="C0504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7FC813B3-34A5-A3E6-7B92-08D7A3A26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9" y="1861"/>
              <a:ext cx="54" cy="54"/>
            </a:xfrm>
            <a:custGeom>
              <a:avLst/>
              <a:gdLst>
                <a:gd name="T0" fmla="*/ 0 w 177"/>
                <a:gd name="T1" fmla="*/ 84 h 175"/>
                <a:gd name="T2" fmla="*/ 177 w 177"/>
                <a:gd name="T3" fmla="*/ 0 h 175"/>
                <a:gd name="T4" fmla="*/ 173 w 177"/>
                <a:gd name="T5" fmla="*/ 175 h 175"/>
                <a:gd name="T6" fmla="*/ 0 w 177"/>
                <a:gd name="T7" fmla="*/ 8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175">
                  <a:moveTo>
                    <a:pt x="0" y="84"/>
                  </a:moveTo>
                  <a:cubicBezTo>
                    <a:pt x="68" y="82"/>
                    <a:pt x="132" y="51"/>
                    <a:pt x="177" y="0"/>
                  </a:cubicBezTo>
                  <a:cubicBezTo>
                    <a:pt x="148" y="55"/>
                    <a:pt x="147" y="119"/>
                    <a:pt x="173" y="175"/>
                  </a:cubicBezTo>
                  <a:cubicBezTo>
                    <a:pt x="130" y="122"/>
                    <a:pt x="68" y="89"/>
                    <a:pt x="0" y="84"/>
                  </a:cubicBezTo>
                </a:path>
              </a:pathLst>
            </a:custGeom>
            <a:solidFill>
              <a:srgbClr val="C05046"/>
            </a:solidFill>
            <a:ln w="0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27" name="Rectangle 22">
              <a:extLst>
                <a:ext uri="{FF2B5EF4-FFF2-40B4-BE49-F238E27FC236}">
                  <a16:creationId xmlns:a16="http://schemas.microsoft.com/office/drawing/2014/main" id="{233A4BA0-2DC6-6B16-EAEE-723079AAB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" y="1919"/>
              <a:ext cx="149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fr-FR" altLang="fr-FR" sz="600" b="1" dirty="0">
                  <a:solidFill>
                    <a:srgbClr val="C05046"/>
                  </a:solidFill>
                  <a:latin typeface="Calibri" panose="020F0502020204030204" pitchFamily="34" charset="0"/>
                </a:rPr>
                <a:t>+</a:t>
              </a:r>
              <a:r>
                <a:rPr lang="fr-FR" altLang="fr-FR" sz="600" dirty="0">
                  <a:solidFill>
                    <a:srgbClr val="C05046"/>
                  </a:solidFill>
                  <a:latin typeface="Calibri" panose="020F0502020204030204" pitchFamily="34" charset="0"/>
                </a:rPr>
                <a:t> </a:t>
              </a:r>
              <a:r>
                <a:rPr lang="fr-FR" altLang="fr-FR" sz="750" b="1" dirty="0">
                  <a:solidFill>
                    <a:srgbClr val="C05046"/>
                  </a:solidFill>
                  <a:latin typeface="Calibri" panose="020F0502020204030204" pitchFamily="34" charset="0"/>
                </a:rPr>
                <a:t>400 %</a:t>
              </a:r>
              <a:endParaRPr lang="fr-FR" altLang="fr-FR" sz="1350" b="1" dirty="0"/>
            </a:p>
          </p:txBody>
        </p:sp>
      </p:grpSp>
      <p:grpSp>
        <p:nvGrpSpPr>
          <p:cNvPr id="28" name="Group 18">
            <a:extLst>
              <a:ext uri="{FF2B5EF4-FFF2-40B4-BE49-F238E27FC236}">
                <a16:creationId xmlns:a16="http://schemas.microsoft.com/office/drawing/2014/main" id="{EC989311-C31E-60DF-B955-60BAF9FDE93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91453" y="3598039"/>
            <a:ext cx="575736" cy="339941"/>
            <a:chOff x="4800" y="1852"/>
            <a:chExt cx="293" cy="173"/>
          </a:xfrm>
        </p:grpSpPr>
        <p:sp>
          <p:nvSpPr>
            <p:cNvPr id="29" name="AutoShape 17">
              <a:extLst>
                <a:ext uri="{FF2B5EF4-FFF2-40B4-BE49-F238E27FC236}">
                  <a16:creationId xmlns:a16="http://schemas.microsoft.com/office/drawing/2014/main" id="{B0DE7DBE-4539-5F0F-B500-79C1399997D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800" y="1852"/>
              <a:ext cx="24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B3212D71-8C3B-7942-8237-A67D1972E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4" y="1888"/>
              <a:ext cx="249" cy="115"/>
            </a:xfrm>
            <a:custGeom>
              <a:avLst/>
              <a:gdLst>
                <a:gd name="T0" fmla="*/ 7 w 249"/>
                <a:gd name="T1" fmla="*/ 0 h 115"/>
                <a:gd name="T2" fmla="*/ 0 w 249"/>
                <a:gd name="T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9" h="115">
                  <a:moveTo>
                    <a:pt x="7" y="0"/>
                  </a:moveTo>
                  <a:cubicBezTo>
                    <a:pt x="249" y="10"/>
                    <a:pt x="187" y="115"/>
                    <a:pt x="0" y="115"/>
                  </a:cubicBezTo>
                </a:path>
              </a:pathLst>
            </a:custGeom>
            <a:noFill/>
            <a:ln w="9525" cap="rnd">
              <a:solidFill>
                <a:srgbClr val="C0504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F9C76265-E9B3-9269-AF6D-870565EC5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9" y="1861"/>
              <a:ext cx="54" cy="54"/>
            </a:xfrm>
            <a:custGeom>
              <a:avLst/>
              <a:gdLst>
                <a:gd name="T0" fmla="*/ 0 w 177"/>
                <a:gd name="T1" fmla="*/ 84 h 175"/>
                <a:gd name="T2" fmla="*/ 177 w 177"/>
                <a:gd name="T3" fmla="*/ 0 h 175"/>
                <a:gd name="T4" fmla="*/ 173 w 177"/>
                <a:gd name="T5" fmla="*/ 175 h 175"/>
                <a:gd name="T6" fmla="*/ 0 w 177"/>
                <a:gd name="T7" fmla="*/ 8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175">
                  <a:moveTo>
                    <a:pt x="0" y="84"/>
                  </a:moveTo>
                  <a:cubicBezTo>
                    <a:pt x="68" y="82"/>
                    <a:pt x="132" y="51"/>
                    <a:pt x="177" y="0"/>
                  </a:cubicBezTo>
                  <a:cubicBezTo>
                    <a:pt x="148" y="55"/>
                    <a:pt x="147" y="119"/>
                    <a:pt x="173" y="175"/>
                  </a:cubicBezTo>
                  <a:cubicBezTo>
                    <a:pt x="130" y="122"/>
                    <a:pt x="68" y="89"/>
                    <a:pt x="0" y="84"/>
                  </a:cubicBezTo>
                </a:path>
              </a:pathLst>
            </a:custGeom>
            <a:solidFill>
              <a:srgbClr val="C05046"/>
            </a:solidFill>
            <a:ln w="0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32" name="Rectangle 22">
              <a:extLst>
                <a:ext uri="{FF2B5EF4-FFF2-40B4-BE49-F238E27FC236}">
                  <a16:creationId xmlns:a16="http://schemas.microsoft.com/office/drawing/2014/main" id="{274EDB41-2C02-F19D-C2E9-7B8549BC3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" y="1919"/>
              <a:ext cx="149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fr-FR" altLang="fr-FR" sz="600" b="1" dirty="0">
                  <a:solidFill>
                    <a:srgbClr val="C05046"/>
                  </a:solidFill>
                  <a:latin typeface="Calibri" panose="020F0502020204030204" pitchFamily="34" charset="0"/>
                </a:rPr>
                <a:t>+</a:t>
              </a:r>
              <a:r>
                <a:rPr lang="fr-FR" altLang="fr-FR" sz="600" dirty="0">
                  <a:solidFill>
                    <a:srgbClr val="C05046"/>
                  </a:solidFill>
                  <a:latin typeface="Calibri" panose="020F0502020204030204" pitchFamily="34" charset="0"/>
                </a:rPr>
                <a:t> </a:t>
              </a:r>
              <a:r>
                <a:rPr lang="fr-FR" altLang="fr-FR" sz="750" b="1" dirty="0">
                  <a:solidFill>
                    <a:srgbClr val="C05046"/>
                  </a:solidFill>
                  <a:latin typeface="Calibri" panose="020F0502020204030204" pitchFamily="34" charset="0"/>
                </a:rPr>
                <a:t>800 %</a:t>
              </a:r>
              <a:endParaRPr lang="fr-FR" altLang="fr-FR" sz="1350" b="1" dirty="0"/>
            </a:p>
          </p:txBody>
        </p:sp>
      </p:grpSp>
      <p:grpSp>
        <p:nvGrpSpPr>
          <p:cNvPr id="33" name="Group 18">
            <a:extLst>
              <a:ext uri="{FF2B5EF4-FFF2-40B4-BE49-F238E27FC236}">
                <a16:creationId xmlns:a16="http://schemas.microsoft.com/office/drawing/2014/main" id="{AFBB0617-3671-C181-8729-CD1A150A291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39119" y="3414700"/>
            <a:ext cx="575736" cy="339941"/>
            <a:chOff x="4800" y="1852"/>
            <a:chExt cx="293" cy="173"/>
          </a:xfrm>
        </p:grpSpPr>
        <p:sp>
          <p:nvSpPr>
            <p:cNvPr id="34" name="AutoShape 17">
              <a:extLst>
                <a:ext uri="{FF2B5EF4-FFF2-40B4-BE49-F238E27FC236}">
                  <a16:creationId xmlns:a16="http://schemas.microsoft.com/office/drawing/2014/main" id="{5297658E-EEAA-BF4B-344F-E0A1D7DCC54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800" y="1852"/>
              <a:ext cx="24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E882C5FB-A695-59AF-116B-0864116AD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4" y="1888"/>
              <a:ext cx="249" cy="115"/>
            </a:xfrm>
            <a:custGeom>
              <a:avLst/>
              <a:gdLst>
                <a:gd name="T0" fmla="*/ 7 w 249"/>
                <a:gd name="T1" fmla="*/ 0 h 115"/>
                <a:gd name="T2" fmla="*/ 0 w 249"/>
                <a:gd name="T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9" h="115">
                  <a:moveTo>
                    <a:pt x="7" y="0"/>
                  </a:moveTo>
                  <a:cubicBezTo>
                    <a:pt x="249" y="10"/>
                    <a:pt x="187" y="115"/>
                    <a:pt x="0" y="115"/>
                  </a:cubicBezTo>
                </a:path>
              </a:pathLst>
            </a:custGeom>
            <a:noFill/>
            <a:ln w="9525" cap="rnd">
              <a:solidFill>
                <a:srgbClr val="C0504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FBCA6A13-7419-F03C-2ECE-01622A014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9" y="1861"/>
              <a:ext cx="54" cy="54"/>
            </a:xfrm>
            <a:custGeom>
              <a:avLst/>
              <a:gdLst>
                <a:gd name="T0" fmla="*/ 0 w 177"/>
                <a:gd name="T1" fmla="*/ 84 h 175"/>
                <a:gd name="T2" fmla="*/ 177 w 177"/>
                <a:gd name="T3" fmla="*/ 0 h 175"/>
                <a:gd name="T4" fmla="*/ 173 w 177"/>
                <a:gd name="T5" fmla="*/ 175 h 175"/>
                <a:gd name="T6" fmla="*/ 0 w 177"/>
                <a:gd name="T7" fmla="*/ 8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175">
                  <a:moveTo>
                    <a:pt x="0" y="84"/>
                  </a:moveTo>
                  <a:cubicBezTo>
                    <a:pt x="68" y="82"/>
                    <a:pt x="132" y="51"/>
                    <a:pt x="177" y="0"/>
                  </a:cubicBezTo>
                  <a:cubicBezTo>
                    <a:pt x="148" y="55"/>
                    <a:pt x="147" y="119"/>
                    <a:pt x="173" y="175"/>
                  </a:cubicBezTo>
                  <a:cubicBezTo>
                    <a:pt x="130" y="122"/>
                    <a:pt x="68" y="89"/>
                    <a:pt x="0" y="84"/>
                  </a:cubicBezTo>
                </a:path>
              </a:pathLst>
            </a:custGeom>
            <a:solidFill>
              <a:srgbClr val="C05046"/>
            </a:solidFill>
            <a:ln w="0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37" name="Rectangle 22">
              <a:extLst>
                <a:ext uri="{FF2B5EF4-FFF2-40B4-BE49-F238E27FC236}">
                  <a16:creationId xmlns:a16="http://schemas.microsoft.com/office/drawing/2014/main" id="{9E01B05D-1CD6-104B-8FFA-3CE34853E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" y="1919"/>
              <a:ext cx="149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fr-FR" altLang="fr-FR" sz="600" b="1" dirty="0">
                  <a:solidFill>
                    <a:srgbClr val="C05046"/>
                  </a:solidFill>
                  <a:latin typeface="Calibri" panose="020F0502020204030204" pitchFamily="34" charset="0"/>
                </a:rPr>
                <a:t>+</a:t>
              </a:r>
              <a:r>
                <a:rPr lang="fr-FR" altLang="fr-FR" sz="600" dirty="0">
                  <a:solidFill>
                    <a:srgbClr val="C05046"/>
                  </a:solidFill>
                  <a:latin typeface="Calibri" panose="020F0502020204030204" pitchFamily="34" charset="0"/>
                </a:rPr>
                <a:t> </a:t>
              </a:r>
              <a:r>
                <a:rPr lang="fr-FR" altLang="fr-FR" sz="750" b="1" dirty="0">
                  <a:solidFill>
                    <a:srgbClr val="C05046"/>
                  </a:solidFill>
                  <a:latin typeface="Calibri" panose="020F0502020204030204" pitchFamily="34" charset="0"/>
                </a:rPr>
                <a:t>200 %</a:t>
              </a:r>
              <a:endParaRPr lang="fr-FR" altLang="fr-FR" sz="1350" b="1" dirty="0"/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566511FB-66A0-67AB-3A3A-5F3157663C98}"/>
              </a:ext>
            </a:extLst>
          </p:cNvPr>
          <p:cNvSpPr txBox="1"/>
          <p:nvPr/>
        </p:nvSpPr>
        <p:spPr>
          <a:xfrm>
            <a:off x="4650042" y="3605119"/>
            <a:ext cx="7021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75" dirty="0"/>
              <a:t>Nombre de 100G par U</a:t>
            </a:r>
            <a:endParaRPr lang="fr-FR" sz="750" dirty="0"/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783E2E86-A53D-3081-EF61-D3B74281611E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7" r="3787"/>
          <a:stretch/>
        </p:blipFill>
        <p:spPr>
          <a:xfrm>
            <a:off x="8526101" y="637272"/>
            <a:ext cx="487652" cy="165479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FC2B899-C5DC-83A5-0307-B997AF7B9D93}"/>
              </a:ext>
            </a:extLst>
          </p:cNvPr>
          <p:cNvSpPr/>
          <p:nvPr/>
        </p:nvSpPr>
        <p:spPr>
          <a:xfrm>
            <a:off x="8560508" y="1437198"/>
            <a:ext cx="418838" cy="451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280EDDA-68A3-F34D-DE15-7F4777CCB73D}"/>
              </a:ext>
            </a:extLst>
          </p:cNvPr>
          <p:cNvSpPr txBox="1"/>
          <p:nvPr/>
        </p:nvSpPr>
        <p:spPr>
          <a:xfrm>
            <a:off x="8599228" y="1242427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b="1" dirty="0"/>
              <a:t>1 U</a:t>
            </a: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1E8BC95E-05B6-10D8-2A70-74A91CB32836}"/>
              </a:ext>
            </a:extLst>
          </p:cNvPr>
          <p:cNvCxnSpPr>
            <a:stCxn id="41" idx="1"/>
            <a:endCxn id="41" idx="1"/>
          </p:cNvCxnSpPr>
          <p:nvPr/>
        </p:nvCxnSpPr>
        <p:spPr>
          <a:xfrm>
            <a:off x="8560508" y="145976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BD6E6062-F1C5-25EE-E582-13E76D335810}"/>
              </a:ext>
            </a:extLst>
          </p:cNvPr>
          <p:cNvSpPr txBox="1"/>
          <p:nvPr/>
        </p:nvSpPr>
        <p:spPr>
          <a:xfrm>
            <a:off x="8472551" y="2254248"/>
            <a:ext cx="635110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88" b="1" u="sng" dirty="0"/>
              <a:t>Baie 47 U</a:t>
            </a:r>
          </a:p>
        </p:txBody>
      </p:sp>
    </p:spTree>
    <p:extLst>
      <p:ext uri="{BB962C8B-B14F-4D97-AF65-F5344CB8AC3E}">
        <p14:creationId xmlns:p14="http://schemas.microsoft.com/office/powerpoint/2010/main" val="232149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4" grpId="0"/>
      <p:bldP spid="54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79255DF-1BB2-984D-AC30-E9F9484734C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982CBB-8324-450A-A0E2-F6718A716030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15" name="Espace réservé du texte 1">
            <a:extLst>
              <a:ext uri="{FF2B5EF4-FFF2-40B4-BE49-F238E27FC236}">
                <a16:creationId xmlns:a16="http://schemas.microsoft.com/office/drawing/2014/main" id="{7C035273-BBF6-47E8-B06E-3484E2683D70}"/>
              </a:ext>
            </a:extLst>
          </p:cNvPr>
          <p:cNvSpPr txBox="1">
            <a:spLocks/>
          </p:cNvSpPr>
          <p:nvPr/>
        </p:nvSpPr>
        <p:spPr>
          <a:xfrm>
            <a:off x="315968" y="160427"/>
            <a:ext cx="8512064" cy="3758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b="1" noProof="1">
                <a:solidFill>
                  <a:schemeClr val="tx2"/>
                </a:solidFill>
              </a:rPr>
              <a:t>Le ROADM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7E34FD7-327F-43B9-827C-A95E52FDCAF3}"/>
              </a:ext>
            </a:extLst>
          </p:cNvPr>
          <p:cNvSpPr txBox="1"/>
          <p:nvPr/>
        </p:nvSpPr>
        <p:spPr>
          <a:xfrm>
            <a:off x="282767" y="446774"/>
            <a:ext cx="6017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noProof="1">
                <a:solidFill>
                  <a:schemeClr val="bg2"/>
                </a:solidFill>
              </a:rPr>
              <a:t>Signal optique et format de modulation</a:t>
            </a:r>
          </a:p>
        </p:txBody>
      </p:sp>
      <p:pic>
        <p:nvPicPr>
          <p:cNvPr id="18" name="Onde Référence">
            <a:extLst>
              <a:ext uri="{FF2B5EF4-FFF2-40B4-BE49-F238E27FC236}">
                <a16:creationId xmlns:a16="http://schemas.microsoft.com/office/drawing/2014/main" id="{E8686D95-707A-CCB5-D0BC-DE599992E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066" y="793022"/>
            <a:ext cx="3322251" cy="1404156"/>
          </a:xfrm>
          <a:prstGeom prst="rect">
            <a:avLst/>
          </a:prstGeom>
        </p:spPr>
      </p:pic>
      <p:pic>
        <p:nvPicPr>
          <p:cNvPr id="20" name="Amplitude">
            <a:extLst>
              <a:ext uri="{FF2B5EF4-FFF2-40B4-BE49-F238E27FC236}">
                <a16:creationId xmlns:a16="http://schemas.microsoft.com/office/drawing/2014/main" id="{8E7D0673-8810-92FF-C201-80A6F089B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066" y="793022"/>
            <a:ext cx="3322251" cy="1404156"/>
          </a:xfrm>
          <a:prstGeom prst="rect">
            <a:avLst/>
          </a:prstGeom>
        </p:spPr>
      </p:pic>
      <p:pic>
        <p:nvPicPr>
          <p:cNvPr id="22" name="Fréquence">
            <a:extLst>
              <a:ext uri="{FF2B5EF4-FFF2-40B4-BE49-F238E27FC236}">
                <a16:creationId xmlns:a16="http://schemas.microsoft.com/office/drawing/2014/main" id="{F334311E-A3FF-8DDB-7A4C-518686128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66" y="793022"/>
            <a:ext cx="3322251" cy="1404156"/>
          </a:xfrm>
          <a:prstGeom prst="rect">
            <a:avLst/>
          </a:prstGeom>
        </p:spPr>
      </p:pic>
      <p:pic>
        <p:nvPicPr>
          <p:cNvPr id="24" name="Déphasage">
            <a:extLst>
              <a:ext uri="{FF2B5EF4-FFF2-40B4-BE49-F238E27FC236}">
                <a16:creationId xmlns:a16="http://schemas.microsoft.com/office/drawing/2014/main" id="{F6F44630-E125-0A1D-B76C-1B4686080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066" y="793022"/>
            <a:ext cx="3322251" cy="1404156"/>
          </a:xfrm>
          <a:prstGeom prst="rect">
            <a:avLst/>
          </a:prstGeom>
        </p:spPr>
      </p:pic>
      <p:pic>
        <p:nvPicPr>
          <p:cNvPr id="8" name="Emetteur/Récepteur">
            <a:extLst>
              <a:ext uri="{FF2B5EF4-FFF2-40B4-BE49-F238E27FC236}">
                <a16:creationId xmlns:a16="http://schemas.microsoft.com/office/drawing/2014/main" id="{E37096C0-F168-F549-5485-F1D8793DF5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6066" y="793022"/>
            <a:ext cx="3322251" cy="14041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A632ECC-239E-E50C-DDF6-1CAD96F6BFD5}"/>
                  </a:ext>
                </a:extLst>
              </p:cNvPr>
              <p:cNvSpPr txBox="1"/>
              <p:nvPr/>
            </p:nvSpPr>
            <p:spPr>
              <a:xfrm>
                <a:off x="282767" y="857218"/>
                <a:ext cx="4544644" cy="2192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7175" indent="-257175">
                  <a:buFont typeface="Wingdings" panose="05000000000000000000" pitchFamily="2" charset="2"/>
                  <a:buChar char="v"/>
                </a:pPr>
                <a:r>
                  <a:rPr lang="fr-FR" sz="1050" noProof="1">
                    <a:solidFill>
                      <a:schemeClr val="bg2"/>
                    </a:solidFill>
                  </a:rPr>
                  <a:t>Un signal optique est une </a:t>
                </a:r>
                <a:r>
                  <a:rPr lang="fr-FR" sz="1050" b="1" noProof="1">
                    <a:solidFill>
                      <a:schemeClr val="accent1"/>
                    </a:solidFill>
                  </a:rPr>
                  <a:t>onde sinusoïdale </a:t>
                </a:r>
                <a:r>
                  <a:rPr lang="fr-FR" sz="1050" noProof="1">
                    <a:solidFill>
                      <a:schemeClr val="bg2"/>
                    </a:solidFill>
                  </a:rPr>
                  <a:t>d’</a:t>
                </a:r>
                <a:r>
                  <a:rPr lang="fr-FR" sz="1050" b="1" noProof="1">
                    <a:solidFill>
                      <a:schemeClr val="accent1"/>
                    </a:solidFill>
                  </a:rPr>
                  <a:t>amplitude</a:t>
                </a:r>
                <a:r>
                  <a:rPr lang="fr-FR" sz="1050" noProof="1">
                    <a:solidFill>
                      <a:schemeClr val="bg2"/>
                    </a:solidFill>
                  </a:rPr>
                  <a:t>, de </a:t>
                </a:r>
                <a:r>
                  <a:rPr lang="fr-FR" sz="1050" b="1" noProof="1">
                    <a:solidFill>
                      <a:schemeClr val="accent1"/>
                    </a:solidFill>
                  </a:rPr>
                  <a:t>fréquence</a:t>
                </a:r>
                <a:r>
                  <a:rPr lang="fr-FR" sz="1050" noProof="1">
                    <a:solidFill>
                      <a:schemeClr val="bg2"/>
                    </a:solidFill>
                  </a:rPr>
                  <a:t> et de </a:t>
                </a:r>
                <a:r>
                  <a:rPr lang="fr-FR" sz="1050" b="1" noProof="1">
                    <a:solidFill>
                      <a:schemeClr val="accent1"/>
                    </a:solidFill>
                  </a:rPr>
                  <a:t>phase</a:t>
                </a:r>
                <a:r>
                  <a:rPr lang="fr-FR" sz="1050" noProof="1">
                    <a:solidFill>
                      <a:schemeClr val="bg2"/>
                    </a:solidFill>
                  </a:rPr>
                  <a:t> définis par le laser. </a:t>
                </a:r>
              </a:p>
              <a:p>
                <a:pPr marL="257175" indent="-257175">
                  <a:buFont typeface="Wingdings" panose="05000000000000000000" pitchFamily="2" charset="2"/>
                  <a:buChar char="v"/>
                </a:pPr>
                <a:endParaRPr lang="fr-FR" sz="300" noProof="1">
                  <a:solidFill>
                    <a:schemeClr val="bg2"/>
                  </a:solidFill>
                </a:endParaRPr>
              </a:p>
              <a:p>
                <a:pPr marL="257175" indent="-257175">
                  <a:buFont typeface="Wingdings" panose="05000000000000000000" pitchFamily="2" charset="2"/>
                  <a:buChar char="v"/>
                </a:pPr>
                <a:r>
                  <a:rPr lang="fr-FR" sz="1050" noProof="1">
                    <a:solidFill>
                      <a:schemeClr val="bg2"/>
                    </a:solidFill>
                  </a:rPr>
                  <a:t>Pour </a:t>
                </a:r>
                <a:r>
                  <a:rPr lang="fr-FR" sz="1050" b="1" noProof="1">
                    <a:solidFill>
                      <a:schemeClr val="accent1"/>
                    </a:solidFill>
                  </a:rPr>
                  <a:t>augmenter le débit</a:t>
                </a:r>
                <a:r>
                  <a:rPr lang="fr-FR" sz="1050" noProof="1">
                    <a:solidFill>
                      <a:schemeClr val="bg2"/>
                    </a:solidFill>
                  </a:rPr>
                  <a:t> les bits sont regroupés en </a:t>
                </a:r>
                <a:r>
                  <a:rPr lang="fr-FR" sz="1050" b="1" noProof="1">
                    <a:solidFill>
                      <a:schemeClr val="accent1"/>
                    </a:solidFill>
                  </a:rPr>
                  <a:t>symboles</a:t>
                </a:r>
                <a:r>
                  <a:rPr lang="fr-FR" sz="1050" noProof="1">
                    <a:solidFill>
                      <a:schemeClr val="bg2"/>
                    </a:solidFill>
                  </a:rPr>
                  <a:t> -&gt; Passage de modulation d’amplitude (OOK, PAM) à modulation de phase</a:t>
                </a:r>
                <a:endParaRPr lang="fr-FR" sz="1050" b="1" noProof="1">
                  <a:solidFill>
                    <a:schemeClr val="accent1"/>
                  </a:solidFill>
                </a:endParaRPr>
              </a:p>
              <a:p>
                <a:endParaRPr lang="fr-FR" sz="300" noProof="1">
                  <a:solidFill>
                    <a:schemeClr val="bg2"/>
                  </a:solidFill>
                </a:endParaRPr>
              </a:p>
              <a:p>
                <a:pPr marL="257175" indent="-257175">
                  <a:buFont typeface="Wingdings" panose="05000000000000000000" pitchFamily="2" charset="2"/>
                  <a:buChar char="v"/>
                </a:pPr>
                <a:endParaRPr lang="fr-FR" sz="300" b="1" noProof="1">
                  <a:solidFill>
                    <a:schemeClr val="accent1"/>
                  </a:solidFill>
                </a:endParaRPr>
              </a:p>
              <a:p>
                <a:pPr marL="257175" indent="-257175">
                  <a:buFont typeface="Wingdings" panose="05000000000000000000" pitchFamily="2" charset="2"/>
                  <a:buChar char="v"/>
                </a:pPr>
                <a:r>
                  <a:rPr lang="fr-FR" sz="1050" noProof="1">
                    <a:solidFill>
                      <a:schemeClr val="bg2"/>
                    </a:solidFill>
                  </a:rPr>
                  <a:t>La forme de l’onde sinusoïde sera définie par </a:t>
                </a:r>
                <a:r>
                  <a:rPr lang="fr-FR" sz="1050" b="1" noProof="1">
                    <a:solidFill>
                      <a:schemeClr val="accent1"/>
                    </a:solidFill>
                  </a:rPr>
                  <a:t>l’information encodée </a:t>
                </a:r>
                <a:r>
                  <a:rPr lang="fr-FR" sz="1050" noProof="1">
                    <a:solidFill>
                      <a:schemeClr val="bg2"/>
                    </a:solidFill>
                  </a:rPr>
                  <a:t>et du </a:t>
                </a:r>
                <a:r>
                  <a:rPr lang="fr-FR" sz="1050" b="1" noProof="1">
                    <a:solidFill>
                      <a:schemeClr val="accent1"/>
                    </a:solidFill>
                  </a:rPr>
                  <a:t>type de modulation </a:t>
                </a:r>
                <a:r>
                  <a:rPr lang="fr-FR" sz="1050" noProof="1">
                    <a:solidFill>
                      <a:schemeClr val="bg2"/>
                    </a:solidFill>
                  </a:rPr>
                  <a:t>utilisée (Alphabet)</a:t>
                </a:r>
              </a:p>
              <a:p>
                <a:pPr marL="257175" indent="-257175">
                  <a:buFont typeface="Wingdings" panose="05000000000000000000" pitchFamily="2" charset="2"/>
                  <a:buChar char="v"/>
                </a:pPr>
                <a:endParaRPr lang="fr-FR" sz="150" noProof="1">
                  <a:solidFill>
                    <a:schemeClr val="bg2"/>
                  </a:solidFill>
                </a:endParaRPr>
              </a:p>
              <a:p>
                <a:endParaRPr lang="fr-FR" sz="1050" noProof="1">
                  <a:solidFill>
                    <a:schemeClr val="bg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fr-FR" sz="1050" b="1" i="1" noProof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fr-FR" sz="1050" b="1" i="1" noProof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050" b="1" i="1" noProof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fr-FR" sz="1050" b="1" i="1" noProof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fr-FR" sz="1050" b="1" i="1" noProof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fr-FR" sz="1050" b="1" i="1" noProof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050" b="1" noProof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𝐥𝐨𝐠</m:t>
                            </m:r>
                          </m:e>
                          <m:sub>
                            <m:r>
                              <a:rPr lang="fr-FR" sz="1050" b="1" i="1" noProof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fName>
                      <m:e>
                        <m:r>
                          <a:rPr lang="fr-FR" sz="1050" b="1" i="1" noProof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</m:func>
                  </m:oMath>
                </a14:m>
                <a:r>
                  <a:rPr lang="fr-FR" sz="1050" noProof="1">
                    <a:solidFill>
                      <a:schemeClr val="bg2"/>
                    </a:solidFill>
                  </a:rPr>
                  <a:t> (</a:t>
                </a:r>
                <a:r>
                  <a:rPr lang="fr-FR" sz="1050" i="1" noProof="1">
                    <a:solidFill>
                      <a:schemeClr val="bg2"/>
                    </a:solidFill>
                  </a:rPr>
                  <a:t>D débit binaire, B débit Symboles, M nombre détats possibles de la constéllation</a:t>
                </a:r>
                <a:r>
                  <a:rPr lang="fr-FR" sz="1050" noProof="1">
                    <a:solidFill>
                      <a:schemeClr val="bg2"/>
                    </a:solidFill>
                  </a:rPr>
                  <a:t>)</a:t>
                </a:r>
              </a:p>
              <a:p>
                <a:pPr marL="257175" indent="-257175">
                  <a:buFont typeface="Wingdings" panose="05000000000000000000" pitchFamily="2" charset="2"/>
                  <a:buChar char="v"/>
                </a:pPr>
                <a:endParaRPr lang="fr-FR" sz="1050" noProof="1">
                  <a:solidFill>
                    <a:schemeClr val="bg2"/>
                  </a:solidFill>
                </a:endParaRPr>
              </a:p>
              <a:p>
                <a:pPr marL="257175" indent="-257175">
                  <a:buFont typeface="Wingdings" panose="05000000000000000000" pitchFamily="2" charset="2"/>
                  <a:buChar char="v"/>
                </a:pPr>
                <a:endParaRPr lang="fr-FR" sz="1050" noProof="1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A632ECC-239E-E50C-DDF6-1CAD96F6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7" y="857218"/>
                <a:ext cx="4544644" cy="21929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16-QAM">
            <a:extLst>
              <a:ext uri="{FF2B5EF4-FFF2-40B4-BE49-F238E27FC236}">
                <a16:creationId xmlns:a16="http://schemas.microsoft.com/office/drawing/2014/main" id="{4BEE6365-2802-8E08-AD30-712B3FC334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3718" y="3006450"/>
            <a:ext cx="1886229" cy="1789993"/>
          </a:xfrm>
          <a:prstGeom prst="rect">
            <a:avLst/>
          </a:prstGeom>
        </p:spPr>
      </p:pic>
      <p:pic>
        <p:nvPicPr>
          <p:cNvPr id="29" name="0000">
            <a:extLst>
              <a:ext uri="{FF2B5EF4-FFF2-40B4-BE49-F238E27FC236}">
                <a16:creationId xmlns:a16="http://schemas.microsoft.com/office/drawing/2014/main" id="{E9B75060-F503-AFEC-4678-5A876000D5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3718" y="3006450"/>
            <a:ext cx="1886229" cy="1789993"/>
          </a:xfrm>
          <a:prstGeom prst="rect">
            <a:avLst/>
          </a:prstGeom>
        </p:spPr>
      </p:pic>
      <p:pic>
        <p:nvPicPr>
          <p:cNvPr id="31" name="0101">
            <a:extLst>
              <a:ext uri="{FF2B5EF4-FFF2-40B4-BE49-F238E27FC236}">
                <a16:creationId xmlns:a16="http://schemas.microsoft.com/office/drawing/2014/main" id="{B490E965-345D-04C7-F957-87CEA8F900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3718" y="3006450"/>
            <a:ext cx="1886229" cy="1789993"/>
          </a:xfrm>
          <a:prstGeom prst="rect">
            <a:avLst/>
          </a:prstGeom>
        </p:spPr>
      </p:pic>
      <p:pic>
        <p:nvPicPr>
          <p:cNvPr id="33" name="1111">
            <a:extLst>
              <a:ext uri="{FF2B5EF4-FFF2-40B4-BE49-F238E27FC236}">
                <a16:creationId xmlns:a16="http://schemas.microsoft.com/office/drawing/2014/main" id="{273F2034-9EBA-25D0-4CE6-C128EEAC5A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3718" y="3006450"/>
            <a:ext cx="1886229" cy="1789993"/>
          </a:xfrm>
          <a:prstGeom prst="rect">
            <a:avLst/>
          </a:prstGeom>
        </p:spPr>
      </p:pic>
      <p:pic>
        <p:nvPicPr>
          <p:cNvPr id="37" name="1010">
            <a:extLst>
              <a:ext uri="{FF2B5EF4-FFF2-40B4-BE49-F238E27FC236}">
                <a16:creationId xmlns:a16="http://schemas.microsoft.com/office/drawing/2014/main" id="{DCE24D16-F406-50E3-4F54-46974DEAEF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3718" y="3006450"/>
            <a:ext cx="1886229" cy="1789993"/>
          </a:xfrm>
          <a:prstGeom prst="rect">
            <a:avLst/>
          </a:prstGeom>
        </p:spPr>
      </p:pic>
      <p:pic>
        <p:nvPicPr>
          <p:cNvPr id="39" name="QPSK">
            <a:extLst>
              <a:ext uri="{FF2B5EF4-FFF2-40B4-BE49-F238E27FC236}">
                <a16:creationId xmlns:a16="http://schemas.microsoft.com/office/drawing/2014/main" id="{2CC3A1E9-8F6B-4CE1-7C51-024F8C4951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2093" y="3054895"/>
            <a:ext cx="1571625" cy="1550194"/>
          </a:xfrm>
          <a:prstGeom prst="rect">
            <a:avLst/>
          </a:prstGeom>
        </p:spPr>
      </p:pic>
      <p:pic>
        <p:nvPicPr>
          <p:cNvPr id="41" name="01">
            <a:extLst>
              <a:ext uri="{FF2B5EF4-FFF2-40B4-BE49-F238E27FC236}">
                <a16:creationId xmlns:a16="http://schemas.microsoft.com/office/drawing/2014/main" id="{1AA2444B-39B8-6D19-0C65-A373012F37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093" y="3054895"/>
            <a:ext cx="1571625" cy="1550194"/>
          </a:xfrm>
          <a:prstGeom prst="rect">
            <a:avLst/>
          </a:prstGeom>
        </p:spPr>
      </p:pic>
      <p:pic>
        <p:nvPicPr>
          <p:cNvPr id="43" name="11">
            <a:extLst>
              <a:ext uri="{FF2B5EF4-FFF2-40B4-BE49-F238E27FC236}">
                <a16:creationId xmlns:a16="http://schemas.microsoft.com/office/drawing/2014/main" id="{EF874853-656C-8E4E-BD2C-BB713083945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2093" y="3054895"/>
            <a:ext cx="1571625" cy="1550194"/>
          </a:xfrm>
          <a:prstGeom prst="rect">
            <a:avLst/>
          </a:prstGeom>
        </p:spPr>
      </p:pic>
      <p:pic>
        <p:nvPicPr>
          <p:cNvPr id="45" name="10">
            <a:extLst>
              <a:ext uri="{FF2B5EF4-FFF2-40B4-BE49-F238E27FC236}">
                <a16:creationId xmlns:a16="http://schemas.microsoft.com/office/drawing/2014/main" id="{5E1F3D63-F6B8-389D-13E9-1CCD93DB0E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2093" y="3054895"/>
            <a:ext cx="1571625" cy="1550194"/>
          </a:xfrm>
          <a:prstGeom prst="rect">
            <a:avLst/>
          </a:prstGeom>
        </p:spPr>
      </p:pic>
      <p:pic>
        <p:nvPicPr>
          <p:cNvPr id="47" name="01">
            <a:extLst>
              <a:ext uri="{FF2B5EF4-FFF2-40B4-BE49-F238E27FC236}">
                <a16:creationId xmlns:a16="http://schemas.microsoft.com/office/drawing/2014/main" id="{48AFC312-56CE-581E-4FDE-ED778518F8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2093" y="3054895"/>
            <a:ext cx="1571625" cy="1550194"/>
          </a:xfrm>
          <a:prstGeom prst="rect">
            <a:avLst/>
          </a:prstGeom>
        </p:spPr>
      </p:pic>
      <p:sp>
        <p:nvSpPr>
          <p:cNvPr id="48" name="QPSK Texte">
            <a:extLst>
              <a:ext uri="{FF2B5EF4-FFF2-40B4-BE49-F238E27FC236}">
                <a16:creationId xmlns:a16="http://schemas.microsoft.com/office/drawing/2014/main" id="{A321496E-5708-4B7A-875B-ECC33277B485}"/>
              </a:ext>
            </a:extLst>
          </p:cNvPr>
          <p:cNvSpPr txBox="1"/>
          <p:nvPr/>
        </p:nvSpPr>
        <p:spPr>
          <a:xfrm>
            <a:off x="983090" y="2824062"/>
            <a:ext cx="5517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b="1"/>
              <a:t>QPSK</a:t>
            </a:r>
            <a:endParaRPr lang="fr-FR" sz="1350" b="1"/>
          </a:p>
        </p:txBody>
      </p:sp>
      <p:sp>
        <p:nvSpPr>
          <p:cNvPr id="49" name="QAM Texte">
            <a:extLst>
              <a:ext uri="{FF2B5EF4-FFF2-40B4-BE49-F238E27FC236}">
                <a16:creationId xmlns:a16="http://schemas.microsoft.com/office/drawing/2014/main" id="{F7714AB1-12E1-683D-079C-4410B943E333}"/>
              </a:ext>
            </a:extLst>
          </p:cNvPr>
          <p:cNvSpPr txBox="1"/>
          <p:nvPr/>
        </p:nvSpPr>
        <p:spPr>
          <a:xfrm>
            <a:off x="2642677" y="2824062"/>
            <a:ext cx="699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b="1"/>
              <a:t>16-QAM</a:t>
            </a:r>
            <a:endParaRPr lang="fr-FR" sz="1350" b="1"/>
          </a:p>
        </p:txBody>
      </p:sp>
      <p:pic>
        <p:nvPicPr>
          <p:cNvPr id="51" name="Séquence Bit">
            <a:extLst>
              <a:ext uri="{FF2B5EF4-FFF2-40B4-BE49-F238E27FC236}">
                <a16:creationId xmlns:a16="http://schemas.microsoft.com/office/drawing/2014/main" id="{98807E39-D518-C19A-B855-5ADF1C80F87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25494" y="3438039"/>
            <a:ext cx="835819" cy="250031"/>
          </a:xfrm>
          <a:prstGeom prst="rect">
            <a:avLst/>
          </a:prstGeom>
        </p:spPr>
      </p:pic>
      <p:sp>
        <p:nvSpPr>
          <p:cNvPr id="60" name="ZoneTexte 59">
            <a:extLst>
              <a:ext uri="{FF2B5EF4-FFF2-40B4-BE49-F238E27FC236}">
                <a16:creationId xmlns:a16="http://schemas.microsoft.com/office/drawing/2014/main" id="{7E7EC941-9E1D-43A8-4A6A-3401DAF2E519}"/>
              </a:ext>
            </a:extLst>
          </p:cNvPr>
          <p:cNvSpPr txBox="1"/>
          <p:nvPr/>
        </p:nvSpPr>
        <p:spPr>
          <a:xfrm>
            <a:off x="4585011" y="3283850"/>
            <a:ext cx="8226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b="1" err="1"/>
              <a:t>Séq</a:t>
            </a:r>
            <a:r>
              <a:rPr lang="fr-FR" sz="900" b="1"/>
              <a:t>. de bits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A6723A95-316D-C3FC-2BB4-71398201CF59}"/>
              </a:ext>
            </a:extLst>
          </p:cNvPr>
          <p:cNvSpPr txBox="1"/>
          <p:nvPr/>
        </p:nvSpPr>
        <p:spPr>
          <a:xfrm>
            <a:off x="5267009" y="3893773"/>
            <a:ext cx="1038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err="1"/>
              <a:t>Séq</a:t>
            </a:r>
            <a:r>
              <a:rPr lang="fr-FR" sz="900" b="1"/>
              <a:t>. Symboles QPSK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003C9F66-4F53-EFD1-E563-714BAC9562E5}"/>
              </a:ext>
            </a:extLst>
          </p:cNvPr>
          <p:cNvSpPr txBox="1"/>
          <p:nvPr/>
        </p:nvSpPr>
        <p:spPr>
          <a:xfrm>
            <a:off x="5267009" y="2702238"/>
            <a:ext cx="1038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err="1"/>
              <a:t>Séq</a:t>
            </a:r>
            <a:r>
              <a:rPr lang="fr-FR" sz="900" b="1"/>
              <a:t>. Symboles 16-QAM</a:t>
            </a:r>
          </a:p>
        </p:txBody>
      </p:sp>
      <p:pic>
        <p:nvPicPr>
          <p:cNvPr id="64" name="Wave 16QAM">
            <a:extLst>
              <a:ext uri="{FF2B5EF4-FFF2-40B4-BE49-F238E27FC236}">
                <a16:creationId xmlns:a16="http://schemas.microsoft.com/office/drawing/2014/main" id="{4E8B3878-B65D-695B-E2A7-363C0FC9676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85542" y="2837971"/>
            <a:ext cx="1440838" cy="397268"/>
          </a:xfrm>
          <a:prstGeom prst="rect">
            <a:avLst/>
          </a:prstGeom>
        </p:spPr>
      </p:pic>
      <p:pic>
        <p:nvPicPr>
          <p:cNvPr id="66" name="Wave QPSK">
            <a:extLst>
              <a:ext uri="{FF2B5EF4-FFF2-40B4-BE49-F238E27FC236}">
                <a16:creationId xmlns:a16="http://schemas.microsoft.com/office/drawing/2014/main" id="{4B5B7AB5-E0BC-789F-AB44-2A88E1DBBB1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95190" y="3295760"/>
            <a:ext cx="2798664" cy="883476"/>
          </a:xfrm>
          <a:prstGeom prst="rect">
            <a:avLst/>
          </a:prstGeom>
        </p:spPr>
      </p:pic>
      <p:cxnSp>
        <p:nvCxnSpPr>
          <p:cNvPr id="74" name="Connecteur : en angle 73">
            <a:extLst>
              <a:ext uri="{FF2B5EF4-FFF2-40B4-BE49-F238E27FC236}">
                <a16:creationId xmlns:a16="http://schemas.microsoft.com/office/drawing/2014/main" id="{F4EE0183-9088-5E5F-0E57-0A61C45937D3}"/>
              </a:ext>
            </a:extLst>
          </p:cNvPr>
          <p:cNvCxnSpPr>
            <a:cxnSpLocks/>
            <a:endCxn id="62" idx="1"/>
          </p:cNvCxnSpPr>
          <p:nvPr/>
        </p:nvCxnSpPr>
        <p:spPr>
          <a:xfrm rot="5400000" flipH="1" flipV="1">
            <a:off x="4921488" y="2938875"/>
            <a:ext cx="397492" cy="2935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 : en angle 74">
            <a:extLst>
              <a:ext uri="{FF2B5EF4-FFF2-40B4-BE49-F238E27FC236}">
                <a16:creationId xmlns:a16="http://schemas.microsoft.com/office/drawing/2014/main" id="{3AACFDF5-4107-B6CE-FE1D-F49E1F8911DB}"/>
              </a:ext>
            </a:extLst>
          </p:cNvPr>
          <p:cNvCxnSpPr>
            <a:cxnSpLocks/>
            <a:stCxn id="51" idx="2"/>
            <a:endCxn id="61" idx="1"/>
          </p:cNvCxnSpPr>
          <p:nvPr/>
        </p:nvCxnSpPr>
        <p:spPr>
          <a:xfrm rot="16200000" flipH="1">
            <a:off x="4910022" y="3721451"/>
            <a:ext cx="390369" cy="323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B09A1FB7-AB36-56FE-45A5-87C1BFBFCD40}"/>
              </a:ext>
            </a:extLst>
          </p:cNvPr>
          <p:cNvSpPr/>
          <p:nvPr/>
        </p:nvSpPr>
        <p:spPr>
          <a:xfrm>
            <a:off x="4970135" y="4306096"/>
            <a:ext cx="3711312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fr-FR" sz="1350" b="1" dirty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Le débit augmente avec la taille de la constellation utilisée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C65EB4F1-4611-6D55-9A6E-D150153AFB6C}"/>
                  </a:ext>
                </a:extLst>
              </p:cNvPr>
              <p:cNvSpPr txBox="1"/>
              <p:nvPr/>
            </p:nvSpPr>
            <p:spPr>
              <a:xfrm>
                <a:off x="7424045" y="2952922"/>
                <a:ext cx="16459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1" i="1" noProof="1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fr-FR" sz="1200" b="1" i="1" noProof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200" b="1" i="1" noProof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𝟒𝟎𝟎</m:t>
                      </m:r>
                      <m:r>
                        <a:rPr lang="fr-FR" sz="1200" b="1" i="1" noProof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b="1" i="1" noProof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𝑮𝑩𝒊𝒕</m:t>
                      </m:r>
                      <m:r>
                        <a:rPr lang="fr-FR" sz="1200" b="1" i="1" noProof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200" b="1" i="1" noProof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fr-FR" sz="3000" b="1" noProof="1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C65EB4F1-4611-6D55-9A6E-D150153AF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045" y="2952922"/>
                <a:ext cx="1645902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ZoneTexte 85">
                <a:extLst>
                  <a:ext uri="{FF2B5EF4-FFF2-40B4-BE49-F238E27FC236}">
                    <a16:creationId xmlns:a16="http://schemas.microsoft.com/office/drawing/2014/main" id="{7CCD0ADE-EE5B-34CD-6A28-802001287B0B}"/>
                  </a:ext>
                </a:extLst>
              </p:cNvPr>
              <p:cNvSpPr txBox="1"/>
              <p:nvPr/>
            </p:nvSpPr>
            <p:spPr>
              <a:xfrm>
                <a:off x="7665366" y="4077658"/>
                <a:ext cx="16459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1" i="1" noProof="1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fr-FR" sz="1200" b="1" i="1" noProof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200" b="1" i="1" noProof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𝟐𝟎𝟎</m:t>
                      </m:r>
                      <m:r>
                        <a:rPr lang="fr-FR" sz="1200" b="1" i="1" noProof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b="1" i="1" noProof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𝑮𝑩𝒊𝒕</m:t>
                      </m:r>
                      <m:r>
                        <a:rPr lang="fr-FR" sz="1200" b="1" i="1" noProof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200" b="1" i="1" noProof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fr-FR" sz="3000" b="1" noProof="1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6" name="ZoneTexte 85">
                <a:extLst>
                  <a:ext uri="{FF2B5EF4-FFF2-40B4-BE49-F238E27FC236}">
                    <a16:creationId xmlns:a16="http://schemas.microsoft.com/office/drawing/2014/main" id="{7CCD0ADE-EE5B-34CD-6A28-802001287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366" y="4077658"/>
                <a:ext cx="1645902" cy="276999"/>
              </a:xfrm>
              <a:prstGeom prst="rect">
                <a:avLst/>
              </a:prstGeom>
              <a:blipFill>
                <a:blip r:embed="rId23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A1EAC5A-F367-BDD4-86EB-FD1DAA44F3ED}"/>
                  </a:ext>
                </a:extLst>
              </p:cNvPr>
              <p:cNvSpPr txBox="1"/>
              <p:nvPr/>
            </p:nvSpPr>
            <p:spPr>
              <a:xfrm>
                <a:off x="5966859" y="3325014"/>
                <a:ext cx="998545" cy="222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825" b="1" i="1" noProof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825" b="1" i="1" noProof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sz="825" b="1" i="1" noProof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fr-FR" sz="825" b="1" i="1" noProof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825" b="1" i="1" noProof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825" b="1" i="1" noProof="1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fr-FR" sz="825" b="1" i="1" noProof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825" b="1" i="1" noProof="1">
                              <a:latin typeface="Cambria Math" panose="02040503050406030204" pitchFamily="18" charset="0"/>
                            </a:rPr>
                            <m:t>𝟏𝟏</m:t>
                          </m:r>
                        </m:sup>
                      </m:sSup>
                      <m:r>
                        <a:rPr lang="fr-FR" sz="825" b="1" i="1" noProof="1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fr-FR" sz="825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A1EAC5A-F367-BDD4-86EB-FD1DAA44F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859" y="3325014"/>
                <a:ext cx="998545" cy="22224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5FD3211-994D-9066-1CCB-1DC7B2C55CDE}"/>
                  </a:ext>
                </a:extLst>
              </p:cNvPr>
              <p:cNvSpPr txBox="1"/>
              <p:nvPr/>
            </p:nvSpPr>
            <p:spPr>
              <a:xfrm>
                <a:off x="5660272" y="3464700"/>
                <a:ext cx="1571625" cy="213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88" b="1" i="1" noProof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fr-FR" sz="788" b="1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788" b="1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𝟏𝟎𝟎</m:t>
                      </m:r>
                      <m:r>
                        <a:rPr lang="fr-FR" sz="788" b="1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788" b="1" i="1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𝑮𝑩𝒂𝒖𝒅</m:t>
                      </m:r>
                    </m:oMath>
                  </m:oMathPara>
                </a14:m>
                <a:endParaRPr lang="fr-FR" sz="825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5FD3211-994D-9066-1CCB-1DC7B2C55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272" y="3464700"/>
                <a:ext cx="1571625" cy="21358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4">
            <a:extLst>
              <a:ext uri="{FF2B5EF4-FFF2-40B4-BE49-F238E27FC236}">
                <a16:creationId xmlns:a16="http://schemas.microsoft.com/office/drawing/2014/main" id="{3E39E53A-E3C8-8036-9E29-E9D0693C1EC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69707" y="2976563"/>
            <a:ext cx="835819" cy="250031"/>
            <a:chOff x="4426" y="2500"/>
            <a:chExt cx="702" cy="210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604A527C-4E78-66BD-A0C2-41B15CDC544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6" y="2500"/>
              <a:ext cx="702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59E561F8-8463-3C09-C290-DCE6180FD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" y="2538"/>
              <a:ext cx="22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fr-FR" altLang="fr-FR" sz="900" dirty="0">
                  <a:solidFill>
                    <a:srgbClr val="F59D56"/>
                  </a:solidFill>
                  <a:latin typeface="Calibri" panose="020F0502020204030204" pitchFamily="34" charset="0"/>
                </a:rPr>
                <a:t>0000</a:t>
              </a:r>
              <a:r>
                <a:rPr lang="fr-FR" altLang="fr-FR" sz="900" dirty="0">
                  <a:latin typeface="Calibri" panose="020F0502020204030204" pitchFamily="34" charset="0"/>
                </a:rPr>
                <a:t>-</a:t>
              </a:r>
              <a:endParaRPr lang="fr-FR" altLang="fr-FR" sz="1350" dirty="0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A01E4892-C60A-8651-695D-D66B40E7A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" y="2538"/>
              <a:ext cx="19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fr-FR" altLang="fr-FR" sz="900" dirty="0">
                  <a:solidFill>
                    <a:srgbClr val="4BACC6"/>
                  </a:solidFill>
                  <a:latin typeface="Calibri" panose="020F0502020204030204" pitchFamily="34" charset="0"/>
                </a:rPr>
                <a:t>0101</a:t>
              </a:r>
              <a:endParaRPr lang="fr-FR" altLang="fr-FR" sz="1350" dirty="0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54F9CFD8-A479-06F6-83DE-321D78CA6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" y="2538"/>
              <a:ext cx="22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fr-FR" altLang="fr-FR" sz="900" dirty="0">
                  <a:latin typeface="Calibri" panose="020F0502020204030204" pitchFamily="34" charset="0"/>
                </a:rPr>
                <a:t>-</a:t>
              </a:r>
              <a:r>
                <a:rPr lang="fr-FR" altLang="fr-FR" sz="900" dirty="0">
                  <a:solidFill>
                    <a:srgbClr val="C05046"/>
                  </a:solidFill>
                  <a:latin typeface="Calibri" panose="020F0502020204030204" pitchFamily="34" charset="0"/>
                </a:rPr>
                <a:t>1010</a:t>
              </a:r>
              <a:endParaRPr lang="fr-FR" altLang="fr-FR" sz="1350" dirty="0"/>
            </a:p>
          </p:txBody>
        </p:sp>
      </p:grpSp>
      <p:grpSp>
        <p:nvGrpSpPr>
          <p:cNvPr id="13" name="Group 10">
            <a:extLst>
              <a:ext uri="{FF2B5EF4-FFF2-40B4-BE49-F238E27FC236}">
                <a16:creationId xmlns:a16="http://schemas.microsoft.com/office/drawing/2014/main" id="{C5B1E8A2-1ACA-8307-59FD-943742A459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49475" y="3768329"/>
            <a:ext cx="872730" cy="250031"/>
            <a:chOff x="4409" y="3165"/>
            <a:chExt cx="733" cy="210"/>
          </a:xfrm>
        </p:grpSpPr>
        <p:sp>
          <p:nvSpPr>
            <p:cNvPr id="14" name="AutoShape 9">
              <a:extLst>
                <a:ext uri="{FF2B5EF4-FFF2-40B4-BE49-F238E27FC236}">
                  <a16:creationId xmlns:a16="http://schemas.microsoft.com/office/drawing/2014/main" id="{B3FCC6FA-78D6-6A6F-8E4A-932C65AC919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11" y="3165"/>
              <a:ext cx="702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r-FR" sz="1350"/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6DD6F83E-BEEC-EC0F-F509-CEEDD664D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9" y="3202"/>
              <a:ext cx="25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fr-FR" altLang="fr-FR" sz="900" dirty="0">
                  <a:solidFill>
                    <a:srgbClr val="F59D56"/>
                  </a:solidFill>
                  <a:latin typeface="Calibri" panose="020F0502020204030204" pitchFamily="34" charset="0"/>
                </a:rPr>
                <a:t>00</a:t>
              </a:r>
              <a:r>
                <a:rPr lang="fr-FR" altLang="fr-FR" sz="900" dirty="0">
                  <a:latin typeface="Calibri" panose="020F0502020204030204" pitchFamily="34" charset="0"/>
                </a:rPr>
                <a:t>-</a:t>
              </a:r>
              <a:r>
                <a:rPr lang="fr-FR" altLang="fr-FR" sz="900" dirty="0">
                  <a:solidFill>
                    <a:srgbClr val="F59D56"/>
                  </a:solidFill>
                  <a:latin typeface="Calibri" panose="020F0502020204030204" pitchFamily="34" charset="0"/>
                </a:rPr>
                <a:t>00</a:t>
              </a:r>
              <a:r>
                <a:rPr lang="fr-FR" altLang="fr-FR" sz="900" dirty="0">
                  <a:latin typeface="Calibri" panose="020F0502020204030204" pitchFamily="34" charset="0"/>
                </a:rPr>
                <a:t>-</a:t>
              </a:r>
              <a:endParaRPr lang="fr-FR" altLang="fr-FR" sz="1350" dirty="0"/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502A8A09-852B-F164-5C1B-584CE252E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9" y="3202"/>
              <a:ext cx="25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fr-FR" altLang="fr-FR" sz="900" dirty="0">
                  <a:solidFill>
                    <a:srgbClr val="C05046"/>
                  </a:solidFill>
                  <a:latin typeface="Calibri" panose="020F0502020204030204" pitchFamily="34" charset="0"/>
                </a:rPr>
                <a:t>01</a:t>
              </a:r>
              <a:r>
                <a:rPr lang="fr-FR" altLang="fr-FR" sz="900" dirty="0">
                  <a:latin typeface="Calibri" panose="020F0502020204030204" pitchFamily="34" charset="0"/>
                </a:rPr>
                <a:t>-</a:t>
              </a:r>
              <a:r>
                <a:rPr lang="fr-FR" altLang="fr-FR" sz="900" dirty="0">
                  <a:solidFill>
                    <a:srgbClr val="C05046"/>
                  </a:solidFill>
                  <a:latin typeface="Calibri" panose="020F0502020204030204" pitchFamily="34" charset="0"/>
                </a:rPr>
                <a:t>01</a:t>
              </a:r>
              <a:r>
                <a:rPr lang="fr-FR" altLang="fr-FR" sz="900" dirty="0">
                  <a:latin typeface="Calibri" panose="020F0502020204030204" pitchFamily="34" charset="0"/>
                </a:rPr>
                <a:t>-</a:t>
              </a:r>
              <a:endParaRPr lang="fr-FR" altLang="fr-FR" sz="1350" dirty="0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D9975839-5F81-ECCC-4459-518FE6129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" y="3202"/>
              <a:ext cx="22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fr-FR" altLang="fr-FR" sz="900" dirty="0">
                  <a:solidFill>
                    <a:srgbClr val="9DBB61"/>
                  </a:solidFill>
                  <a:latin typeface="Calibri" panose="020F0502020204030204" pitchFamily="34" charset="0"/>
                </a:rPr>
                <a:t>10</a:t>
              </a:r>
              <a:r>
                <a:rPr lang="fr-FR" altLang="fr-FR" sz="900" dirty="0">
                  <a:latin typeface="Calibri" panose="020F0502020204030204" pitchFamily="34" charset="0"/>
                </a:rPr>
                <a:t>-</a:t>
              </a:r>
              <a:r>
                <a:rPr lang="fr-FR" altLang="fr-FR" sz="900" dirty="0">
                  <a:solidFill>
                    <a:srgbClr val="9DBB61"/>
                  </a:solidFill>
                  <a:latin typeface="Calibri" panose="020F0502020204030204" pitchFamily="34" charset="0"/>
                </a:rPr>
                <a:t>10</a:t>
              </a:r>
              <a:endParaRPr lang="fr-FR" altLang="fr-FR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8214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60" grpId="0"/>
      <p:bldP spid="61" grpId="0"/>
      <p:bldP spid="62" grpId="0"/>
      <p:bldP spid="81" grpId="0"/>
      <p:bldP spid="84" grpId="0"/>
      <p:bldP spid="86" grpId="0"/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663AA5-A9E5-416E-A40C-40A91E464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648072"/>
          </a:xfrm>
        </p:spPr>
        <p:txBody>
          <a:bodyPr/>
          <a:lstStyle/>
          <a:p>
            <a:r>
              <a:rPr lang="fr-FR" dirty="0"/>
              <a:t>Optical Fibre Networks :</a:t>
            </a:r>
            <a:br>
              <a:rPr lang="fr-FR" dirty="0"/>
            </a:br>
            <a:r>
              <a:rPr lang="fr-FR" dirty="0"/>
              <a:t>Course </a:t>
            </a:r>
            <a:r>
              <a:rPr lang="fr-FR" dirty="0" err="1"/>
              <a:t>general</a:t>
            </a:r>
            <a:r>
              <a:rPr lang="fr-FR" dirty="0"/>
              <a:t> objective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DAF3663-1F17-4004-AABB-ABECB28B9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999" y="1491630"/>
            <a:ext cx="8280000" cy="3024469"/>
          </a:xfrm>
        </p:spPr>
        <p:txBody>
          <a:bodyPr/>
          <a:lstStyle/>
          <a:p>
            <a:pPr>
              <a:spcAft>
                <a:spcPts val="0"/>
              </a:spcAft>
              <a:tabLst/>
            </a:pPr>
            <a:r>
              <a:rPr lang="en-GB" sz="1600" dirty="0">
                <a:solidFill>
                  <a:srgbClr val="50BFDA"/>
                </a:solidFill>
              </a:rPr>
              <a:t>Get a panorama of Optical Fibre and networks</a:t>
            </a:r>
          </a:p>
          <a:p>
            <a:pPr lvl="1"/>
            <a:r>
              <a:rPr lang="en-GB" dirty="0">
                <a:solidFill>
                  <a:srgbClr val="25465F"/>
                </a:solidFill>
              </a:rPr>
              <a:t>Optical Fibre characteristics and advantages</a:t>
            </a:r>
          </a:p>
          <a:p>
            <a:pPr lvl="1"/>
            <a:r>
              <a:rPr lang="en-GB" dirty="0">
                <a:solidFill>
                  <a:srgbClr val="25465F"/>
                </a:solidFill>
              </a:rPr>
              <a:t>Technologies around Optical Fibre</a:t>
            </a:r>
          </a:p>
          <a:p>
            <a:pPr lvl="1"/>
            <a:r>
              <a:rPr lang="en-GB" dirty="0">
                <a:solidFill>
                  <a:srgbClr val="25465F"/>
                </a:solidFill>
              </a:rPr>
              <a:t>Other components of optical fibre networks</a:t>
            </a:r>
          </a:p>
          <a:p>
            <a:pPr lvl="1"/>
            <a:endParaRPr lang="en-GB" dirty="0"/>
          </a:p>
          <a:p>
            <a:pPr>
              <a:spcAft>
                <a:spcPts val="0"/>
              </a:spcAft>
              <a:tabLst/>
            </a:pPr>
            <a:r>
              <a:rPr lang="en-GB" sz="1600" dirty="0">
                <a:solidFill>
                  <a:srgbClr val="50BFDA"/>
                </a:solidFill>
              </a:rPr>
              <a:t>Understand How to design high rates optical fibre networks</a:t>
            </a:r>
          </a:p>
          <a:p>
            <a:pPr lvl="1"/>
            <a:r>
              <a:rPr lang="en-GB" dirty="0"/>
              <a:t>Existing architecture of Optical Fibre networks (FTTH, FTTA, FTTO…)</a:t>
            </a:r>
          </a:p>
          <a:p>
            <a:pPr lvl="1"/>
            <a:r>
              <a:rPr lang="en-GB" dirty="0"/>
              <a:t>Designing a network</a:t>
            </a:r>
          </a:p>
          <a:p>
            <a:pPr lvl="1"/>
            <a:r>
              <a:rPr lang="en-GB" dirty="0"/>
              <a:t>Deployment constraints</a:t>
            </a:r>
          </a:p>
          <a:p>
            <a:pPr lvl="1"/>
            <a:endParaRPr lang="en-GB" dirty="0"/>
          </a:p>
          <a:p>
            <a:pPr>
              <a:spcAft>
                <a:spcPts val="0"/>
              </a:spcAft>
              <a:tabLst/>
            </a:pPr>
            <a:r>
              <a:rPr lang="en-GB" sz="1600" dirty="0">
                <a:solidFill>
                  <a:srgbClr val="50BFDA"/>
                </a:solidFill>
              </a:rPr>
              <a:t>Understand High rate networks trends to future</a:t>
            </a:r>
          </a:p>
          <a:p>
            <a:pPr lvl="1"/>
            <a:endParaRPr lang="en-GB" dirty="0">
              <a:solidFill>
                <a:srgbClr val="2546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141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79255DF-1BB2-984D-AC30-E9F9484734C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982CBB-8324-450A-A0E2-F6718A716030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F0E28458-7D3B-4463-986F-A5874CB241B8}"/>
              </a:ext>
            </a:extLst>
          </p:cNvPr>
          <p:cNvSpPr txBox="1">
            <a:spLocks/>
          </p:cNvSpPr>
          <p:nvPr/>
        </p:nvSpPr>
        <p:spPr>
          <a:xfrm>
            <a:off x="315968" y="160427"/>
            <a:ext cx="8512064" cy="3758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3000" b="1" noProof="1">
              <a:solidFill>
                <a:schemeClr val="tx2"/>
              </a:solidFill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3E520CA7-BCED-4383-B8DE-318E7F5DD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570" y="2963403"/>
            <a:ext cx="3450431" cy="172878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EDF5E4B4-A577-4AE9-8580-284279F88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3" y="1724211"/>
            <a:ext cx="3450431" cy="172878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02DF326C-DE59-4BCC-B080-72649237C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570" y="625997"/>
            <a:ext cx="3450431" cy="1725216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3ADDE040-59E3-45D7-9C01-66BC780B13E1}"/>
              </a:ext>
            </a:extLst>
          </p:cNvPr>
          <p:cNvSpPr txBox="1"/>
          <p:nvPr/>
        </p:nvSpPr>
        <p:spPr>
          <a:xfrm>
            <a:off x="443442" y="1533479"/>
            <a:ext cx="28280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b="1"/>
              <a:t>Solution </a:t>
            </a:r>
            <a:r>
              <a:rPr lang="fr-FR" sz="1350" b="1" err="1"/>
              <a:t>FixGrid</a:t>
            </a:r>
            <a:r>
              <a:rPr lang="fr-FR" sz="1350" b="1"/>
              <a:t> </a:t>
            </a:r>
            <a:r>
              <a:rPr lang="fr-FR" sz="1350"/>
              <a:t>: Canaux 50 GHz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D28595E1-5A58-4E91-8529-18612FF74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15" y="2120726"/>
            <a:ext cx="642938" cy="807244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A98EF6F-27F8-4AAB-BDCF-F9BE744F6C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2736" y="2120726"/>
            <a:ext cx="535781" cy="807244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6E312831-FE2F-48AF-BE35-294E2875B8AD}"/>
              </a:ext>
            </a:extLst>
          </p:cNvPr>
          <p:cNvSpPr txBox="1"/>
          <p:nvPr/>
        </p:nvSpPr>
        <p:spPr>
          <a:xfrm>
            <a:off x="7057868" y="925604"/>
            <a:ext cx="21651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accent1"/>
                </a:solidFill>
                <a:latin typeface="Bouygues Read (Corps)"/>
              </a:rPr>
              <a:t>Optimise</a:t>
            </a:r>
            <a:r>
              <a:rPr lang="fr-FR" sz="1200" noProof="1">
                <a:solidFill>
                  <a:schemeClr val="bg2"/>
                </a:solidFill>
                <a:latin typeface="Bouygues Read (Corps)"/>
              </a:rPr>
              <a:t> la bande passante théorique (</a:t>
            </a:r>
            <a:r>
              <a:rPr lang="fr-FR" sz="1200" noProof="1">
                <a:solidFill>
                  <a:schemeClr val="accent1"/>
                </a:solidFill>
                <a:latin typeface="Bouygues Read (Corps)"/>
              </a:rPr>
              <a:t>x2</a:t>
            </a:r>
            <a:r>
              <a:rPr lang="fr-FR" sz="1200" noProof="1">
                <a:solidFill>
                  <a:schemeClr val="bg2"/>
                </a:solidFill>
                <a:latin typeface="Bouygues Read (Corps)"/>
              </a:rPr>
              <a:t>)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accent1"/>
                </a:solidFill>
                <a:latin typeface="Bouygues Read (Corps)"/>
              </a:rPr>
              <a:t>Gaspille</a:t>
            </a:r>
            <a:r>
              <a:rPr lang="fr-FR" sz="1200" noProof="1">
                <a:solidFill>
                  <a:schemeClr val="bg2"/>
                </a:solidFill>
                <a:latin typeface="Bouygues Read (Corps)"/>
              </a:rPr>
              <a:t> du spectre pour l’utilisation de </a:t>
            </a:r>
            <a:r>
              <a:rPr lang="el-GR" sz="1200" noProof="1">
                <a:solidFill>
                  <a:schemeClr val="bg2"/>
                </a:solidFill>
                <a:latin typeface="Bouygues Read (Corps)"/>
                <a:cs typeface="Times New Roman" panose="02020603050405020304" pitchFamily="18" charset="0"/>
              </a:rPr>
              <a:t>λ</a:t>
            </a:r>
            <a:r>
              <a:rPr lang="fr-FR" sz="1200" noProof="1">
                <a:solidFill>
                  <a:schemeClr val="bg2"/>
                </a:solidFill>
                <a:latin typeface="Bouygues Read (Corps)"/>
                <a:cs typeface="Times New Roman" panose="02020603050405020304" pitchFamily="18" charset="0"/>
              </a:rPr>
              <a:t> &lt; 800 G</a:t>
            </a:r>
            <a:endParaRPr lang="fr-FR" sz="1200" noProof="1">
              <a:solidFill>
                <a:schemeClr val="bg2"/>
              </a:solidFill>
              <a:latin typeface="Bouygues Read (Corps)"/>
            </a:endParaRPr>
          </a:p>
          <a:p>
            <a:endParaRPr lang="fr-FR" sz="1200" noProof="1">
              <a:solidFill>
                <a:schemeClr val="bg2"/>
              </a:solidFill>
              <a:latin typeface="Bouygues Read (Corps)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E5B4ED3-5F99-4E31-BB76-9D7022309C01}"/>
              </a:ext>
            </a:extLst>
          </p:cNvPr>
          <p:cNvSpPr txBox="1"/>
          <p:nvPr/>
        </p:nvSpPr>
        <p:spPr>
          <a:xfrm>
            <a:off x="4148412" y="493843"/>
            <a:ext cx="29033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b="1"/>
              <a:t>Solution </a:t>
            </a:r>
            <a:r>
              <a:rPr lang="fr-FR" sz="1350" b="1" err="1"/>
              <a:t>FixGrid</a:t>
            </a:r>
            <a:r>
              <a:rPr lang="fr-FR" sz="1350" b="1"/>
              <a:t> </a:t>
            </a:r>
            <a:r>
              <a:rPr lang="fr-FR" sz="1350"/>
              <a:t>: Canaux 100 GHz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8E105E2B-893A-4FD6-A011-C43A97524D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6705" y="1021704"/>
            <a:ext cx="667941" cy="98941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78FB51A6-14D7-464B-B616-BBBCB54C7B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162" y="1018133"/>
            <a:ext cx="639366" cy="992981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6F6588BC-CD50-48CD-819E-4AC98BE37517}"/>
              </a:ext>
            </a:extLst>
          </p:cNvPr>
          <p:cNvSpPr txBox="1"/>
          <p:nvPr/>
        </p:nvSpPr>
        <p:spPr>
          <a:xfrm>
            <a:off x="305526" y="3469381"/>
            <a:ext cx="29465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noProof="1">
                <a:solidFill>
                  <a:schemeClr val="accent1"/>
                </a:solidFill>
                <a:latin typeface="Bouygues Read (Corps)"/>
              </a:rPr>
              <a:t>Limite</a:t>
            </a:r>
            <a:r>
              <a:rPr lang="fr-FR" sz="1200" noProof="1">
                <a:solidFill>
                  <a:schemeClr val="bg2"/>
                </a:solidFill>
                <a:latin typeface="Bouygues Read (Corps)"/>
              </a:rPr>
              <a:t> les longueurs d’onde à 50 GHz, </a:t>
            </a:r>
            <a:r>
              <a:rPr lang="fr-FR" sz="1200" noProof="1">
                <a:solidFill>
                  <a:schemeClr val="accent1"/>
                </a:solidFill>
                <a:latin typeface="Bouygues Read (Corps)"/>
              </a:rPr>
              <a:t>interdisant</a:t>
            </a:r>
            <a:r>
              <a:rPr lang="fr-FR" sz="1200" noProof="1">
                <a:solidFill>
                  <a:schemeClr val="bg2"/>
                </a:solidFill>
                <a:latin typeface="Bouygues Read (Corps)"/>
              </a:rPr>
              <a:t> l’utilisant de carte fonctionnant avec des </a:t>
            </a:r>
            <a:r>
              <a:rPr lang="el-GR" sz="1200" noProof="1">
                <a:solidFill>
                  <a:schemeClr val="bg2"/>
                </a:solidFill>
                <a:latin typeface="Bouygues Read (Corps)"/>
                <a:cs typeface="Times New Roman" panose="02020603050405020304" pitchFamily="18" charset="0"/>
              </a:rPr>
              <a:t>λ</a:t>
            </a:r>
            <a:r>
              <a:rPr lang="fr-FR" sz="1200" baseline="-25000" noProof="1">
                <a:solidFill>
                  <a:schemeClr val="bg2"/>
                </a:solidFill>
                <a:latin typeface="Bouygues Read (Corps)"/>
                <a:cs typeface="Times New Roman" panose="02020603050405020304" pitchFamily="18" charset="0"/>
              </a:rPr>
              <a:t>400G</a:t>
            </a:r>
            <a:r>
              <a:rPr lang="fr-FR" sz="1200" noProof="1">
                <a:solidFill>
                  <a:schemeClr val="bg2"/>
                </a:solidFill>
                <a:latin typeface="Bouygues Read (Corps)"/>
                <a:cs typeface="Times New Roman" panose="02020603050405020304" pitchFamily="18" charset="0"/>
              </a:rPr>
              <a:t> (WLAI à 75 GHz) ou </a:t>
            </a:r>
            <a:r>
              <a:rPr lang="el-GR" sz="1200" noProof="1">
                <a:solidFill>
                  <a:schemeClr val="bg2"/>
                </a:solidFill>
                <a:latin typeface="Bouygues Read (Corps)"/>
                <a:cs typeface="Times New Roman" panose="02020603050405020304" pitchFamily="18" charset="0"/>
              </a:rPr>
              <a:t>λ</a:t>
            </a:r>
            <a:r>
              <a:rPr lang="fr-FR" sz="1200" baseline="-25000" noProof="1">
                <a:solidFill>
                  <a:schemeClr val="bg2"/>
                </a:solidFill>
                <a:latin typeface="Bouygues Read (Corps)"/>
                <a:cs typeface="Times New Roman" panose="02020603050405020304" pitchFamily="18" charset="0"/>
              </a:rPr>
              <a:t>800G</a:t>
            </a:r>
            <a:r>
              <a:rPr lang="fr-FR" sz="1200" noProof="1">
                <a:solidFill>
                  <a:schemeClr val="bg2"/>
                </a:solidFill>
                <a:latin typeface="Bouygues Read (Corps)"/>
                <a:cs typeface="Times New Roman" panose="02020603050405020304" pitchFamily="18" charset="0"/>
              </a:rPr>
              <a:t> (WL5e à 100 GHz)</a:t>
            </a:r>
            <a:endParaRPr lang="fr-FR" sz="1200" noProof="1">
              <a:solidFill>
                <a:schemeClr val="bg2"/>
              </a:solidFill>
              <a:latin typeface="Bouygues Read (Corps)"/>
            </a:endParaRPr>
          </a:p>
          <a:p>
            <a:endParaRPr lang="fr-FR" sz="1200" noProof="1">
              <a:solidFill>
                <a:schemeClr val="bg2"/>
              </a:solidFill>
              <a:latin typeface="Bouygues Read (Corps)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9AD062A-435B-47CA-A578-878C5DEAE33F}"/>
              </a:ext>
            </a:extLst>
          </p:cNvPr>
          <p:cNvSpPr txBox="1"/>
          <p:nvPr/>
        </p:nvSpPr>
        <p:spPr>
          <a:xfrm>
            <a:off x="4162209" y="2831911"/>
            <a:ext cx="30957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b="1"/>
              <a:t>Solution </a:t>
            </a:r>
            <a:r>
              <a:rPr lang="fr-FR" sz="1350" b="1" err="1"/>
              <a:t>FlexGrid</a:t>
            </a:r>
            <a:r>
              <a:rPr lang="fr-FR" sz="1350" b="1"/>
              <a:t> </a:t>
            </a:r>
            <a:r>
              <a:rPr lang="fr-FR" sz="1350"/>
              <a:t>: Canaux « libres  »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F47FAE5-3D45-41F8-B489-4BA02B48EBFF}"/>
              </a:ext>
            </a:extLst>
          </p:cNvPr>
          <p:cNvSpPr txBox="1"/>
          <p:nvPr/>
        </p:nvSpPr>
        <p:spPr>
          <a:xfrm>
            <a:off x="7057868" y="3240403"/>
            <a:ext cx="21651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noProof="1">
                <a:solidFill>
                  <a:schemeClr val="bg2"/>
                </a:solidFill>
              </a:rPr>
              <a:t>Détermine la largeur du canal en fonction de la largeur de la lambda (pas de 6,25 GHz) </a:t>
            </a:r>
          </a:p>
        </p:txBody>
      </p: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30097C5C-93E3-481E-B663-83DAB05735D4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 flipV="1">
            <a:off x="3124705" y="1488605"/>
            <a:ext cx="914361" cy="1105476"/>
          </a:xfrm>
          <a:prstGeom prst="bentConnector3">
            <a:avLst>
              <a:gd name="adj1" fmla="val 2012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 : en angle 40">
            <a:extLst>
              <a:ext uri="{FF2B5EF4-FFF2-40B4-BE49-F238E27FC236}">
                <a16:creationId xmlns:a16="http://schemas.microsoft.com/office/drawing/2014/main" id="{A63FD048-44B7-4968-AF5E-9379F95A519C}"/>
              </a:ext>
            </a:extLst>
          </p:cNvPr>
          <p:cNvCxnSpPr>
            <a:cxnSpLocks/>
            <a:stCxn id="42" idx="6"/>
            <a:endCxn id="44" idx="2"/>
          </p:cNvCxnSpPr>
          <p:nvPr/>
        </p:nvCxnSpPr>
        <p:spPr>
          <a:xfrm>
            <a:off x="3124705" y="2594081"/>
            <a:ext cx="914361" cy="1229677"/>
          </a:xfrm>
          <a:prstGeom prst="bentConnector3">
            <a:avLst>
              <a:gd name="adj1" fmla="val 2019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>
            <a:extLst>
              <a:ext uri="{FF2B5EF4-FFF2-40B4-BE49-F238E27FC236}">
                <a16:creationId xmlns:a16="http://schemas.microsoft.com/office/drawing/2014/main" id="{DE059EAD-2717-4943-99AB-126F089B842B}"/>
              </a:ext>
            </a:extLst>
          </p:cNvPr>
          <p:cNvSpPr/>
          <p:nvPr/>
        </p:nvSpPr>
        <p:spPr>
          <a:xfrm>
            <a:off x="3024787" y="2414683"/>
            <a:ext cx="99918" cy="3587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ED4A7FFF-D818-49C8-BEED-7B5875DD2077}"/>
              </a:ext>
            </a:extLst>
          </p:cNvPr>
          <p:cNvSpPr/>
          <p:nvPr/>
        </p:nvSpPr>
        <p:spPr>
          <a:xfrm>
            <a:off x="4039066" y="1309207"/>
            <a:ext cx="99918" cy="3587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6E5C795E-2ED0-4375-BF65-AE65F0A25782}"/>
              </a:ext>
            </a:extLst>
          </p:cNvPr>
          <p:cNvSpPr/>
          <p:nvPr/>
        </p:nvSpPr>
        <p:spPr>
          <a:xfrm>
            <a:off x="4039066" y="3644359"/>
            <a:ext cx="99918" cy="35879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67DB7D-9B7A-4CF6-BB86-27861D554DC1}"/>
              </a:ext>
            </a:extLst>
          </p:cNvPr>
          <p:cNvSpPr/>
          <p:nvPr/>
        </p:nvSpPr>
        <p:spPr>
          <a:xfrm>
            <a:off x="7287465" y="4073833"/>
            <a:ext cx="1705939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fr-FR" b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Optimisation !</a:t>
            </a:r>
          </a:p>
        </p:txBody>
      </p:sp>
      <p:sp>
        <p:nvSpPr>
          <p:cNvPr id="23" name="Espace réservé du texte 1">
            <a:extLst>
              <a:ext uri="{FF2B5EF4-FFF2-40B4-BE49-F238E27FC236}">
                <a16:creationId xmlns:a16="http://schemas.microsoft.com/office/drawing/2014/main" id="{FC941BAF-A9FD-40C1-ADA3-33412DB14732}"/>
              </a:ext>
            </a:extLst>
          </p:cNvPr>
          <p:cNvSpPr txBox="1">
            <a:spLocks/>
          </p:cNvSpPr>
          <p:nvPr/>
        </p:nvSpPr>
        <p:spPr>
          <a:xfrm>
            <a:off x="197514" y="108530"/>
            <a:ext cx="8512064" cy="3758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b="1" noProof="1">
                <a:solidFill>
                  <a:schemeClr val="tx1"/>
                </a:solidFill>
              </a:rPr>
              <a:t>Le </a:t>
            </a:r>
            <a:r>
              <a:rPr lang="en-GB" sz="2100" b="1" noProof="1">
                <a:solidFill>
                  <a:schemeClr val="tx2"/>
                </a:solidFill>
              </a:rPr>
              <a:t>ROADM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8442D63-E7A4-452B-9045-AE3ECEDF2F7E}"/>
              </a:ext>
            </a:extLst>
          </p:cNvPr>
          <p:cNvSpPr txBox="1"/>
          <p:nvPr/>
        </p:nvSpPr>
        <p:spPr>
          <a:xfrm>
            <a:off x="115992" y="337687"/>
            <a:ext cx="601742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50" b="1" noProof="1">
                <a:solidFill>
                  <a:schemeClr val="bg2"/>
                </a:solidFill>
              </a:rPr>
              <a:t>Le FlexGrid : optimisation de la bande spectrale</a:t>
            </a:r>
          </a:p>
        </p:txBody>
      </p:sp>
    </p:spTree>
    <p:extLst>
      <p:ext uri="{BB962C8B-B14F-4D97-AF65-F5344CB8AC3E}">
        <p14:creationId xmlns:p14="http://schemas.microsoft.com/office/powerpoint/2010/main" val="256659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7" grpId="0"/>
      <p:bldP spid="38" grpId="0"/>
      <p:bldP spid="39" grpId="0"/>
      <p:bldP spid="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79255DF-1BB2-984D-AC30-E9F9484734C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982CBB-8324-450A-A0E2-F6718A716030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F0E28458-7D3B-4463-986F-A5874CB241B8}"/>
              </a:ext>
            </a:extLst>
          </p:cNvPr>
          <p:cNvSpPr txBox="1">
            <a:spLocks/>
          </p:cNvSpPr>
          <p:nvPr/>
        </p:nvSpPr>
        <p:spPr>
          <a:xfrm>
            <a:off x="203025" y="446970"/>
            <a:ext cx="8512064" cy="3758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b="1" noProof="1">
                <a:solidFill>
                  <a:schemeClr val="bg2"/>
                </a:solidFill>
              </a:rPr>
              <a:t>Le canal photonique, une route figée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6F947-2809-4C5D-9E13-8C74703DF4E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42875"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6" name="Canal 1">
            <a:extLst>
              <a:ext uri="{FF2B5EF4-FFF2-40B4-BE49-F238E27FC236}">
                <a16:creationId xmlns:a16="http://schemas.microsoft.com/office/drawing/2014/main" id="{B0CCF8A4-2D94-4C71-B352-549F70A35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25" y="1146075"/>
            <a:ext cx="6164739" cy="3225550"/>
          </a:xfrm>
          <a:prstGeom prst="rect">
            <a:avLst/>
          </a:prstGeom>
          <a:ln>
            <a:noFill/>
          </a:ln>
        </p:spPr>
      </p:pic>
      <p:pic>
        <p:nvPicPr>
          <p:cNvPr id="7" name="Client 1">
            <a:extLst>
              <a:ext uri="{FF2B5EF4-FFF2-40B4-BE49-F238E27FC236}">
                <a16:creationId xmlns:a16="http://schemas.microsoft.com/office/drawing/2014/main" id="{4B51CCAD-5DC5-4D9E-B079-4FC6A42C8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75" y="1145804"/>
            <a:ext cx="6164739" cy="3225550"/>
          </a:xfrm>
          <a:prstGeom prst="rect">
            <a:avLst/>
          </a:prstGeom>
          <a:ln>
            <a:noFill/>
          </a:ln>
        </p:spPr>
      </p:pic>
      <p:pic>
        <p:nvPicPr>
          <p:cNvPr id="9" name="client 2">
            <a:extLst>
              <a:ext uri="{FF2B5EF4-FFF2-40B4-BE49-F238E27FC236}">
                <a16:creationId xmlns:a16="http://schemas.microsoft.com/office/drawing/2014/main" id="{4C559511-9769-46DA-8C3C-B4C638C8E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75" y="1145804"/>
            <a:ext cx="6164739" cy="3225550"/>
          </a:xfrm>
          <a:prstGeom prst="rect">
            <a:avLst/>
          </a:prstGeom>
        </p:spPr>
      </p:pic>
      <p:pic>
        <p:nvPicPr>
          <p:cNvPr id="10" name="client 3">
            <a:extLst>
              <a:ext uri="{FF2B5EF4-FFF2-40B4-BE49-F238E27FC236}">
                <a16:creationId xmlns:a16="http://schemas.microsoft.com/office/drawing/2014/main" id="{1B04E434-9396-48FC-89D0-B4D2F6707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75" y="1145804"/>
            <a:ext cx="6164739" cy="3225550"/>
          </a:xfrm>
          <a:prstGeom prst="rect">
            <a:avLst/>
          </a:prstGeom>
        </p:spPr>
      </p:pic>
      <p:pic>
        <p:nvPicPr>
          <p:cNvPr id="12" name="Client 4">
            <a:extLst>
              <a:ext uri="{FF2B5EF4-FFF2-40B4-BE49-F238E27FC236}">
                <a16:creationId xmlns:a16="http://schemas.microsoft.com/office/drawing/2014/main" id="{405157EA-D76F-4FBB-A32D-F8D8F7701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75" y="1145804"/>
            <a:ext cx="6164739" cy="3225550"/>
          </a:xfrm>
          <a:prstGeom prst="rect">
            <a:avLst/>
          </a:prstGeom>
        </p:spPr>
      </p:pic>
      <p:pic>
        <p:nvPicPr>
          <p:cNvPr id="13" name="Site C Bis">
            <a:extLst>
              <a:ext uri="{FF2B5EF4-FFF2-40B4-BE49-F238E27FC236}">
                <a16:creationId xmlns:a16="http://schemas.microsoft.com/office/drawing/2014/main" id="{72EE9EA6-958E-4B90-A7CC-F2C37A0354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75" y="1145804"/>
            <a:ext cx="6164739" cy="3225550"/>
          </a:xfrm>
          <a:prstGeom prst="rect">
            <a:avLst/>
          </a:prstGeom>
        </p:spPr>
      </p:pic>
      <p:pic>
        <p:nvPicPr>
          <p:cNvPr id="14" name="Site C">
            <a:extLst>
              <a:ext uri="{FF2B5EF4-FFF2-40B4-BE49-F238E27FC236}">
                <a16:creationId xmlns:a16="http://schemas.microsoft.com/office/drawing/2014/main" id="{DD78F661-3EF0-4EC0-8431-4F89054A50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75" y="1145804"/>
            <a:ext cx="6164739" cy="3225550"/>
          </a:xfrm>
          <a:prstGeom prst="rect">
            <a:avLst/>
          </a:prstGeom>
        </p:spPr>
      </p:pic>
      <p:pic>
        <p:nvPicPr>
          <p:cNvPr id="15" name="Client 4 interdit">
            <a:extLst>
              <a:ext uri="{FF2B5EF4-FFF2-40B4-BE49-F238E27FC236}">
                <a16:creationId xmlns:a16="http://schemas.microsoft.com/office/drawing/2014/main" id="{CB6728A5-C2F4-4F83-AA15-6E534C3DFE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275" y="1145804"/>
            <a:ext cx="6164739" cy="3225550"/>
          </a:xfrm>
          <a:prstGeom prst="rect">
            <a:avLst/>
          </a:prstGeom>
        </p:spPr>
      </p:pic>
      <p:sp>
        <p:nvSpPr>
          <p:cNvPr id="16" name="Interdiction 15">
            <a:extLst>
              <a:ext uri="{FF2B5EF4-FFF2-40B4-BE49-F238E27FC236}">
                <a16:creationId xmlns:a16="http://schemas.microsoft.com/office/drawing/2014/main" id="{6B642BF5-1970-4C38-82CE-26A354C5CA3C}"/>
              </a:ext>
            </a:extLst>
          </p:cNvPr>
          <p:cNvSpPr/>
          <p:nvPr/>
        </p:nvSpPr>
        <p:spPr>
          <a:xfrm rot="16763158">
            <a:off x="2213409" y="2338130"/>
            <a:ext cx="642865" cy="617361"/>
          </a:xfrm>
          <a:prstGeom prst="noSmoking">
            <a:avLst>
              <a:gd name="adj" fmla="val 11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6BB150E-317E-4093-8AF0-56D1E1414D9F}"/>
              </a:ext>
            </a:extLst>
          </p:cNvPr>
          <p:cNvSpPr txBox="1"/>
          <p:nvPr/>
        </p:nvSpPr>
        <p:spPr>
          <a:xfrm>
            <a:off x="3761043" y="3949614"/>
            <a:ext cx="8178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/>
              <a:t>Site C</a:t>
            </a:r>
          </a:p>
        </p:txBody>
      </p:sp>
      <p:pic>
        <p:nvPicPr>
          <p:cNvPr id="19" name="Canal 2">
            <a:extLst>
              <a:ext uri="{FF2B5EF4-FFF2-40B4-BE49-F238E27FC236}">
                <a16:creationId xmlns:a16="http://schemas.microsoft.com/office/drawing/2014/main" id="{E7A46B2A-4DBB-4C9D-AE67-EDFB57BD6F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275" y="1145804"/>
            <a:ext cx="6164739" cy="3225550"/>
          </a:xfrm>
          <a:prstGeom prst="rect">
            <a:avLst/>
          </a:prstGeom>
        </p:spPr>
      </p:pic>
      <p:pic>
        <p:nvPicPr>
          <p:cNvPr id="20" name="Client 4 via Canal 2">
            <a:extLst>
              <a:ext uri="{FF2B5EF4-FFF2-40B4-BE49-F238E27FC236}">
                <a16:creationId xmlns:a16="http://schemas.microsoft.com/office/drawing/2014/main" id="{ECCF5FFE-DC14-438E-8077-CD4C544AC0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77386" y="1068738"/>
            <a:ext cx="6545583" cy="3225550"/>
          </a:xfrm>
          <a:prstGeom prst="rect">
            <a:avLst/>
          </a:prstGeom>
        </p:spPr>
      </p:pic>
      <p:pic>
        <p:nvPicPr>
          <p:cNvPr id="21" name="Canal 3">
            <a:extLst>
              <a:ext uri="{FF2B5EF4-FFF2-40B4-BE49-F238E27FC236}">
                <a16:creationId xmlns:a16="http://schemas.microsoft.com/office/drawing/2014/main" id="{B94A65C4-AB5B-4ED9-8D71-8393822AD2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275" y="1084700"/>
            <a:ext cx="6164739" cy="3225550"/>
          </a:xfrm>
          <a:prstGeom prst="rect">
            <a:avLst/>
          </a:prstGeom>
        </p:spPr>
      </p:pic>
      <p:pic>
        <p:nvPicPr>
          <p:cNvPr id="22" name="Client 4 en B2B V2">
            <a:extLst>
              <a:ext uri="{FF2B5EF4-FFF2-40B4-BE49-F238E27FC236}">
                <a16:creationId xmlns:a16="http://schemas.microsoft.com/office/drawing/2014/main" id="{9723B03F-8318-49F8-847D-790B628BCB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680" y="1066027"/>
            <a:ext cx="6166800" cy="322662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EEB087EE-5A60-43D5-8FC6-A03BC67D8A9A}"/>
              </a:ext>
            </a:extLst>
          </p:cNvPr>
          <p:cNvSpPr txBox="1"/>
          <p:nvPr/>
        </p:nvSpPr>
        <p:spPr>
          <a:xfrm>
            <a:off x="6441137" y="921272"/>
            <a:ext cx="2683705" cy="353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noProof="1">
                <a:solidFill>
                  <a:schemeClr val="bg2"/>
                </a:solidFill>
              </a:rPr>
              <a:t>Tous les ports d’une paire de cartes sont </a:t>
            </a:r>
            <a:r>
              <a:rPr lang="fr-FR" sz="1500" b="1" noProof="1">
                <a:solidFill>
                  <a:srgbClr val="ED7D31"/>
                </a:solidFill>
              </a:rPr>
              <a:t>figés</a:t>
            </a:r>
            <a:r>
              <a:rPr lang="fr-FR" sz="1500" noProof="1">
                <a:solidFill>
                  <a:schemeClr val="accent1"/>
                </a:solidFill>
              </a:rPr>
              <a:t> </a:t>
            </a:r>
            <a:r>
              <a:rPr lang="fr-FR" sz="1500" noProof="1">
                <a:solidFill>
                  <a:schemeClr val="bg2"/>
                </a:solidFill>
              </a:rPr>
              <a:t>sur le même chemin que le canal </a:t>
            </a:r>
            <a:r>
              <a:rPr lang="fr-FR" sz="1350" noProof="1">
                <a:solidFill>
                  <a:schemeClr val="bg2"/>
                </a:solidFill>
              </a:rPr>
              <a:t>photonique</a:t>
            </a:r>
            <a:endParaRPr lang="fr-FR" sz="1500" noProof="1">
              <a:solidFill>
                <a:schemeClr val="bg2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fr-FR" sz="1500" noProof="1">
              <a:solidFill>
                <a:schemeClr val="accent1"/>
              </a:solidFill>
            </a:endParaRPr>
          </a:p>
          <a:p>
            <a:r>
              <a:rPr lang="fr-FR" sz="1500" noProof="1">
                <a:solidFill>
                  <a:schemeClr val="bg2"/>
                </a:solidFill>
              </a:rPr>
              <a:t>Pour créer de la </a:t>
            </a:r>
            <a:r>
              <a:rPr lang="fr-FR" sz="1500" b="1" noProof="1">
                <a:solidFill>
                  <a:srgbClr val="ED7D31"/>
                </a:solidFill>
              </a:rPr>
              <a:t>diversité</a:t>
            </a:r>
            <a:r>
              <a:rPr lang="fr-FR" sz="1500" noProof="1">
                <a:solidFill>
                  <a:schemeClr val="accent1"/>
                </a:solidFill>
              </a:rPr>
              <a:t> 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fr-FR" sz="1500" noProof="1">
              <a:solidFill>
                <a:schemeClr val="accent1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500" noProof="1">
                <a:solidFill>
                  <a:schemeClr val="bg2"/>
                </a:solidFill>
              </a:rPr>
              <a:t>Déployer d’autres paires de cartes</a:t>
            </a:r>
          </a:p>
          <a:p>
            <a:endParaRPr lang="fr-FR" sz="1500" noProof="1">
              <a:solidFill>
                <a:schemeClr val="bg2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500" noProof="1">
                <a:solidFill>
                  <a:schemeClr val="bg2"/>
                </a:solidFill>
              </a:rPr>
              <a:t>Faire du Back-to-Back (régénération optique)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fr-FR" sz="1500" noProof="1">
              <a:solidFill>
                <a:schemeClr val="bg2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500" noProof="1">
                <a:solidFill>
                  <a:schemeClr val="bg2"/>
                </a:solidFill>
              </a:rPr>
              <a:t>Déployer un réseau OTN</a:t>
            </a:r>
            <a:r>
              <a:rPr lang="fr-FR" sz="1500" noProof="1">
                <a:solidFill>
                  <a:schemeClr val="accent1"/>
                </a:solidFill>
              </a:rPr>
              <a:t> </a:t>
            </a:r>
            <a:r>
              <a:rPr lang="fr-FR" sz="1500" noProof="1">
                <a:solidFill>
                  <a:schemeClr val="bg2"/>
                </a:solidFill>
              </a:rPr>
              <a:t>….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90C7E86-7639-47F4-A181-31DB1DF33A42}"/>
              </a:ext>
            </a:extLst>
          </p:cNvPr>
          <p:cNvSpPr txBox="1"/>
          <p:nvPr/>
        </p:nvSpPr>
        <p:spPr>
          <a:xfrm>
            <a:off x="1523584" y="2137690"/>
            <a:ext cx="6574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/>
              <a:t>Site A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AC48C40-14C6-45DB-8C8F-99FF2B8D5CDA}"/>
              </a:ext>
            </a:extLst>
          </p:cNvPr>
          <p:cNvSpPr txBox="1"/>
          <p:nvPr/>
        </p:nvSpPr>
        <p:spPr>
          <a:xfrm>
            <a:off x="3747007" y="2132733"/>
            <a:ext cx="6262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/>
              <a:t>Site 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6F422C-9F73-4216-A0BC-9242AF93C37D}"/>
              </a:ext>
            </a:extLst>
          </p:cNvPr>
          <p:cNvSpPr/>
          <p:nvPr/>
        </p:nvSpPr>
        <p:spPr>
          <a:xfrm>
            <a:off x="-42160" y="3888956"/>
            <a:ext cx="3711312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fr-FR" b="1">
                <a:ln w="0"/>
                <a:solidFill>
                  <a:schemeClr val="accent6"/>
                </a:solidFill>
                <a:effectLst>
                  <a:reflection blurRad="6350" stA="53000" endA="300" endPos="35500" dir="5400000" sy="-90000" algn="bl" rotWithShape="0"/>
                </a:effectLst>
              </a:rPr>
              <a:t>Le WDM « pur » n’est pas aussi flexible que l’IP</a:t>
            </a:r>
          </a:p>
        </p:txBody>
      </p:sp>
      <p:sp>
        <p:nvSpPr>
          <p:cNvPr id="27" name="Espace réservé du texte 1">
            <a:extLst>
              <a:ext uri="{FF2B5EF4-FFF2-40B4-BE49-F238E27FC236}">
                <a16:creationId xmlns:a16="http://schemas.microsoft.com/office/drawing/2014/main" id="{F27653D8-92AC-4564-839C-B2B239427EF7}"/>
              </a:ext>
            </a:extLst>
          </p:cNvPr>
          <p:cNvSpPr txBox="1">
            <a:spLocks/>
          </p:cNvSpPr>
          <p:nvPr/>
        </p:nvSpPr>
        <p:spPr>
          <a:xfrm>
            <a:off x="197514" y="108530"/>
            <a:ext cx="8512064" cy="3758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700" b="1" noProof="1">
                <a:solidFill>
                  <a:schemeClr val="tx1"/>
                </a:solidFill>
              </a:rPr>
              <a:t>Le </a:t>
            </a:r>
            <a:r>
              <a:rPr lang="en-GB" sz="2700" b="1" noProof="1">
                <a:solidFill>
                  <a:schemeClr val="tx2"/>
                </a:solidFill>
              </a:rPr>
              <a:t>ROADM</a:t>
            </a:r>
          </a:p>
        </p:txBody>
      </p:sp>
    </p:spTree>
    <p:extLst>
      <p:ext uri="{BB962C8B-B14F-4D97-AF65-F5344CB8AC3E}">
        <p14:creationId xmlns:p14="http://schemas.microsoft.com/office/powerpoint/2010/main" val="14344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79255DF-1BB2-984D-AC30-E9F9484734C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982CBB-8324-450A-A0E2-F6718A716030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F0E28458-7D3B-4463-986F-A5874CB241B8}"/>
              </a:ext>
            </a:extLst>
          </p:cNvPr>
          <p:cNvSpPr txBox="1">
            <a:spLocks/>
          </p:cNvSpPr>
          <p:nvPr/>
        </p:nvSpPr>
        <p:spPr>
          <a:xfrm>
            <a:off x="201862" y="465516"/>
            <a:ext cx="8512064" cy="2526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b="1" noProof="1">
                <a:solidFill>
                  <a:schemeClr val="bg2"/>
                </a:solidFill>
              </a:rPr>
              <a:t>La fibre, un médium qui dégrade le signal avec la distance</a:t>
            </a:r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43A3E481-4CC7-450A-947E-F3507B94EF79}"/>
              </a:ext>
            </a:extLst>
          </p:cNvPr>
          <p:cNvGraphicFramePr>
            <a:graphicFrameLocks/>
          </p:cNvGraphicFramePr>
          <p:nvPr/>
        </p:nvGraphicFramePr>
        <p:xfrm>
          <a:off x="4452560" y="732422"/>
          <a:ext cx="4697730" cy="3147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58AC581D-2735-45CF-AA99-817A4F99BDDF}"/>
              </a:ext>
            </a:extLst>
          </p:cNvPr>
          <p:cNvSpPr txBox="1"/>
          <p:nvPr/>
        </p:nvSpPr>
        <p:spPr>
          <a:xfrm>
            <a:off x="3362" y="786970"/>
            <a:ext cx="293815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Des pertes naturelles sont engendrées par la fibre </a:t>
            </a:r>
            <a:r>
              <a:rPr lang="fr-FR" sz="1200" noProof="1">
                <a:solidFill>
                  <a:schemeClr val="accent1"/>
                </a:solidFill>
              </a:rPr>
              <a:t>: </a:t>
            </a:r>
            <a:r>
              <a:rPr lang="fr-FR" sz="1200" b="1" noProof="1">
                <a:solidFill>
                  <a:schemeClr val="accent1"/>
                </a:solidFill>
              </a:rPr>
              <a:t>0,2 dB/km à 1,5 </a:t>
            </a:r>
            <a:r>
              <a:rPr lang="el-GR" sz="1200" b="1" noProof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fr-FR" sz="1200" b="1" noProof="1">
                <a:solidFill>
                  <a:schemeClr val="accent1"/>
                </a:solidFill>
              </a:rPr>
              <a:t>m (utilisation de la bande C)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fr-FR" sz="1200" noProof="1">
              <a:solidFill>
                <a:schemeClr val="accent1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fr-FR" sz="1200" noProof="1">
              <a:solidFill>
                <a:schemeClr val="accent1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fr-FR" sz="1200" noProof="1">
              <a:solidFill>
                <a:schemeClr val="accent1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fr-FR" sz="1200" noProof="1">
              <a:solidFill>
                <a:schemeClr val="accent1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fr-FR" sz="1200" noProof="1">
              <a:solidFill>
                <a:schemeClr val="accent1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fr-FR" sz="1200" noProof="1">
              <a:solidFill>
                <a:schemeClr val="accent1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fr-FR" sz="1200" noProof="1">
              <a:solidFill>
                <a:schemeClr val="accent1"/>
              </a:solidFill>
            </a:endParaRPr>
          </a:p>
          <a:p>
            <a:endParaRPr lang="fr-FR" sz="1200" noProof="1">
              <a:solidFill>
                <a:schemeClr val="accent1"/>
              </a:solidFill>
            </a:endParaRPr>
          </a:p>
          <a:p>
            <a:endParaRPr lang="fr-FR" sz="1200" noProof="1">
              <a:solidFill>
                <a:schemeClr val="accent1"/>
              </a:solidFill>
            </a:endParaRPr>
          </a:p>
          <a:p>
            <a:endParaRPr lang="fr-FR" sz="1200" noProof="1">
              <a:solidFill>
                <a:schemeClr val="accent1"/>
              </a:solidFill>
            </a:endParaRPr>
          </a:p>
          <a:p>
            <a:endParaRPr lang="fr-FR" sz="1200" noProof="1">
              <a:solidFill>
                <a:schemeClr val="accent1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fr-FR" sz="1200" noProof="1">
              <a:solidFill>
                <a:schemeClr val="accent1"/>
              </a:solidFill>
            </a:endParaRPr>
          </a:p>
          <a:p>
            <a:endParaRPr lang="fr-FR" sz="1200" noProof="1">
              <a:solidFill>
                <a:schemeClr val="accent1"/>
              </a:solidFill>
            </a:endParaRPr>
          </a:p>
          <a:p>
            <a:endParaRPr lang="fr-FR" sz="1200" noProof="1">
              <a:solidFill>
                <a:schemeClr val="accent1"/>
              </a:solidFill>
            </a:endParaRPr>
          </a:p>
          <a:p>
            <a:endParaRPr lang="fr-FR" sz="1200" noProof="1">
              <a:solidFill>
                <a:schemeClr val="accent1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Sur</a:t>
            </a:r>
            <a:r>
              <a:rPr lang="fr-FR" sz="1200" noProof="1">
                <a:solidFill>
                  <a:schemeClr val="accent1"/>
                </a:solidFill>
              </a:rPr>
              <a:t> </a:t>
            </a:r>
            <a:r>
              <a:rPr lang="fr-FR" sz="1200" b="1" noProof="1">
                <a:solidFill>
                  <a:schemeClr val="accent1"/>
                </a:solidFill>
              </a:rPr>
              <a:t>10 km</a:t>
            </a:r>
            <a:r>
              <a:rPr lang="fr-FR" sz="1200" noProof="1">
                <a:solidFill>
                  <a:schemeClr val="accent1"/>
                </a:solidFill>
              </a:rPr>
              <a:t>, </a:t>
            </a:r>
            <a:r>
              <a:rPr lang="fr-FR" sz="1200" noProof="1">
                <a:solidFill>
                  <a:schemeClr val="bg2"/>
                </a:solidFill>
              </a:rPr>
              <a:t>le signal sera affaibli de </a:t>
            </a:r>
            <a:r>
              <a:rPr lang="fr-FR" sz="1200" b="1" noProof="1">
                <a:solidFill>
                  <a:schemeClr val="accent1"/>
                </a:solidFill>
              </a:rPr>
              <a:t>4,5 dB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F24002-76FB-47A9-BB7D-89E375E8B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62" b="17025"/>
          <a:stretch/>
        </p:blipFill>
        <p:spPr>
          <a:xfrm>
            <a:off x="2980481" y="3124072"/>
            <a:ext cx="1275464" cy="86109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6F0D873-B328-43BA-AB56-C5F7B78BB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899" y="1959579"/>
            <a:ext cx="1254897" cy="94117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54AEDAE-4EFE-48F4-9436-E849CCED2FB7}"/>
              </a:ext>
            </a:extLst>
          </p:cNvPr>
          <p:cNvSpPr txBox="1"/>
          <p:nvPr/>
        </p:nvSpPr>
        <p:spPr>
          <a:xfrm>
            <a:off x="0" y="2019428"/>
            <a:ext cx="30257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Chaque</a:t>
            </a:r>
            <a:r>
              <a:rPr lang="fr-FR" sz="1200" noProof="1">
                <a:solidFill>
                  <a:schemeClr val="accent1"/>
                </a:solidFill>
              </a:rPr>
              <a:t> </a:t>
            </a:r>
            <a:r>
              <a:rPr lang="fr-FR" sz="1200" b="1" noProof="1">
                <a:solidFill>
                  <a:schemeClr val="accent1"/>
                </a:solidFill>
              </a:rPr>
              <a:t>épissure</a:t>
            </a:r>
            <a:r>
              <a:rPr lang="fr-FR" sz="1200" noProof="1">
                <a:solidFill>
                  <a:schemeClr val="accent1"/>
                </a:solidFill>
              </a:rPr>
              <a:t> </a:t>
            </a:r>
            <a:r>
              <a:rPr lang="fr-FR" sz="1200" noProof="1">
                <a:solidFill>
                  <a:schemeClr val="bg2"/>
                </a:solidFill>
              </a:rPr>
              <a:t>(</a:t>
            </a:r>
            <a:r>
              <a:rPr lang="fr-FR" sz="1200" i="1" noProof="1">
                <a:solidFill>
                  <a:schemeClr val="bg2"/>
                </a:solidFill>
              </a:rPr>
              <a:t>soudure de fibre</a:t>
            </a:r>
            <a:r>
              <a:rPr lang="fr-FR" sz="1200" noProof="1">
                <a:solidFill>
                  <a:schemeClr val="bg2"/>
                </a:solidFill>
              </a:rPr>
              <a:t>)</a:t>
            </a:r>
            <a:r>
              <a:rPr lang="fr-FR" sz="1200" noProof="1">
                <a:solidFill>
                  <a:schemeClr val="accent1"/>
                </a:solidFill>
              </a:rPr>
              <a:t> </a:t>
            </a:r>
            <a:r>
              <a:rPr lang="fr-FR" sz="1200" noProof="1">
                <a:solidFill>
                  <a:schemeClr val="bg2"/>
                </a:solidFill>
              </a:rPr>
              <a:t>engendre une perte moyenne de </a:t>
            </a:r>
            <a:r>
              <a:rPr lang="fr-FR" sz="1200" b="1" noProof="1">
                <a:solidFill>
                  <a:schemeClr val="accent1"/>
                </a:solidFill>
              </a:rPr>
              <a:t>0,1 dB</a:t>
            </a:r>
            <a:r>
              <a:rPr lang="fr-FR" sz="1200" noProof="1">
                <a:solidFill>
                  <a:schemeClr val="accent1"/>
                </a:solidFill>
              </a:rPr>
              <a:t>. </a:t>
            </a:r>
            <a:r>
              <a:rPr lang="fr-FR" sz="1200" noProof="1">
                <a:solidFill>
                  <a:schemeClr val="bg2"/>
                </a:solidFill>
              </a:rPr>
              <a:t>Il existe des épissures tous les 2 km en moyenne sur de la fibre 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fr-FR" sz="1200" noProof="1">
              <a:solidFill>
                <a:schemeClr val="accent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31671ED-C722-49F2-945D-FEE14951F46A}"/>
              </a:ext>
            </a:extLst>
          </p:cNvPr>
          <p:cNvSpPr txBox="1"/>
          <p:nvPr/>
        </p:nvSpPr>
        <p:spPr>
          <a:xfrm>
            <a:off x="-2822" y="3157525"/>
            <a:ext cx="2786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200" noProof="1">
              <a:solidFill>
                <a:schemeClr val="accent1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Chaque </a:t>
            </a:r>
            <a:r>
              <a:rPr lang="fr-FR" sz="1200" b="1" noProof="1">
                <a:solidFill>
                  <a:schemeClr val="accent1"/>
                </a:solidFill>
              </a:rPr>
              <a:t>connecteur</a:t>
            </a:r>
            <a:r>
              <a:rPr lang="fr-FR" sz="1200" noProof="1">
                <a:solidFill>
                  <a:schemeClr val="bg2"/>
                </a:solidFill>
              </a:rPr>
              <a:t> implique une perte moyenne de </a:t>
            </a:r>
            <a:r>
              <a:rPr lang="fr-FR" sz="1200" b="1" noProof="1">
                <a:solidFill>
                  <a:schemeClr val="accent1"/>
                </a:solidFill>
              </a:rPr>
              <a:t>1 dB</a:t>
            </a:r>
            <a:r>
              <a:rPr lang="fr-FR" sz="1200" noProof="1">
                <a:solidFill>
                  <a:schemeClr val="bg2"/>
                </a:solidFill>
              </a:rPr>
              <a:t>. 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AB731DB-7A47-4967-82B6-2B1B96610C90}"/>
              </a:ext>
            </a:extLst>
          </p:cNvPr>
          <p:cNvSpPr/>
          <p:nvPr/>
        </p:nvSpPr>
        <p:spPr>
          <a:xfrm>
            <a:off x="4741818" y="3902598"/>
            <a:ext cx="4347274" cy="698167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7000"/>
                </a:schemeClr>
              </a:gs>
              <a:gs pos="74000">
                <a:schemeClr val="accent1">
                  <a:lumMod val="45000"/>
                  <a:lumOff val="55000"/>
                  <a:alpha val="31000"/>
                </a:schemeClr>
              </a:gs>
              <a:gs pos="83000">
                <a:schemeClr val="accent1">
                  <a:lumMod val="45000"/>
                  <a:lumOff val="55000"/>
                  <a:alpha val="32000"/>
                </a:schemeClr>
              </a:gs>
              <a:gs pos="100000">
                <a:schemeClr val="accent1">
                  <a:lumMod val="30000"/>
                  <a:lumOff val="70000"/>
                  <a:alpha val="24000"/>
                </a:schemeClr>
              </a:gs>
            </a:gsLst>
            <a:lin ang="5400000" scaled="1"/>
          </a:gra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02C9273-6AEC-4177-8438-7466F5D136B1}"/>
              </a:ext>
            </a:extLst>
          </p:cNvPr>
          <p:cNvSpPr txBox="1"/>
          <p:nvPr/>
        </p:nvSpPr>
        <p:spPr>
          <a:xfrm>
            <a:off x="4776327" y="3991315"/>
            <a:ext cx="43472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b="1" noProof="1"/>
              <a:t>Un amplificateur optique est indispensable tous les 57-87 km pour compenser les pertes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9B39F64-D3E9-4FAE-A4EB-7564478E414C}"/>
              </a:ext>
            </a:extLst>
          </p:cNvPr>
          <p:cNvSpPr txBox="1"/>
          <p:nvPr/>
        </p:nvSpPr>
        <p:spPr>
          <a:xfrm>
            <a:off x="4981967" y="1050240"/>
            <a:ext cx="11720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>
                <a:solidFill>
                  <a:srgbClr val="00B050"/>
                </a:solidFill>
              </a:rPr>
              <a:t>Seuil moyen de </a:t>
            </a:r>
            <a:r>
              <a:rPr lang="fr-FR" sz="1050" b="1" err="1">
                <a:solidFill>
                  <a:srgbClr val="00B050"/>
                </a:solidFill>
              </a:rPr>
              <a:t>réamplification</a:t>
            </a:r>
            <a:endParaRPr lang="fr-FR" sz="1050" b="1">
              <a:solidFill>
                <a:srgbClr val="00B050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C1E0F2A-7B80-4AFC-BFC7-36B3E1B58677}"/>
              </a:ext>
            </a:extLst>
          </p:cNvPr>
          <p:cNvSpPr txBox="1"/>
          <p:nvPr/>
        </p:nvSpPr>
        <p:spPr>
          <a:xfrm rot="19604938">
            <a:off x="4909105" y="2669419"/>
            <a:ext cx="2165978" cy="21929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fr-FR" sz="825" b="1">
                <a:solidFill>
                  <a:srgbClr val="0070C0"/>
                </a:solidFill>
              </a:rPr>
              <a:t>0,1 dB/épissure + 2x1 (dB/Connecteurs)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60C6B00-6D9F-43C0-886A-DF6295B45400}"/>
              </a:ext>
            </a:extLst>
          </p:cNvPr>
          <p:cNvSpPr txBox="1"/>
          <p:nvPr/>
        </p:nvSpPr>
        <p:spPr>
          <a:xfrm rot="19320970">
            <a:off x="4813832" y="2418880"/>
            <a:ext cx="2164375" cy="21929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fr-FR" sz="825" b="1">
                <a:solidFill>
                  <a:srgbClr val="ED7D31"/>
                </a:solidFill>
              </a:rPr>
              <a:t>0,2 dB/épissure + 2x1 (dB Connecteurs)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03C2BA8-2C9B-44F9-83AF-A13E593DEEF8}"/>
              </a:ext>
            </a:extLst>
          </p:cNvPr>
          <p:cNvSpPr txBox="1"/>
          <p:nvPr/>
        </p:nvSpPr>
        <p:spPr>
          <a:xfrm rot="19200399">
            <a:off x="4641497" y="2207008"/>
            <a:ext cx="2230098" cy="21929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fr-FR" sz="825" b="1">
                <a:solidFill>
                  <a:srgbClr val="A5A5A5"/>
                </a:solidFill>
              </a:rPr>
              <a:t>0,25 dB/épissure + 5x1 (dB Connecteurs)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2DAD97B-A25D-483D-A488-4D70998DDCE3}"/>
              </a:ext>
            </a:extLst>
          </p:cNvPr>
          <p:cNvGrpSpPr/>
          <p:nvPr/>
        </p:nvGrpSpPr>
        <p:grpSpPr>
          <a:xfrm>
            <a:off x="2843809" y="670993"/>
            <a:ext cx="1828850" cy="1037653"/>
            <a:chOff x="7126856" y="1209714"/>
            <a:chExt cx="4061294" cy="1991889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7E6AE93-FA7E-49A3-9622-AFD721C9F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126856" y="1307780"/>
              <a:ext cx="3584372" cy="18938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8A372EE-E100-4F3E-BAF3-831262E3C9C8}"/>
                </a:ext>
              </a:extLst>
            </p:cNvPr>
            <p:cNvSpPr/>
            <p:nvPr/>
          </p:nvSpPr>
          <p:spPr bwMode="auto">
            <a:xfrm>
              <a:off x="9329785" y="2433719"/>
              <a:ext cx="1064722" cy="365828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>
                <a:latin typeface="Arial" charset="0"/>
              </a:endParaRPr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3707F328-AD20-473D-852C-1EACD15C8374}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10238582" y="1910050"/>
              <a:ext cx="233558" cy="5772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E4864ED-65BA-408A-BC0F-CAF70AC01BAE}"/>
                </a:ext>
              </a:extLst>
            </p:cNvPr>
            <p:cNvSpPr txBox="1"/>
            <p:nvPr/>
          </p:nvSpPr>
          <p:spPr>
            <a:xfrm>
              <a:off x="9635054" y="1209714"/>
              <a:ext cx="1553096" cy="1152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25">
                  <a:solidFill>
                    <a:srgbClr val="FF0000"/>
                  </a:solidFill>
                </a:rPr>
                <a:t>Minimum de pertes en Bande C</a:t>
              </a:r>
            </a:p>
          </p:txBody>
        </p:sp>
      </p:grpSp>
      <p:sp>
        <p:nvSpPr>
          <p:cNvPr id="23" name="Espace réservé du texte 1">
            <a:extLst>
              <a:ext uri="{FF2B5EF4-FFF2-40B4-BE49-F238E27FC236}">
                <a16:creationId xmlns:a16="http://schemas.microsoft.com/office/drawing/2014/main" id="{502BA6D5-334E-4F95-AFC9-C7AB8A2A5767}"/>
              </a:ext>
            </a:extLst>
          </p:cNvPr>
          <p:cNvSpPr txBox="1">
            <a:spLocks/>
          </p:cNvSpPr>
          <p:nvPr/>
        </p:nvSpPr>
        <p:spPr>
          <a:xfrm>
            <a:off x="197514" y="108530"/>
            <a:ext cx="8512064" cy="3758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700" b="1" noProof="1">
                <a:solidFill>
                  <a:schemeClr val="tx1"/>
                </a:solidFill>
              </a:rPr>
              <a:t>Sites ILA et amplification</a:t>
            </a:r>
            <a:endParaRPr lang="en-GB" sz="2700" b="1" noProof="1">
              <a:solidFill>
                <a:schemeClr val="tx2"/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F443EE4-407E-4E06-A998-1B1560B69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211" y="2477213"/>
            <a:ext cx="1346526" cy="76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0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15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79255DF-1BB2-984D-AC30-E9F9484734C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982CBB-8324-450A-A0E2-F6718A716030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F0E28458-7D3B-4463-986F-A5874CB241B8}"/>
              </a:ext>
            </a:extLst>
          </p:cNvPr>
          <p:cNvSpPr txBox="1">
            <a:spLocks/>
          </p:cNvSpPr>
          <p:nvPr/>
        </p:nvSpPr>
        <p:spPr>
          <a:xfrm>
            <a:off x="197514" y="472141"/>
            <a:ext cx="8512064" cy="2016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50" b="1" noProof="1">
                <a:solidFill>
                  <a:schemeClr val="bg2"/>
                </a:solidFill>
              </a:rPr>
              <a:t>Les sites ILA : des amplificateurs EDFA* pour compenser les pertes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D560C9-D4DD-4B7D-B143-8C11CA14D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894" y="738280"/>
            <a:ext cx="5718572" cy="18966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500DD37-A34E-4D67-9845-555A40BC6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84" y="806162"/>
            <a:ext cx="2839946" cy="161199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881D1F0-EBF7-4B11-9273-8D2179EC6D05}"/>
              </a:ext>
            </a:extLst>
          </p:cNvPr>
          <p:cNvSpPr txBox="1"/>
          <p:nvPr/>
        </p:nvSpPr>
        <p:spPr>
          <a:xfrm>
            <a:off x="219091" y="681680"/>
            <a:ext cx="2257349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88" b="1"/>
              <a:t>Exemple de châssis ILA : OME 6500S Ciena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5196E9-55A6-4596-A74F-48C2E8990166}"/>
              </a:ext>
            </a:extLst>
          </p:cNvPr>
          <p:cNvSpPr txBox="1"/>
          <p:nvPr/>
        </p:nvSpPr>
        <p:spPr>
          <a:xfrm>
            <a:off x="48006" y="2565678"/>
            <a:ext cx="36500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050" b="1" noProof="1">
                <a:solidFill>
                  <a:schemeClr val="bg2"/>
                </a:solidFill>
              </a:rPr>
              <a:t>L’</a:t>
            </a:r>
            <a:r>
              <a:rPr lang="fr-FR" sz="1050" b="1" noProof="1">
                <a:solidFill>
                  <a:schemeClr val="accent1"/>
                </a:solidFill>
              </a:rPr>
              <a:t>OSNR</a:t>
            </a:r>
            <a:r>
              <a:rPr lang="fr-FR" sz="1050" noProof="1">
                <a:solidFill>
                  <a:schemeClr val="bg2"/>
                </a:solidFill>
              </a:rPr>
              <a:t> quantifie la </a:t>
            </a:r>
            <a:r>
              <a:rPr lang="fr-FR" sz="1050" b="1" noProof="1">
                <a:solidFill>
                  <a:schemeClr val="accent1"/>
                </a:solidFill>
              </a:rPr>
              <a:t>qualité</a:t>
            </a:r>
            <a:r>
              <a:rPr lang="fr-FR" sz="1050" noProof="1">
                <a:solidFill>
                  <a:schemeClr val="bg2"/>
                </a:solidFill>
              </a:rPr>
              <a:t> du signal optique</a:t>
            </a:r>
          </a:p>
          <a:p>
            <a:endParaRPr lang="fr-FR" sz="1050" noProof="1">
              <a:solidFill>
                <a:schemeClr val="bg2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050" noProof="1">
                <a:solidFill>
                  <a:schemeClr val="bg2"/>
                </a:solidFill>
              </a:rPr>
              <a:t>La « </a:t>
            </a:r>
            <a:r>
              <a:rPr lang="fr-FR" sz="1050" b="1" noProof="1">
                <a:solidFill>
                  <a:schemeClr val="accent1"/>
                </a:solidFill>
              </a:rPr>
              <a:t>grosseur</a:t>
            </a:r>
            <a:r>
              <a:rPr lang="fr-FR" sz="1050" noProof="1">
                <a:solidFill>
                  <a:schemeClr val="bg2"/>
                </a:solidFill>
              </a:rPr>
              <a:t> » des longueurs d’onde dépend directement de </a:t>
            </a:r>
            <a:r>
              <a:rPr lang="fr-FR" sz="1050" b="1" noProof="1">
                <a:solidFill>
                  <a:schemeClr val="accent1"/>
                </a:solidFill>
              </a:rPr>
              <a:t>l’OSNR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0FD13DB-6824-4EEA-BB26-1663C74EE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75" y="2889727"/>
            <a:ext cx="5297091" cy="1760935"/>
          </a:xfrm>
          <a:prstGeom prst="rect">
            <a:avLst/>
          </a:prstGeom>
        </p:spPr>
      </p:pic>
      <p:sp>
        <p:nvSpPr>
          <p:cNvPr id="12" name="Espace réservé du texte 1">
            <a:extLst>
              <a:ext uri="{FF2B5EF4-FFF2-40B4-BE49-F238E27FC236}">
                <a16:creationId xmlns:a16="http://schemas.microsoft.com/office/drawing/2014/main" id="{35B2577D-6BCF-42F5-8DD8-7E28302BB5D7}"/>
              </a:ext>
            </a:extLst>
          </p:cNvPr>
          <p:cNvSpPr txBox="1">
            <a:spLocks/>
          </p:cNvSpPr>
          <p:nvPr/>
        </p:nvSpPr>
        <p:spPr>
          <a:xfrm>
            <a:off x="197514" y="108530"/>
            <a:ext cx="8512064" cy="3758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700" b="1" noProof="1">
                <a:solidFill>
                  <a:schemeClr val="tx1"/>
                </a:solidFill>
              </a:rPr>
              <a:t>Sites ILA et amplification</a:t>
            </a:r>
            <a:endParaRPr lang="en-GB" sz="2700" b="1" noProof="1">
              <a:solidFill>
                <a:schemeClr val="tx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B53C4B-AEC7-4FC4-845C-B4D9C0AF0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39" y="3271139"/>
            <a:ext cx="3472097" cy="135406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6FCC064-A5F7-4922-B59A-A729E9930A30}"/>
              </a:ext>
            </a:extLst>
          </p:cNvPr>
          <p:cNvSpPr txBox="1"/>
          <p:nvPr/>
        </p:nvSpPr>
        <p:spPr>
          <a:xfrm>
            <a:off x="1223628" y="4692967"/>
            <a:ext cx="243368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b="1"/>
              <a:t>EDFA</a:t>
            </a:r>
            <a:r>
              <a:rPr lang="fr-FR" sz="1050"/>
              <a:t> : Erbium </a:t>
            </a:r>
            <a:r>
              <a:rPr lang="fr-FR" sz="1050" err="1"/>
              <a:t>Doped</a:t>
            </a:r>
            <a:r>
              <a:rPr lang="fr-FR" sz="1050"/>
              <a:t> </a:t>
            </a:r>
            <a:r>
              <a:rPr lang="fr-FR" sz="1050" err="1"/>
              <a:t>Fiber</a:t>
            </a:r>
            <a:r>
              <a:rPr lang="fr-FR" sz="1050"/>
              <a:t> Amplifier</a:t>
            </a:r>
          </a:p>
          <a:p>
            <a:r>
              <a:rPr lang="fr-FR" sz="1050" b="1"/>
              <a:t>OSNR</a:t>
            </a:r>
            <a:r>
              <a:rPr lang="fr-FR" sz="1050"/>
              <a:t> : Optical Signal to Noise Ratio</a:t>
            </a:r>
          </a:p>
        </p:txBody>
      </p:sp>
    </p:spTree>
    <p:extLst>
      <p:ext uri="{BB962C8B-B14F-4D97-AF65-F5344CB8AC3E}">
        <p14:creationId xmlns:p14="http://schemas.microsoft.com/office/powerpoint/2010/main" val="14037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79255DF-1BB2-984D-AC30-E9F9484734C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982CBB-8324-450A-A0E2-F6718A716030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F0E28458-7D3B-4463-986F-A5874CB241B8}"/>
              </a:ext>
            </a:extLst>
          </p:cNvPr>
          <p:cNvSpPr txBox="1">
            <a:spLocks/>
          </p:cNvSpPr>
          <p:nvPr/>
        </p:nvSpPr>
        <p:spPr>
          <a:xfrm>
            <a:off x="315968" y="160427"/>
            <a:ext cx="8512064" cy="3758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noProof="1">
                <a:solidFill>
                  <a:schemeClr val="tx2"/>
                </a:solidFill>
              </a:rPr>
              <a:t>Le WDM : des performances extrinsèques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085F34-29F5-4454-A97A-577571E0071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42875"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46B28C8B-D88A-4ABD-B7D5-BE85EB2D56AA}"/>
              </a:ext>
            </a:extLst>
          </p:cNvPr>
          <p:cNvGrpSpPr/>
          <p:nvPr/>
        </p:nvGrpSpPr>
        <p:grpSpPr>
          <a:xfrm>
            <a:off x="35496" y="2571750"/>
            <a:ext cx="4469072" cy="2204111"/>
            <a:chOff x="0" y="470320"/>
            <a:chExt cx="5958762" cy="3462737"/>
          </a:xfrm>
        </p:grpSpPr>
        <p:graphicFrame>
          <p:nvGraphicFramePr>
            <p:cNvPr id="6" name="Graphique 5">
              <a:extLst>
                <a:ext uri="{FF2B5EF4-FFF2-40B4-BE49-F238E27FC236}">
                  <a16:creationId xmlns:a16="http://schemas.microsoft.com/office/drawing/2014/main" id="{C8E04A07-82D4-4484-B225-8C52563F495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0" y="470320"/>
            <a:ext cx="5958762" cy="34627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28649A86-7A5D-4F5A-AFB8-79EF744311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9576" y="1089958"/>
              <a:ext cx="0" cy="226703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FD97F483-903D-4035-95E4-6243A87303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1463" y="1102248"/>
              <a:ext cx="1" cy="232675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A2D4AA-4C5F-4046-8F13-DE597F4A3A03}"/>
                </a:ext>
              </a:extLst>
            </p:cNvPr>
            <p:cNvSpPr/>
            <p:nvPr/>
          </p:nvSpPr>
          <p:spPr>
            <a:xfrm>
              <a:off x="1271463" y="1044238"/>
              <a:ext cx="1008091" cy="45720"/>
            </a:xfrm>
            <a:prstGeom prst="rect">
              <a:avLst/>
            </a:prstGeom>
            <a:pattFill prst="wdDnDiag">
              <a:fgClr>
                <a:schemeClr val="accent6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182FAAA1-C186-42C1-BEAC-D154BAB63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62" y="745667"/>
            <a:ext cx="4215352" cy="99353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8E250A0-0F19-4E36-A397-199F948AFEF3}"/>
              </a:ext>
            </a:extLst>
          </p:cNvPr>
          <p:cNvSpPr txBox="1"/>
          <p:nvPr/>
        </p:nvSpPr>
        <p:spPr>
          <a:xfrm>
            <a:off x="121073" y="581326"/>
            <a:ext cx="34589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/>
              <a:t>Carte Génération 5 Double Sled WL5e Ciena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00EEE4D8-53D2-459B-B657-B3FCF5FB1AF1}"/>
                  </a:ext>
                </a:extLst>
              </p:cNvPr>
              <p:cNvSpPr txBox="1"/>
              <p:nvPr/>
            </p:nvSpPr>
            <p:spPr>
              <a:xfrm>
                <a:off x="121073" y="2298541"/>
                <a:ext cx="462506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7175" indent="-257175">
                  <a:buFont typeface="Wingdings" panose="05000000000000000000" pitchFamily="2" charset="2"/>
                  <a:buChar char="v"/>
                </a:pPr>
                <a:r>
                  <a:rPr lang="fr-FR" sz="1200" noProof="1">
                    <a:solidFill>
                      <a:schemeClr val="accent2"/>
                    </a:solidFill>
                  </a:rPr>
                  <a:t>En réalité : </a:t>
                </a:r>
                <a:r>
                  <a:rPr lang="el-GR" sz="1200" noProof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fr-FR" sz="1200" baseline="-25000" noProof="1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fr-FR" sz="1200" noProof="1">
                    <a:solidFill>
                      <a:schemeClr val="accent2"/>
                    </a:solidFill>
                  </a:rPr>
                  <a:t> ≤ 800 G  (</a:t>
                </a:r>
                <a14:m>
                  <m:oMath xmlns:m="http://schemas.openxmlformats.org/officeDocument/2006/math">
                    <m:r>
                      <a:rPr lang="fr-FR" sz="1200" i="1" noProof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sz="1200" i="1" noProof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1200" i="1" noProof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200" i="1" noProof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sz="1200" i="1" noProof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1200" i="1" noProof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i="1" noProof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𝑁𝑏</m:t>
                        </m:r>
                      </m:e>
                      <m:sub>
                        <m:r>
                          <a:rPr lang="fr-FR" sz="1200" i="1" noProof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𝑅𝑂𝐴𝐷𝑀</m:t>
                        </m:r>
                      </m:sub>
                    </m:sSub>
                    <m:r>
                      <a:rPr lang="fr-FR" sz="1200" i="1" noProof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200" noProof="1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00EEE4D8-53D2-459B-B657-B3FCF5FB1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73" y="2298541"/>
                <a:ext cx="4625067" cy="276999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ccolade fermante 14">
            <a:extLst>
              <a:ext uri="{FF2B5EF4-FFF2-40B4-BE49-F238E27FC236}">
                <a16:creationId xmlns:a16="http://schemas.microsoft.com/office/drawing/2014/main" id="{261C636B-5796-4F8D-AB67-9F6278F3F50F}"/>
              </a:ext>
            </a:extLst>
          </p:cNvPr>
          <p:cNvSpPr/>
          <p:nvPr/>
        </p:nvSpPr>
        <p:spPr>
          <a:xfrm rot="5400000">
            <a:off x="2754461" y="2023627"/>
            <a:ext cx="114300" cy="1134836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9A56E03-C3C2-47BF-8F1C-C99B1B13E0E9}"/>
              </a:ext>
            </a:extLst>
          </p:cNvPr>
          <p:cNvSpPr txBox="1"/>
          <p:nvPr/>
        </p:nvSpPr>
        <p:spPr>
          <a:xfrm>
            <a:off x="2519772" y="2619227"/>
            <a:ext cx="71641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noProof="1">
                <a:solidFill>
                  <a:schemeClr val="accent2"/>
                </a:solidFill>
              </a:rPr>
              <a:t>OSNR</a:t>
            </a:r>
            <a:endParaRPr lang="fr-FR" sz="1350">
              <a:solidFill>
                <a:schemeClr val="accent2"/>
              </a:solidFill>
            </a:endParaRPr>
          </a:p>
        </p:txBody>
      </p:sp>
      <p:pic>
        <p:nvPicPr>
          <p:cNvPr id="17" name="Lambda 400G">
            <a:extLst>
              <a:ext uri="{FF2B5EF4-FFF2-40B4-BE49-F238E27FC236}">
                <a16:creationId xmlns:a16="http://schemas.microsoft.com/office/drawing/2014/main" id="{F32E51A0-184E-4D53-87AF-CB10D50EC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200" y="510300"/>
            <a:ext cx="3779044" cy="4496991"/>
          </a:xfrm>
          <a:prstGeom prst="rect">
            <a:avLst/>
          </a:prstGeom>
        </p:spPr>
      </p:pic>
      <p:pic>
        <p:nvPicPr>
          <p:cNvPr id="18" name="Lambda 500G">
            <a:extLst>
              <a:ext uri="{FF2B5EF4-FFF2-40B4-BE49-F238E27FC236}">
                <a16:creationId xmlns:a16="http://schemas.microsoft.com/office/drawing/2014/main" id="{6D1A848B-2F48-4183-AB50-58F98A220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8200" y="510300"/>
            <a:ext cx="3779044" cy="4496991"/>
          </a:xfrm>
          <a:prstGeom prst="rect">
            <a:avLst/>
          </a:prstGeom>
        </p:spPr>
      </p:pic>
      <p:pic>
        <p:nvPicPr>
          <p:cNvPr id="19" name="Lambda 600G">
            <a:extLst>
              <a:ext uri="{FF2B5EF4-FFF2-40B4-BE49-F238E27FC236}">
                <a16:creationId xmlns:a16="http://schemas.microsoft.com/office/drawing/2014/main" id="{CE157857-A0FC-46BA-A851-FA05D4F647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8200" y="510300"/>
            <a:ext cx="3779044" cy="4496991"/>
          </a:xfrm>
          <a:prstGeom prst="rect">
            <a:avLst/>
          </a:prstGeom>
        </p:spPr>
      </p:pic>
      <p:pic>
        <p:nvPicPr>
          <p:cNvPr id="20" name="Lambda 700G">
            <a:extLst>
              <a:ext uri="{FF2B5EF4-FFF2-40B4-BE49-F238E27FC236}">
                <a16:creationId xmlns:a16="http://schemas.microsoft.com/office/drawing/2014/main" id="{18FCC4AB-49EF-4DCD-AC6F-C5C3869BF3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8200" y="510300"/>
            <a:ext cx="3779044" cy="4496991"/>
          </a:xfrm>
          <a:prstGeom prst="rect">
            <a:avLst/>
          </a:prstGeom>
        </p:spPr>
      </p:pic>
      <p:pic>
        <p:nvPicPr>
          <p:cNvPr id="21" name="Lambda 800G">
            <a:extLst>
              <a:ext uri="{FF2B5EF4-FFF2-40B4-BE49-F238E27FC236}">
                <a16:creationId xmlns:a16="http://schemas.microsoft.com/office/drawing/2014/main" id="{57D3A435-69DB-48D9-A97C-B46317F737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8200" y="510300"/>
            <a:ext cx="3779044" cy="4496991"/>
          </a:xfrm>
          <a:prstGeom prst="rect">
            <a:avLst/>
          </a:prstGeom>
        </p:spPr>
      </p:pic>
      <p:pic>
        <p:nvPicPr>
          <p:cNvPr id="22" name="Lambda 600G-&gt;500G">
            <a:extLst>
              <a:ext uri="{FF2B5EF4-FFF2-40B4-BE49-F238E27FC236}">
                <a16:creationId xmlns:a16="http://schemas.microsoft.com/office/drawing/2014/main" id="{EC620F3E-70A6-4BFB-863D-9362899302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08200" y="510300"/>
            <a:ext cx="3854054" cy="4496991"/>
          </a:xfrm>
          <a:prstGeom prst="rect">
            <a:avLst/>
          </a:prstGeom>
        </p:spPr>
      </p:pic>
      <p:pic>
        <p:nvPicPr>
          <p:cNvPr id="23" name="CarteFrance">
            <a:extLst>
              <a:ext uri="{FF2B5EF4-FFF2-40B4-BE49-F238E27FC236}">
                <a16:creationId xmlns:a16="http://schemas.microsoft.com/office/drawing/2014/main" id="{FE1E2B2E-1BB4-4AF3-AEA2-DDD395B096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07252" y="509681"/>
            <a:ext cx="3779044" cy="449699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B746A766-E320-4E19-9448-036174DE6630}"/>
              </a:ext>
            </a:extLst>
          </p:cNvPr>
          <p:cNvSpPr txBox="1"/>
          <p:nvPr/>
        </p:nvSpPr>
        <p:spPr>
          <a:xfrm>
            <a:off x="121073" y="1931863"/>
            <a:ext cx="4625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En théorie :  </a:t>
            </a:r>
            <a:r>
              <a:rPr lang="el-GR" sz="1200" noProof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fr-FR" sz="1200" baseline="-25000" noProof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fr-FR" sz="1200" noProof="1">
                <a:solidFill>
                  <a:schemeClr val="bg2"/>
                </a:solidFill>
              </a:rPr>
              <a:t> = 800 G</a:t>
            </a:r>
            <a:endParaRPr lang="fr-FR" sz="1200" baseline="-25000" noProof="1">
              <a:solidFill>
                <a:schemeClr val="bg2"/>
              </a:solidFill>
            </a:endParaRPr>
          </a:p>
        </p:txBody>
      </p:sp>
      <p:pic>
        <p:nvPicPr>
          <p:cNvPr id="25" name="Carte Ajout ROADM">
            <a:extLst>
              <a:ext uri="{FF2B5EF4-FFF2-40B4-BE49-F238E27FC236}">
                <a16:creationId xmlns:a16="http://schemas.microsoft.com/office/drawing/2014/main" id="{4120CD5A-C55A-4D90-BB7E-23D671D286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08200" y="510300"/>
            <a:ext cx="3779044" cy="4496991"/>
          </a:xfrm>
          <a:prstGeom prst="rect">
            <a:avLst/>
          </a:prstGeom>
        </p:spPr>
      </p:pic>
      <p:pic>
        <p:nvPicPr>
          <p:cNvPr id="26" name="Lamnda 400G-&gt;600G">
            <a:extLst>
              <a:ext uri="{FF2B5EF4-FFF2-40B4-BE49-F238E27FC236}">
                <a16:creationId xmlns:a16="http://schemas.microsoft.com/office/drawing/2014/main" id="{A43BCA81-8E11-4A38-AA59-9668E8FC1DE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8200" y="510300"/>
            <a:ext cx="3779044" cy="4496991"/>
          </a:xfrm>
          <a:prstGeom prst="rect">
            <a:avLst/>
          </a:prstGeom>
        </p:spPr>
      </p:pic>
      <p:pic>
        <p:nvPicPr>
          <p:cNvPr id="37" name="Chemin Sans ROADM">
            <a:extLst>
              <a:ext uri="{FF2B5EF4-FFF2-40B4-BE49-F238E27FC236}">
                <a16:creationId xmlns:a16="http://schemas.microsoft.com/office/drawing/2014/main" id="{A274DC4C-D5EA-4106-B2B9-8A0F39D40E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08200" y="510300"/>
            <a:ext cx="3779044" cy="449699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08441ED-AD42-4E6A-89B0-959C511F8449}"/>
              </a:ext>
            </a:extLst>
          </p:cNvPr>
          <p:cNvSpPr/>
          <p:nvPr/>
        </p:nvSpPr>
        <p:spPr>
          <a:xfrm>
            <a:off x="4221714" y="614746"/>
            <a:ext cx="2684496" cy="90024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fr-FR" b="1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Un réseau express pour optimiser les performances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582C9C9-6DEF-4323-AB23-AB3E9B34B8F4}"/>
              </a:ext>
            </a:extLst>
          </p:cNvPr>
          <p:cNvSpPr txBox="1"/>
          <p:nvPr/>
        </p:nvSpPr>
        <p:spPr>
          <a:xfrm>
            <a:off x="4639435" y="2659218"/>
            <a:ext cx="2627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Le nombre de </a:t>
            </a:r>
            <a:r>
              <a:rPr lang="fr-FR" sz="1200" b="1" noProof="1">
                <a:solidFill>
                  <a:schemeClr val="accent1"/>
                </a:solidFill>
              </a:rPr>
              <a:t>ROADM</a:t>
            </a:r>
            <a:r>
              <a:rPr lang="fr-FR" sz="1200" noProof="1">
                <a:solidFill>
                  <a:schemeClr val="bg2"/>
                </a:solidFill>
              </a:rPr>
              <a:t> traversés </a:t>
            </a:r>
            <a:r>
              <a:rPr lang="fr-FR" sz="1200" b="1" noProof="1">
                <a:solidFill>
                  <a:schemeClr val="accent1"/>
                </a:solidFill>
              </a:rPr>
              <a:t>impacte l’OSNR </a:t>
            </a:r>
            <a:r>
              <a:rPr lang="fr-FR" sz="1200" noProof="1">
                <a:solidFill>
                  <a:schemeClr val="bg2"/>
                </a:solidFill>
              </a:rPr>
              <a:t>et donc la capacité</a:t>
            </a:r>
            <a:endParaRPr lang="fr-FR" sz="1200" baseline="-25000" noProof="1">
              <a:solidFill>
                <a:schemeClr val="bg2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D2CB00-B1C8-4913-BD9D-1E133BC388FD}"/>
              </a:ext>
            </a:extLst>
          </p:cNvPr>
          <p:cNvSpPr txBox="1"/>
          <p:nvPr/>
        </p:nvSpPr>
        <p:spPr>
          <a:xfrm>
            <a:off x="4680013" y="1883042"/>
            <a:ext cx="2586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Pour une même paire de carte, la </a:t>
            </a:r>
            <a:r>
              <a:rPr lang="fr-FR" sz="1200" b="1" noProof="1">
                <a:solidFill>
                  <a:schemeClr val="accent1"/>
                </a:solidFill>
              </a:rPr>
              <a:t>capacité maximale diminue avec la distance</a:t>
            </a:r>
            <a:endParaRPr lang="fr-FR" sz="1200" b="1" baseline="-25000" noProof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00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24" grpId="0"/>
      <p:bldP spid="29" grpId="0"/>
      <p:bldP spid="27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79255DF-1BB2-984D-AC30-E9F9484734C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982CBB-8324-450A-A0E2-F6718A716030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F0E28458-7D3B-4463-986F-A5874CB241B8}"/>
              </a:ext>
            </a:extLst>
          </p:cNvPr>
          <p:cNvSpPr txBox="1">
            <a:spLocks/>
          </p:cNvSpPr>
          <p:nvPr/>
        </p:nvSpPr>
        <p:spPr>
          <a:xfrm>
            <a:off x="3516692" y="99888"/>
            <a:ext cx="2110616" cy="3758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b="1" noProof="1">
                <a:solidFill>
                  <a:schemeClr val="tx2"/>
                </a:solidFill>
              </a:rPr>
              <a:t>Récapitulatif</a:t>
            </a:r>
            <a:endParaRPr lang="en-GB" sz="3000" b="1" noProof="1">
              <a:solidFill>
                <a:schemeClr val="tx2"/>
              </a:solidFill>
            </a:endParaRPr>
          </a:p>
        </p:txBody>
      </p:sp>
      <p:pic>
        <p:nvPicPr>
          <p:cNvPr id="4" name="Graphe Blanc">
            <a:extLst>
              <a:ext uri="{FF2B5EF4-FFF2-40B4-BE49-F238E27FC236}">
                <a16:creationId xmlns:a16="http://schemas.microsoft.com/office/drawing/2014/main" id="{8EAD5D0E-4A14-453A-A40D-9FAC9C30D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99" y="337500"/>
            <a:ext cx="6150600" cy="4463957"/>
          </a:xfrm>
          <a:prstGeom prst="rect">
            <a:avLst/>
          </a:prstGeom>
        </p:spPr>
      </p:pic>
      <p:pic>
        <p:nvPicPr>
          <p:cNvPr id="5" name="Graphe Blanc + WSS">
            <a:extLst>
              <a:ext uri="{FF2B5EF4-FFF2-40B4-BE49-F238E27FC236}">
                <a16:creationId xmlns:a16="http://schemas.microsoft.com/office/drawing/2014/main" id="{1D38B102-8AF9-4D7C-9F5B-CCBD7D70D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01" y="337499"/>
            <a:ext cx="6149420" cy="4463100"/>
          </a:xfrm>
          <a:prstGeom prst="rect">
            <a:avLst/>
          </a:prstGeom>
        </p:spPr>
      </p:pic>
      <p:pic>
        <p:nvPicPr>
          <p:cNvPr id="6" name="Graphes Blanc + Mux">
            <a:extLst>
              <a:ext uri="{FF2B5EF4-FFF2-40B4-BE49-F238E27FC236}">
                <a16:creationId xmlns:a16="http://schemas.microsoft.com/office/drawing/2014/main" id="{716E984C-CACF-4BF1-B874-D8D54E2BC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501" y="337499"/>
            <a:ext cx="6149420" cy="4463100"/>
          </a:xfrm>
          <a:prstGeom prst="rect">
            <a:avLst/>
          </a:prstGeom>
        </p:spPr>
      </p:pic>
      <p:pic>
        <p:nvPicPr>
          <p:cNvPr id="7" name="Chemin Blanc + Fibre">
            <a:extLst>
              <a:ext uri="{FF2B5EF4-FFF2-40B4-BE49-F238E27FC236}">
                <a16:creationId xmlns:a16="http://schemas.microsoft.com/office/drawing/2014/main" id="{E9966078-6057-4047-988F-C7C0727BF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501" y="337499"/>
            <a:ext cx="6149420" cy="4463100"/>
          </a:xfrm>
          <a:prstGeom prst="rect">
            <a:avLst/>
          </a:prstGeom>
        </p:spPr>
      </p:pic>
      <p:pic>
        <p:nvPicPr>
          <p:cNvPr id="9" name="Graphes Blanc + Trans">
            <a:extLst>
              <a:ext uri="{FF2B5EF4-FFF2-40B4-BE49-F238E27FC236}">
                <a16:creationId xmlns:a16="http://schemas.microsoft.com/office/drawing/2014/main" id="{1DCA851C-E3AC-45CC-8F3A-38FCEC8904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501" y="337499"/>
            <a:ext cx="6149420" cy="4463100"/>
          </a:xfrm>
          <a:prstGeom prst="rect">
            <a:avLst/>
          </a:prstGeom>
        </p:spPr>
      </p:pic>
      <p:pic>
        <p:nvPicPr>
          <p:cNvPr id="10" name="Graphe Blanc + Ampli">
            <a:extLst>
              <a:ext uri="{FF2B5EF4-FFF2-40B4-BE49-F238E27FC236}">
                <a16:creationId xmlns:a16="http://schemas.microsoft.com/office/drawing/2014/main" id="{FCE1ED2A-CF80-4BD9-98BA-A8FABE633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1501" y="337499"/>
            <a:ext cx="6149420" cy="4463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DE26E8FC-0971-4390-A341-8F51E6FFBB0B}"/>
                  </a:ext>
                </a:extLst>
              </p14:cNvPr>
              <p14:cNvContentPartPr/>
              <p14:nvPr/>
            </p14:nvContentPartPr>
            <p14:xfrm>
              <a:off x="6481646" y="4957969"/>
              <a:ext cx="34289" cy="34289"/>
            </p14:xfrm>
          </p:contentPart>
        </mc:Choice>
        <mc:Fallback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DE26E8FC-0971-4390-A341-8F51E6FFBB0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24421" y="4100744"/>
                <a:ext cx="1714450" cy="1714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87C297C8-6C15-47D4-ACAE-2CE42736E82C}"/>
                  </a:ext>
                </a:extLst>
              </p14:cNvPr>
              <p14:cNvContentPartPr/>
              <p14:nvPr/>
            </p14:nvContentPartPr>
            <p14:xfrm>
              <a:off x="6485426" y="3757819"/>
              <a:ext cx="34289" cy="34289"/>
            </p14:xfrm>
          </p:contentPart>
        </mc:Choice>
        <mc:Fallback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87C297C8-6C15-47D4-ACAE-2CE42736E82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28201" y="2900594"/>
                <a:ext cx="1714450" cy="1714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12797E61-88D6-4A61-8DCE-C9443A95A5F7}"/>
                  </a:ext>
                </a:extLst>
              </p14:cNvPr>
              <p14:cNvContentPartPr/>
              <p14:nvPr/>
            </p14:nvContentPartPr>
            <p14:xfrm>
              <a:off x="6431696" y="3686269"/>
              <a:ext cx="34289" cy="34289"/>
            </p14:xfrm>
          </p:contentPart>
        </mc:Choice>
        <mc:Fallback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12797E61-88D6-4A61-8DCE-C9443A95A5F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74471" y="2829044"/>
                <a:ext cx="1714450" cy="171445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Graphe Coloré avec WL5e">
            <a:extLst>
              <a:ext uri="{FF2B5EF4-FFF2-40B4-BE49-F238E27FC236}">
                <a16:creationId xmlns:a16="http://schemas.microsoft.com/office/drawing/2014/main" id="{6B1E1E1E-C9C8-45BF-B22F-97F9AE3AC9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1501" y="337501"/>
            <a:ext cx="6149153" cy="4462907"/>
          </a:xfrm>
          <a:prstGeom prst="rect">
            <a:avLst/>
          </a:prstGeom>
        </p:spPr>
      </p:pic>
      <p:pic>
        <p:nvPicPr>
          <p:cNvPr id="16" name="Graphe Coloré avec WL3N">
            <a:extLst>
              <a:ext uri="{FF2B5EF4-FFF2-40B4-BE49-F238E27FC236}">
                <a16:creationId xmlns:a16="http://schemas.microsoft.com/office/drawing/2014/main" id="{EACFA7F7-8F0D-45D6-A89B-F544CD6471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0498" y="338231"/>
            <a:ext cx="6149153" cy="4462907"/>
          </a:xfrm>
          <a:prstGeom prst="rect">
            <a:avLst/>
          </a:prstGeom>
        </p:spPr>
      </p:pic>
      <p:pic>
        <p:nvPicPr>
          <p:cNvPr id="17" name="Chemin bleu du bas">
            <a:extLst>
              <a:ext uri="{FF2B5EF4-FFF2-40B4-BE49-F238E27FC236}">
                <a16:creationId xmlns:a16="http://schemas.microsoft.com/office/drawing/2014/main" id="{4F573459-DA01-46CB-B016-677D4F8C8D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020" y="576330"/>
            <a:ext cx="7583567" cy="4508341"/>
          </a:xfrm>
          <a:prstGeom prst="rect">
            <a:avLst/>
          </a:prstGeom>
        </p:spPr>
      </p:pic>
      <p:pic>
        <p:nvPicPr>
          <p:cNvPr id="18" name="Chemin rouge du bas">
            <a:extLst>
              <a:ext uri="{FF2B5EF4-FFF2-40B4-BE49-F238E27FC236}">
                <a16:creationId xmlns:a16="http://schemas.microsoft.com/office/drawing/2014/main" id="{5F9DB9E5-F226-41EF-837C-EC819DCB74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5702" y="2369807"/>
            <a:ext cx="7686116" cy="1582397"/>
          </a:xfrm>
          <a:prstGeom prst="rect">
            <a:avLst/>
          </a:prstGeom>
        </p:spPr>
      </p:pic>
      <p:pic>
        <p:nvPicPr>
          <p:cNvPr id="19" name="Image Chemin vert du bas">
            <a:extLst>
              <a:ext uri="{FF2B5EF4-FFF2-40B4-BE49-F238E27FC236}">
                <a16:creationId xmlns:a16="http://schemas.microsoft.com/office/drawing/2014/main" id="{38CC8860-7C37-4D88-92D6-E692E2029A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3300" y="577800"/>
            <a:ext cx="7583567" cy="4508341"/>
          </a:xfrm>
          <a:prstGeom prst="rect">
            <a:avLst/>
          </a:prstGeom>
        </p:spPr>
      </p:pic>
      <p:pic>
        <p:nvPicPr>
          <p:cNvPr id="20" name="Chemin Vert haut">
            <a:extLst>
              <a:ext uri="{FF2B5EF4-FFF2-40B4-BE49-F238E27FC236}">
                <a16:creationId xmlns:a16="http://schemas.microsoft.com/office/drawing/2014/main" id="{5A66F545-9550-4143-B766-454203EC0BF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6000" y="572400"/>
            <a:ext cx="7583567" cy="4526514"/>
          </a:xfrm>
          <a:prstGeom prst="rect">
            <a:avLst/>
          </a:prstGeom>
        </p:spPr>
      </p:pic>
      <p:pic>
        <p:nvPicPr>
          <p:cNvPr id="21" name="Chemin Rouge haut">
            <a:extLst>
              <a:ext uri="{FF2B5EF4-FFF2-40B4-BE49-F238E27FC236}">
                <a16:creationId xmlns:a16="http://schemas.microsoft.com/office/drawing/2014/main" id="{F538D826-BEFE-4597-AA50-72522875FC9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6768" y="571365"/>
            <a:ext cx="7583567" cy="4526514"/>
          </a:xfrm>
          <a:prstGeom prst="rect">
            <a:avLst/>
          </a:prstGeom>
        </p:spPr>
      </p:pic>
      <p:pic>
        <p:nvPicPr>
          <p:cNvPr id="22" name="Chemin Rouge en Gras">
            <a:extLst>
              <a:ext uri="{FF2B5EF4-FFF2-40B4-BE49-F238E27FC236}">
                <a16:creationId xmlns:a16="http://schemas.microsoft.com/office/drawing/2014/main" id="{9BC4949C-4547-4C1A-8C4B-B80A0540DC5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6000" y="562783"/>
            <a:ext cx="7583567" cy="457973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8286114-D52D-4DC3-8283-21C57C6BB180}"/>
              </a:ext>
            </a:extLst>
          </p:cNvPr>
          <p:cNvSpPr txBox="1"/>
          <p:nvPr/>
        </p:nvSpPr>
        <p:spPr>
          <a:xfrm>
            <a:off x="2662356" y="4469239"/>
            <a:ext cx="495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>
                <a:solidFill>
                  <a:schemeClr val="bg2"/>
                </a:solidFill>
              </a:rPr>
              <a:t>C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091962A-AA49-4A45-97D3-91D77015ADEC}"/>
              </a:ext>
            </a:extLst>
          </p:cNvPr>
          <p:cNvSpPr txBox="1"/>
          <p:nvPr/>
        </p:nvSpPr>
        <p:spPr>
          <a:xfrm>
            <a:off x="2987779" y="4461812"/>
            <a:ext cx="595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>
                <a:solidFill>
                  <a:schemeClr val="accent2"/>
                </a:solidFill>
              </a:rPr>
              <a:t>D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C489D0D-E8CC-433D-A913-F7B297C45E28}"/>
              </a:ext>
            </a:extLst>
          </p:cNvPr>
          <p:cNvSpPr txBox="1"/>
          <p:nvPr/>
        </p:nvSpPr>
        <p:spPr>
          <a:xfrm>
            <a:off x="3334173" y="4469239"/>
            <a:ext cx="495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99CD5AD-1A27-4150-9E19-B9609108827D}"/>
              </a:ext>
            </a:extLst>
          </p:cNvPr>
          <p:cNvSpPr txBox="1"/>
          <p:nvPr/>
        </p:nvSpPr>
        <p:spPr>
          <a:xfrm>
            <a:off x="3703367" y="4469239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>
                <a:solidFill>
                  <a:schemeClr val="tx2"/>
                </a:solidFill>
              </a:rPr>
              <a:t>-F</a:t>
            </a:r>
          </a:p>
        </p:txBody>
      </p:sp>
      <p:sp>
        <p:nvSpPr>
          <p:cNvPr id="27" name="Espace réservé du texte 6">
            <a:extLst>
              <a:ext uri="{FF2B5EF4-FFF2-40B4-BE49-F238E27FC236}">
                <a16:creationId xmlns:a16="http://schemas.microsoft.com/office/drawing/2014/main" id="{B9A94B5C-BD21-4E3D-9BB5-E0645A65209F}"/>
              </a:ext>
            </a:extLst>
          </p:cNvPr>
          <p:cNvSpPr txBox="1">
            <a:spLocks/>
          </p:cNvSpPr>
          <p:nvPr/>
        </p:nvSpPr>
        <p:spPr>
          <a:xfrm>
            <a:off x="4247964" y="627535"/>
            <a:ext cx="3799552" cy="1486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/>
            <a:r>
              <a:rPr lang="fr-FR" sz="1500" b="1" noProof="1">
                <a:solidFill>
                  <a:schemeClr val="bg2"/>
                </a:solidFill>
              </a:rPr>
              <a:t>Fibres</a:t>
            </a:r>
            <a:r>
              <a:rPr lang="fr-FR" sz="1500" noProof="1">
                <a:solidFill>
                  <a:schemeClr val="bg2"/>
                </a:solidFill>
              </a:rPr>
              <a:t> =Transporte le signal</a:t>
            </a:r>
          </a:p>
          <a:p>
            <a:pPr marL="257175" indent="-257175"/>
            <a:r>
              <a:rPr lang="fr-FR" sz="1500" b="1" noProof="1">
                <a:solidFill>
                  <a:schemeClr val="accent1"/>
                </a:solidFill>
              </a:rPr>
              <a:t>WSS</a:t>
            </a:r>
            <a:r>
              <a:rPr lang="fr-FR" sz="1500" noProof="1">
                <a:solidFill>
                  <a:schemeClr val="accent1"/>
                </a:solidFill>
              </a:rPr>
              <a:t> = Guide le signal</a:t>
            </a:r>
          </a:p>
          <a:p>
            <a:pPr marL="257175" indent="-257175"/>
            <a:r>
              <a:rPr lang="fr-FR" sz="1500" b="1" noProof="1">
                <a:solidFill>
                  <a:schemeClr val="bg2"/>
                </a:solidFill>
              </a:rPr>
              <a:t>Ampli</a:t>
            </a:r>
            <a:r>
              <a:rPr lang="fr-FR" sz="1500" noProof="1">
                <a:solidFill>
                  <a:schemeClr val="bg2"/>
                </a:solidFill>
              </a:rPr>
              <a:t> = Compense les pertes</a:t>
            </a:r>
          </a:p>
          <a:p>
            <a:pPr marL="257175" indent="-257175"/>
            <a:r>
              <a:rPr lang="fr-FR" sz="1500" b="1" noProof="1">
                <a:solidFill>
                  <a:schemeClr val="accent1"/>
                </a:solidFill>
              </a:rPr>
              <a:t>Mux</a:t>
            </a:r>
            <a:r>
              <a:rPr lang="fr-FR" sz="1500" noProof="1">
                <a:solidFill>
                  <a:schemeClr val="accent1"/>
                </a:solidFill>
              </a:rPr>
              <a:t> = Extrait le signal </a:t>
            </a:r>
          </a:p>
          <a:p>
            <a:pPr marL="257175" indent="-257175"/>
            <a:r>
              <a:rPr lang="fr-FR" sz="1500" b="1" noProof="1">
                <a:solidFill>
                  <a:schemeClr val="bg2"/>
                </a:solidFill>
              </a:rPr>
              <a:t>Transpondeur</a:t>
            </a:r>
            <a:r>
              <a:rPr lang="fr-FR" sz="1500" noProof="1">
                <a:solidFill>
                  <a:schemeClr val="bg2"/>
                </a:solidFill>
              </a:rPr>
              <a:t> = Convertit le signal</a:t>
            </a:r>
          </a:p>
        </p:txBody>
      </p:sp>
    </p:spTree>
    <p:extLst>
      <p:ext uri="{BB962C8B-B14F-4D97-AF65-F5344CB8AC3E}">
        <p14:creationId xmlns:p14="http://schemas.microsoft.com/office/powerpoint/2010/main" val="201222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24" grpId="0" build="p"/>
      <p:bldP spid="25" grpId="0" build="p"/>
      <p:bldP spid="2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79255DF-1BB2-984D-AC30-E9F9484734C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982CBB-8324-450A-A0E2-F6718A716030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A9482EC1-CE59-4674-A78A-C7CC4ECAB2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4010" y="198796"/>
            <a:ext cx="8512064" cy="375888"/>
          </a:xfrm>
        </p:spPr>
        <p:txBody>
          <a:bodyPr/>
          <a:lstStyle/>
          <a:p>
            <a:r>
              <a:rPr lang="en-GB" sz="2400" b="1" cap="none" noProof="1"/>
              <a:t>Les avantages  &amp; les limitations d’un reseau WDM</a:t>
            </a:r>
          </a:p>
        </p:txBody>
      </p:sp>
      <p:sp>
        <p:nvSpPr>
          <p:cNvPr id="14" name="Espace réservé du numéro de diapositive 10">
            <a:extLst>
              <a:ext uri="{FF2B5EF4-FFF2-40B4-BE49-F238E27FC236}">
                <a16:creationId xmlns:a16="http://schemas.microsoft.com/office/drawing/2014/main" id="{E22FE8E3-13EE-421D-BA57-09E60F8F0E24}"/>
              </a:ext>
            </a:extLst>
          </p:cNvPr>
          <p:cNvSpPr txBox="1">
            <a:spLocks/>
          </p:cNvSpPr>
          <p:nvPr/>
        </p:nvSpPr>
        <p:spPr bwMode="gray">
          <a:xfrm>
            <a:off x="7598000" y="4725000"/>
            <a:ext cx="310950" cy="2738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r" defTabSz="1219170" rtl="0" eaLnBrk="1" latinLnBrk="0" hangingPunct="1">
              <a:defRPr sz="1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982CBB-8324-450A-A0E2-F6718A716030}" type="slidenum">
              <a:rPr lang="fr-FR" sz="750"/>
              <a:pPr/>
              <a:t>26</a:t>
            </a:fld>
            <a:endParaRPr lang="fr-FR" sz="7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841CF2-73B6-4DE6-B563-47A2FF1967FE}"/>
              </a:ext>
            </a:extLst>
          </p:cNvPr>
          <p:cNvSpPr/>
          <p:nvPr/>
        </p:nvSpPr>
        <p:spPr>
          <a:xfrm>
            <a:off x="4651538" y="1275607"/>
            <a:ext cx="3885726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500" noProof="1">
              <a:solidFill>
                <a:schemeClr val="accent1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fr-FR" sz="1350" noProof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17E83E-3877-432E-AE8A-0533BD868B94}"/>
              </a:ext>
            </a:extLst>
          </p:cNvPr>
          <p:cNvSpPr/>
          <p:nvPr/>
        </p:nvSpPr>
        <p:spPr>
          <a:xfrm>
            <a:off x="551124" y="1329612"/>
            <a:ext cx="3697658" cy="3023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350" b="1" noProof="1">
                <a:solidFill>
                  <a:schemeClr val="bg2"/>
                </a:solidFill>
              </a:rPr>
              <a:t>LES AVANTAGES</a:t>
            </a:r>
            <a:r>
              <a:rPr lang="fr-FR" sz="1350" noProof="1">
                <a:solidFill>
                  <a:schemeClr val="bg2"/>
                </a:solidFill>
              </a:rPr>
              <a:t>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r-FR" sz="1350" noProof="1">
                <a:solidFill>
                  <a:schemeClr val="bg2"/>
                </a:solidFill>
              </a:rPr>
              <a:t>Transporter une grande quantité de traffic sur une paire de fibre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fr-FR" sz="1350" noProof="1">
              <a:solidFill>
                <a:schemeClr val="bg2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r-FR" sz="1350" noProof="1">
                <a:solidFill>
                  <a:schemeClr val="bg2"/>
                </a:solidFill>
              </a:rPr>
              <a:t>Ne pas régénérer la capacité sur chaque point intermédiaire €€€ : Autoroutes photoniques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fr-FR" sz="1350" noProof="1">
              <a:solidFill>
                <a:schemeClr val="bg2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r-FR" sz="1350" noProof="1">
                <a:solidFill>
                  <a:schemeClr val="bg2"/>
                </a:solidFill>
              </a:rPr>
              <a:t>Transporter un traffic sur de grandes distances (Paris – Marseille avec une carte à Paris, une carte à Marseille)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fr-FR" sz="1350" noProof="1">
              <a:solidFill>
                <a:schemeClr val="bg2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fr-FR" sz="1350" noProof="1">
              <a:solidFill>
                <a:schemeClr val="bg2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fr-FR" sz="1500" noProof="1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F77000-10C7-41E9-A487-2E33D2E1AB21}"/>
              </a:ext>
            </a:extLst>
          </p:cNvPr>
          <p:cNvSpPr/>
          <p:nvPr/>
        </p:nvSpPr>
        <p:spPr>
          <a:xfrm>
            <a:off x="4950042" y="1328609"/>
            <a:ext cx="3697658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350" b="1" noProof="1">
                <a:solidFill>
                  <a:schemeClr val="bg2"/>
                </a:solidFill>
              </a:rPr>
              <a:t>LES LIMITATIONS</a:t>
            </a:r>
            <a:r>
              <a:rPr lang="fr-FR" sz="1350" noProof="1">
                <a:solidFill>
                  <a:schemeClr val="bg2"/>
                </a:solidFill>
              </a:rPr>
              <a:t>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r-FR" sz="1350" noProof="1">
                <a:solidFill>
                  <a:schemeClr val="bg2"/>
                </a:solidFill>
              </a:rPr>
              <a:t>Une paire de fibre ne pourra pas porter tellement plus de capacité </a:t>
            </a:r>
            <a:r>
              <a:rPr lang="fr-FR" sz="1350" b="1" noProof="1">
                <a:solidFill>
                  <a:schemeClr val="accent2"/>
                </a:solidFill>
              </a:rPr>
              <a:t>Amélioration des transpondeurs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fr-FR" sz="1350" noProof="1">
              <a:solidFill>
                <a:schemeClr val="bg2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r-FR" sz="1350" noProof="1">
                <a:solidFill>
                  <a:schemeClr val="bg2"/>
                </a:solidFill>
              </a:rPr>
              <a:t>La flexibilté est par lambda, nous n’avons pas la flexibilté d’un réseau IP </a:t>
            </a:r>
            <a:r>
              <a:rPr lang="fr-FR" sz="1350" noProof="1">
                <a:solidFill>
                  <a:schemeClr val="accent2"/>
                </a:solidFill>
              </a:rPr>
              <a:t>: </a:t>
            </a:r>
            <a:r>
              <a:rPr lang="fr-FR" sz="1350" b="1" noProof="1">
                <a:solidFill>
                  <a:schemeClr val="accent2"/>
                </a:solidFill>
              </a:rPr>
              <a:t>Réseau OTN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fr-FR" sz="1350" noProof="1">
              <a:solidFill>
                <a:schemeClr val="bg2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fr-FR" sz="1350" noProof="1">
                <a:solidFill>
                  <a:schemeClr val="bg2"/>
                </a:solidFill>
              </a:rPr>
              <a:t>Décroissance de la capacité avec la distance pour une même carte transpondeur : </a:t>
            </a:r>
            <a:r>
              <a:rPr lang="fr-FR" sz="1350" b="1" noProof="1">
                <a:solidFill>
                  <a:schemeClr val="accent2"/>
                </a:solidFill>
              </a:rPr>
              <a:t>Construction de routes express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fr-FR" sz="1350" noProof="1">
              <a:solidFill>
                <a:schemeClr val="bg2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fr-FR" sz="1350" noProof="1">
              <a:solidFill>
                <a:schemeClr val="bg2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fr-FR" sz="1350" noProof="1">
              <a:solidFill>
                <a:schemeClr val="bg2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fr-FR" sz="1500" noProof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25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B5D1EADB-A670-4EFC-B351-CDDDBA25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474223"/>
            <a:ext cx="8280000" cy="796835"/>
          </a:xfrm>
        </p:spPr>
        <p:txBody>
          <a:bodyPr/>
          <a:lstStyle/>
          <a:p>
            <a:r>
              <a:rPr lang="fr-FR" dirty="0"/>
              <a:t>Les réseaux de Cœur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20E00B-0F12-414F-ABB3-B99351D9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E01F7A-8762-4CE7-803B-DB133D0B9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9698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79255DF-1BB2-984D-AC30-E9F9484734C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982CBB-8324-450A-A0E2-F6718A716030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F0E28458-7D3B-4463-986F-A5874CB241B8}"/>
              </a:ext>
            </a:extLst>
          </p:cNvPr>
          <p:cNvSpPr txBox="1">
            <a:spLocks/>
          </p:cNvSpPr>
          <p:nvPr/>
        </p:nvSpPr>
        <p:spPr>
          <a:xfrm>
            <a:off x="315968" y="160427"/>
            <a:ext cx="8512064" cy="3758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b="1" noProof="1">
                <a:solidFill>
                  <a:schemeClr val="tx2"/>
                </a:solidFill>
              </a:rPr>
              <a:t>Les objectifs du réseau Coeur WDM chez Bouygues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73D47BC8-8071-4CE8-A036-9A533FC5BAA1}"/>
              </a:ext>
            </a:extLst>
          </p:cNvPr>
          <p:cNvSpPr txBox="1">
            <a:spLocks/>
          </p:cNvSpPr>
          <p:nvPr/>
        </p:nvSpPr>
        <p:spPr bwMode="gray">
          <a:xfrm>
            <a:off x="7598000" y="4725000"/>
            <a:ext cx="310950" cy="2738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r" defTabSz="1219170" rtl="0" eaLnBrk="1" latinLnBrk="0" hangingPunct="1">
              <a:defRPr sz="1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982CBB-8324-450A-A0E2-F6718A716030}" type="slidenum">
              <a:rPr lang="fr-FR" sz="750"/>
              <a:pPr/>
              <a:t>28</a:t>
            </a:fld>
            <a:endParaRPr lang="fr-FR" sz="7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09C29D-CFA9-4612-9C0B-6889FF71698E}"/>
              </a:ext>
            </a:extLst>
          </p:cNvPr>
          <p:cNvSpPr/>
          <p:nvPr/>
        </p:nvSpPr>
        <p:spPr>
          <a:xfrm>
            <a:off x="117536" y="741823"/>
            <a:ext cx="5503500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b="1" noProof="1">
                <a:solidFill>
                  <a:schemeClr val="bg2"/>
                </a:solidFill>
              </a:rPr>
              <a:t>Le WDM supporte les réseaux L2/L3 Bouygues-télécom</a:t>
            </a:r>
          </a:p>
          <a:p>
            <a:endParaRPr lang="fr-FR" sz="1350" b="1" noProof="1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13543-0E06-47A3-AF34-354D59E58C82}"/>
              </a:ext>
            </a:extLst>
          </p:cNvPr>
          <p:cNvSpPr/>
          <p:nvPr/>
        </p:nvSpPr>
        <p:spPr>
          <a:xfrm>
            <a:off x="405025" y="1463784"/>
            <a:ext cx="39804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fr-FR" sz="1350" noProof="1">
                <a:solidFill>
                  <a:schemeClr val="bg2"/>
                </a:solidFill>
              </a:rPr>
              <a:t>Réseau IP/MPLS Grand Public : SIRIUS</a:t>
            </a:r>
          </a:p>
          <a:p>
            <a:pPr marL="257175" indent="-257175">
              <a:buFontTx/>
              <a:buChar char="-"/>
            </a:pPr>
            <a:endParaRPr lang="fr-FR" sz="1350" noProof="1">
              <a:solidFill>
                <a:schemeClr val="bg2"/>
              </a:solidFill>
            </a:endParaRPr>
          </a:p>
          <a:p>
            <a:endParaRPr lang="fr-FR" sz="1500" noProof="1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D42CB9-B08D-4693-BC99-B62F870FF8D2}"/>
              </a:ext>
            </a:extLst>
          </p:cNvPr>
          <p:cNvSpPr/>
          <p:nvPr/>
        </p:nvSpPr>
        <p:spPr>
          <a:xfrm>
            <a:off x="405025" y="1874127"/>
            <a:ext cx="41675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fr-FR" sz="1350" noProof="1">
                <a:solidFill>
                  <a:schemeClr val="bg2"/>
                </a:solidFill>
              </a:rPr>
              <a:t>IP/MPLS Entreprise : ARCTURUS</a:t>
            </a:r>
          </a:p>
          <a:p>
            <a:pPr marL="257175" indent="-257175">
              <a:buFontTx/>
              <a:buChar char="-"/>
            </a:pPr>
            <a:endParaRPr lang="fr-FR" sz="1350" noProof="1">
              <a:solidFill>
                <a:schemeClr val="bg2"/>
              </a:solidFill>
            </a:endParaRPr>
          </a:p>
          <a:p>
            <a:endParaRPr lang="fr-FR" sz="1500" noProof="1">
              <a:solidFill>
                <a:schemeClr val="bg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EEB92E-C3CA-4350-9117-65A181E47D93}"/>
              </a:ext>
            </a:extLst>
          </p:cNvPr>
          <p:cNvSpPr/>
          <p:nvPr/>
        </p:nvSpPr>
        <p:spPr>
          <a:xfrm>
            <a:off x="405024" y="2303609"/>
            <a:ext cx="41675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fr-FR" sz="1350" noProof="1">
                <a:solidFill>
                  <a:schemeClr val="bg2"/>
                </a:solidFill>
              </a:rPr>
              <a:t>Omega (Agrégation), Orion (DCN), etc</a:t>
            </a:r>
            <a:r>
              <a:rPr lang="fr-FR" sz="1350" noProof="1">
                <a:solidFill>
                  <a:schemeClr val="accent1"/>
                </a:solidFill>
              </a:rPr>
              <a:t>.</a:t>
            </a:r>
          </a:p>
          <a:p>
            <a:pPr marL="257175" indent="-257175">
              <a:buFontTx/>
              <a:buChar char="-"/>
            </a:pPr>
            <a:endParaRPr lang="fr-FR" sz="1350" noProof="1">
              <a:solidFill>
                <a:schemeClr val="accent1"/>
              </a:solidFill>
            </a:endParaRPr>
          </a:p>
          <a:p>
            <a:endParaRPr lang="fr-FR" sz="1500" noProof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EFA81A-0721-4660-8482-512C01854183}"/>
              </a:ext>
            </a:extLst>
          </p:cNvPr>
          <p:cNvSpPr/>
          <p:nvPr/>
        </p:nvSpPr>
        <p:spPr>
          <a:xfrm>
            <a:off x="117536" y="2866675"/>
            <a:ext cx="5503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b="1" noProof="1">
                <a:solidFill>
                  <a:schemeClr val="bg2"/>
                </a:solidFill>
              </a:rPr>
              <a:t>Le WDM permet </a:t>
            </a:r>
            <a:r>
              <a:rPr lang="fr-FR" sz="1350" b="1" noProof="1">
                <a:solidFill>
                  <a:schemeClr val="bg2"/>
                </a:solidFill>
              </a:rPr>
              <a:t>d’établir</a:t>
            </a:r>
            <a:r>
              <a:rPr lang="fr-FR" sz="1500" b="1" noProof="1">
                <a:solidFill>
                  <a:schemeClr val="bg2"/>
                </a:solidFill>
              </a:rPr>
              <a:t> de la capacité pour des clients tiers : Offres Sur Mesures (OSM)</a:t>
            </a:r>
          </a:p>
          <a:p>
            <a:endParaRPr lang="fr-FR" sz="1500" b="1" noProof="1">
              <a:solidFill>
                <a:schemeClr val="bg2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5BD6B5E-C7D2-4961-B473-BF5C89FB2DF5}"/>
              </a:ext>
            </a:extLst>
          </p:cNvPr>
          <p:cNvSpPr/>
          <p:nvPr/>
        </p:nvSpPr>
        <p:spPr>
          <a:xfrm>
            <a:off x="440201" y="1428749"/>
            <a:ext cx="3819525" cy="36326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01AC304-8553-4C18-AC69-1893739DBD4E}"/>
              </a:ext>
            </a:extLst>
          </p:cNvPr>
          <p:cNvSpPr txBox="1"/>
          <p:nvPr/>
        </p:nvSpPr>
        <p:spPr>
          <a:xfrm>
            <a:off x="4287725" y="1420144"/>
            <a:ext cx="1053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00" b="1">
                <a:solidFill>
                  <a:schemeClr val="accent2"/>
                </a:solidFill>
              </a:rPr>
              <a:t>&gt; 90 %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CD4BD5-206F-4CED-A941-7BEF7E6E1649}"/>
              </a:ext>
            </a:extLst>
          </p:cNvPr>
          <p:cNvSpPr/>
          <p:nvPr/>
        </p:nvSpPr>
        <p:spPr>
          <a:xfrm>
            <a:off x="6238567" y="1331494"/>
            <a:ext cx="2905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350" noProof="1">
                <a:solidFill>
                  <a:srgbClr val="0070C0"/>
                </a:solidFill>
              </a:rPr>
              <a:t>Intelligence portée par les couches supérieures</a:t>
            </a:r>
          </a:p>
          <a:p>
            <a:pPr marL="342900" indent="-342900">
              <a:buFont typeface="+mj-lt"/>
              <a:buAutoNum type="arabicPeriod"/>
            </a:pPr>
            <a:endParaRPr lang="fr-FR" sz="225" noProof="1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350" noProof="1">
                <a:solidFill>
                  <a:srgbClr val="0070C0"/>
                </a:solidFill>
              </a:rPr>
              <a:t>Coûts optimisés au 100 G</a:t>
            </a:r>
          </a:p>
          <a:p>
            <a:pPr marL="342900" indent="-342900">
              <a:buFont typeface="+mj-lt"/>
              <a:buAutoNum type="arabicPeriod"/>
            </a:pPr>
            <a:endParaRPr lang="fr-FR" sz="225" noProof="1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350" noProof="1">
                <a:solidFill>
                  <a:srgbClr val="0070C0"/>
                </a:solidFill>
              </a:rPr>
              <a:t>Besoin de livrer de grosses quantité de 100 G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3CEF427-B4DF-46B4-A244-0D484385967C}"/>
              </a:ext>
            </a:extLst>
          </p:cNvPr>
          <p:cNvCxnSpPr/>
          <p:nvPr/>
        </p:nvCxnSpPr>
        <p:spPr>
          <a:xfrm>
            <a:off x="4996005" y="1924664"/>
            <a:ext cx="1065583" cy="0"/>
          </a:xfrm>
          <a:prstGeom prst="straightConnector1">
            <a:avLst/>
          </a:prstGeom>
          <a:ln w="76200">
            <a:gradFill>
              <a:gsLst>
                <a:gs pos="29000">
                  <a:srgbClr val="009DCC"/>
                </a:gs>
                <a:gs pos="77000">
                  <a:srgbClr val="0070C0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14EFADE-0DE0-4B76-8D64-DA28B4923798}"/>
              </a:ext>
            </a:extLst>
          </p:cNvPr>
          <p:cNvCxnSpPr/>
          <p:nvPr/>
        </p:nvCxnSpPr>
        <p:spPr>
          <a:xfrm>
            <a:off x="4996005" y="3327609"/>
            <a:ext cx="1065583" cy="0"/>
          </a:xfrm>
          <a:prstGeom prst="straightConnector1">
            <a:avLst/>
          </a:prstGeom>
          <a:ln w="76200">
            <a:gradFill>
              <a:gsLst>
                <a:gs pos="0">
                  <a:srgbClr val="009DCC"/>
                </a:gs>
                <a:gs pos="100000">
                  <a:srgbClr val="0070C0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69E6860-B3D4-42B6-B456-037E26E80B3C}"/>
              </a:ext>
            </a:extLst>
          </p:cNvPr>
          <p:cNvSpPr/>
          <p:nvPr/>
        </p:nvSpPr>
        <p:spPr>
          <a:xfrm>
            <a:off x="6234248" y="2895786"/>
            <a:ext cx="2787897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350" noProof="1">
                <a:solidFill>
                  <a:srgbClr val="0070C0"/>
                </a:solidFill>
              </a:rPr>
              <a:t>Réseau intelligent</a:t>
            </a:r>
          </a:p>
          <a:p>
            <a:pPr marL="342900" indent="-342900">
              <a:buFont typeface="+mj-lt"/>
              <a:buAutoNum type="arabicPeriod"/>
            </a:pPr>
            <a:endParaRPr lang="fr-FR" sz="225" noProof="1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350" noProof="1">
                <a:solidFill>
                  <a:srgbClr val="0070C0"/>
                </a:solidFill>
              </a:rPr>
              <a:t>Intelligence portée par le WDM</a:t>
            </a:r>
          </a:p>
          <a:p>
            <a:pPr marL="342900" indent="-342900">
              <a:buFont typeface="+mj-lt"/>
              <a:buAutoNum type="arabicPeriod"/>
            </a:pPr>
            <a:endParaRPr lang="fr-FR" sz="225" noProof="1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350" noProof="1">
                <a:solidFill>
                  <a:srgbClr val="0070C0"/>
                </a:solidFill>
              </a:rPr>
              <a:t>Coûts optimisés au 100 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CF5F79-440D-473A-80B4-9CC37D5443BD}"/>
              </a:ext>
            </a:extLst>
          </p:cNvPr>
          <p:cNvSpPr/>
          <p:nvPr/>
        </p:nvSpPr>
        <p:spPr>
          <a:xfrm>
            <a:off x="6937439" y="880321"/>
            <a:ext cx="139044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noProof="1">
                <a:solidFill>
                  <a:srgbClr val="0070C0"/>
                </a:solidFill>
              </a:rPr>
              <a:t>Spécifités</a:t>
            </a:r>
          </a:p>
          <a:p>
            <a:endParaRPr lang="fr-FR" sz="1500" b="1" noProof="1">
              <a:solidFill>
                <a:srgbClr val="0070C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AF421-C8CA-42FB-A064-6D37E37AD93D}"/>
              </a:ext>
            </a:extLst>
          </p:cNvPr>
          <p:cNvSpPr/>
          <p:nvPr/>
        </p:nvSpPr>
        <p:spPr>
          <a:xfrm>
            <a:off x="123444" y="4078303"/>
            <a:ext cx="315241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350" b="1" noProof="1">
                <a:solidFill>
                  <a:schemeClr val="bg2"/>
                </a:solidFill>
              </a:rPr>
              <a:t>2 Réseaux de cœur spécifiques: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CA8DE57-FAA3-4512-8FC0-02DCA66E5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01" b="28175"/>
          <a:stretch/>
        </p:blipFill>
        <p:spPr>
          <a:xfrm>
            <a:off x="4112771" y="3628422"/>
            <a:ext cx="2153450" cy="50783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542AF01-96C6-446E-B84A-45AABC2F3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62" t="22782"/>
          <a:stretch/>
        </p:blipFill>
        <p:spPr>
          <a:xfrm>
            <a:off x="4112771" y="4174656"/>
            <a:ext cx="2429969" cy="733664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78F5445-DA5D-4AA6-A9CF-AF5E8B1387D4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3275857" y="3882338"/>
            <a:ext cx="836914" cy="346006"/>
          </a:xfrm>
          <a:prstGeom prst="straightConnector1">
            <a:avLst/>
          </a:prstGeom>
          <a:ln w="76200">
            <a:gradFill>
              <a:gsLst>
                <a:gs pos="0">
                  <a:srgbClr val="009DCC"/>
                </a:gs>
                <a:gs pos="100000">
                  <a:srgbClr val="0070C0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C57CC42-7317-4272-B490-94B05F13E775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3275857" y="4228344"/>
            <a:ext cx="836914" cy="313144"/>
          </a:xfrm>
          <a:prstGeom prst="straightConnector1">
            <a:avLst/>
          </a:prstGeom>
          <a:ln w="76200">
            <a:gradFill>
              <a:gsLst>
                <a:gs pos="0">
                  <a:srgbClr val="009DCC"/>
                </a:gs>
                <a:gs pos="100000">
                  <a:srgbClr val="0070C0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2" grpId="0"/>
      <p:bldP spid="13" grpId="0" animBg="1"/>
      <p:bldP spid="14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0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663AA5-A9E5-416E-A40C-40A91E464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648072"/>
          </a:xfrm>
        </p:spPr>
        <p:txBody>
          <a:bodyPr/>
          <a:lstStyle/>
          <a:p>
            <a:r>
              <a:rPr lang="fr-FR" dirty="0"/>
              <a:t>Optical Fibre Networks :</a:t>
            </a:r>
            <a:br>
              <a:rPr lang="fr-FR" dirty="0"/>
            </a:br>
            <a:r>
              <a:rPr lang="fr-FR"/>
              <a:t>Course 4/4 </a:t>
            </a:r>
            <a:r>
              <a:rPr lang="fr-FR" dirty="0"/>
              <a:t>programme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DAF3663-1F17-4004-AABB-ABECB28B9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999" y="1419622"/>
            <a:ext cx="3509945" cy="3096477"/>
          </a:xfrm>
        </p:spPr>
        <p:txBody>
          <a:bodyPr/>
          <a:lstStyle/>
          <a:p>
            <a:pPr lvl="1">
              <a:tabLst/>
            </a:pPr>
            <a:r>
              <a:rPr lang="en-GB" sz="1400" cap="all" dirty="0">
                <a:solidFill>
                  <a:srgbClr val="50BFDA"/>
                </a:solidFill>
                <a:latin typeface="Bouygues Read Medium" pitchFamily="50" charset="0"/>
              </a:rPr>
              <a:t>1. Tools for the design</a:t>
            </a:r>
          </a:p>
          <a:p>
            <a:pPr lvl="1">
              <a:tabLst/>
            </a:pPr>
            <a:r>
              <a:rPr lang="en-GB" dirty="0"/>
              <a:t>The requirement, the constraints</a:t>
            </a:r>
          </a:p>
          <a:p>
            <a:pPr lvl="1">
              <a:tabLst/>
            </a:pPr>
            <a:r>
              <a:rPr lang="en-GB" dirty="0"/>
              <a:t>Applicable solutions</a:t>
            </a:r>
          </a:p>
          <a:p>
            <a:pPr lvl="1">
              <a:tabLst/>
            </a:pPr>
            <a:endParaRPr lang="en-GB" dirty="0"/>
          </a:p>
          <a:p>
            <a:pPr lvl="1">
              <a:tabLst/>
            </a:pPr>
            <a:r>
              <a:rPr lang="en-GB" sz="1400" cap="all" dirty="0">
                <a:solidFill>
                  <a:srgbClr val="50BFDA"/>
                </a:solidFill>
                <a:latin typeface="Bouygues Read Medium" pitchFamily="50" charset="0"/>
              </a:rPr>
              <a:t>2. Fibre installation, real life</a:t>
            </a:r>
          </a:p>
          <a:p>
            <a:pPr lvl="1">
              <a:tabLst/>
            </a:pPr>
            <a:r>
              <a:rPr lang="en-GB" sz="1400" dirty="0"/>
              <a:t>Use cases : typically securing signal</a:t>
            </a:r>
          </a:p>
          <a:p>
            <a:pPr lvl="1">
              <a:tabLst/>
            </a:pPr>
            <a:r>
              <a:rPr lang="en-GB" sz="1400" dirty="0"/>
              <a:t>Principle and Technical solutions</a:t>
            </a:r>
          </a:p>
          <a:p>
            <a:pPr lvl="1"/>
            <a:endParaRPr lang="en-GB" sz="1400" dirty="0">
              <a:latin typeface="+mn-lt"/>
            </a:endParaRPr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84CA0AB7-5D24-4452-A122-5E160390BAC1}"/>
              </a:ext>
            </a:extLst>
          </p:cNvPr>
          <p:cNvSpPr txBox="1">
            <a:spLocks/>
          </p:cNvSpPr>
          <p:nvPr/>
        </p:nvSpPr>
        <p:spPr bwMode="gray">
          <a:xfrm>
            <a:off x="5076056" y="1419622"/>
            <a:ext cx="3509945" cy="30964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900"/>
              </a:spcAft>
              <a:buFont typeface="Arial" pitchFamily="34" charset="0"/>
              <a:buNone/>
              <a:tabLst>
                <a:tab pos="2241550" algn="l"/>
              </a:tabLst>
              <a:defRPr sz="1350" kern="1200" cap="all" baseline="0">
                <a:solidFill>
                  <a:schemeClr val="tx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-182563"/>
            <a:r>
              <a:rPr lang="en-US" sz="1400" cap="all" dirty="0">
                <a:solidFill>
                  <a:srgbClr val="50BFDA"/>
                </a:solidFill>
                <a:latin typeface="Bouygues Read Medium" pitchFamily="50" charset="0"/>
              </a:rPr>
              <a:t>3. Commercial offers for Optical </a:t>
            </a:r>
            <a:r>
              <a:rPr lang="en-US" sz="1400" cap="all" dirty="0" err="1">
                <a:solidFill>
                  <a:srgbClr val="50BFDA"/>
                </a:solidFill>
                <a:latin typeface="Bouygues Read Medium" pitchFamily="50" charset="0"/>
              </a:rPr>
              <a:t>fibre</a:t>
            </a:r>
            <a:endParaRPr lang="en-US" sz="1400" cap="all" dirty="0">
              <a:solidFill>
                <a:srgbClr val="50BFDA"/>
              </a:solidFill>
              <a:latin typeface="Bouygues Read Medium" pitchFamily="50" charset="0"/>
            </a:endParaRPr>
          </a:p>
          <a:p>
            <a:pPr lvl="1"/>
            <a:r>
              <a:rPr lang="en-US" sz="1400" dirty="0"/>
              <a:t>xxx</a:t>
            </a:r>
          </a:p>
          <a:p>
            <a:pPr lvl="1">
              <a:tabLst/>
            </a:pPr>
            <a:endParaRPr lang="en-GB" sz="1400" dirty="0"/>
          </a:p>
          <a:p>
            <a:pPr lvl="1">
              <a:tabLst/>
            </a:pPr>
            <a:r>
              <a:rPr lang="en-GB" sz="1400" cap="all" dirty="0">
                <a:solidFill>
                  <a:srgbClr val="50BFDA"/>
                </a:solidFill>
                <a:latin typeface="Bouygues Read Medium" pitchFamily="50" charset="0"/>
              </a:rPr>
              <a:t>4. Financing a network</a:t>
            </a:r>
          </a:p>
          <a:p>
            <a:pPr lvl="1">
              <a:tabLst/>
            </a:pPr>
            <a:r>
              <a:rPr lang="en-GB" sz="1400" dirty="0"/>
              <a:t>Optical fibre services (dark </a:t>
            </a:r>
            <a:r>
              <a:rPr lang="en-GB" sz="1400" dirty="0" err="1"/>
              <a:t>fiber</a:t>
            </a:r>
            <a:r>
              <a:rPr lang="en-GB" sz="1400" dirty="0"/>
              <a:t>, lambda)</a:t>
            </a:r>
          </a:p>
          <a:p>
            <a:pPr lvl="1">
              <a:tabLst/>
            </a:pPr>
            <a:r>
              <a:rPr lang="en-GB" sz="1400" dirty="0"/>
              <a:t>FTTH share of revenue</a:t>
            </a:r>
          </a:p>
          <a:p>
            <a:pPr lvl="1">
              <a:tabLst/>
            </a:pPr>
            <a:r>
              <a:rPr lang="en-GB" sz="1400" dirty="0"/>
              <a:t>Collaborative networks</a:t>
            </a:r>
          </a:p>
          <a:p>
            <a:pPr>
              <a:spcAft>
                <a:spcPts val="0"/>
              </a:spcAft>
              <a:tabLst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775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13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25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991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B5D1EADB-A670-4EFC-B351-CDDDBA25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réseaux de Cœurs</a:t>
            </a:r>
            <a:br>
              <a:rPr lang="fr-FR"/>
            </a:br>
            <a:br>
              <a:rPr lang="fr-FR"/>
            </a:br>
            <a:r>
              <a:rPr lang="fr-FR" sz="2700"/>
              <a:t>Les chantiers en cours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20E00B-0F12-414F-ABB3-B99351D9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E01F7A-8762-4CE7-803B-DB133D0B9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182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F0E28458-7D3B-4463-986F-A5874CB241B8}"/>
              </a:ext>
            </a:extLst>
          </p:cNvPr>
          <p:cNvSpPr txBox="1">
            <a:spLocks/>
          </p:cNvSpPr>
          <p:nvPr/>
        </p:nvSpPr>
        <p:spPr>
          <a:xfrm>
            <a:off x="315968" y="160427"/>
            <a:ext cx="8512064" cy="3758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b="1" noProof="1">
                <a:solidFill>
                  <a:schemeClr val="tx2"/>
                </a:solidFill>
              </a:rPr>
              <a:t>WDM : Ce qui anime le Coeur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79255DF-1BB2-984D-AC30-E9F9484734C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406486" y="4931788"/>
            <a:ext cx="540000" cy="180000"/>
          </a:xfrm>
        </p:spPr>
        <p:txBody>
          <a:bodyPr/>
          <a:lstStyle/>
          <a:p>
            <a:fld id="{76982CBB-8324-450A-A0E2-F6718A716030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0E273B2-F931-5AD1-B2B7-87B337E141F7}"/>
              </a:ext>
            </a:extLst>
          </p:cNvPr>
          <p:cNvSpPr txBox="1"/>
          <p:nvPr/>
        </p:nvSpPr>
        <p:spPr>
          <a:xfrm>
            <a:off x="1286481" y="607264"/>
            <a:ext cx="498989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fr-FR" sz="1350" b="1" noProof="1">
                <a:solidFill>
                  <a:schemeClr val="bg2"/>
                </a:solidFill>
              </a:rPr>
              <a:t>S’assurer du bon état des réseaux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71D1D3B-5978-CDF3-C223-6540350EBD5F}"/>
              </a:ext>
            </a:extLst>
          </p:cNvPr>
          <p:cNvSpPr txBox="1"/>
          <p:nvPr/>
        </p:nvSpPr>
        <p:spPr>
          <a:xfrm>
            <a:off x="1286479" y="1598129"/>
            <a:ext cx="531109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fr-FR" sz="1350" b="1" noProof="1">
                <a:solidFill>
                  <a:schemeClr val="bg2"/>
                </a:solidFill>
              </a:rPr>
              <a:t>Adapter les réseaux aux besoins des clients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114ABEA-B0F6-3DD2-69DD-DDD5CEB7D40F}"/>
              </a:ext>
            </a:extLst>
          </p:cNvPr>
          <p:cNvSpPr txBox="1"/>
          <p:nvPr/>
        </p:nvSpPr>
        <p:spPr>
          <a:xfrm>
            <a:off x="1286480" y="3161882"/>
            <a:ext cx="701256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fr-FR" sz="1350" b="1" noProof="1">
                <a:solidFill>
                  <a:schemeClr val="bg2"/>
                </a:solidFill>
              </a:rPr>
              <a:t>Optimiser et simplifier la manière dont nous faisons du WDM</a:t>
            </a:r>
            <a:endParaRPr lang="fr-FR" sz="1500" b="1" noProof="1">
              <a:solidFill>
                <a:schemeClr val="bg2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C7B9B0F-E9FD-1E5A-AB7A-859FEA276C32}"/>
              </a:ext>
            </a:extLst>
          </p:cNvPr>
          <p:cNvSpPr txBox="1"/>
          <p:nvPr/>
        </p:nvSpPr>
        <p:spPr>
          <a:xfrm>
            <a:off x="2148442" y="984464"/>
            <a:ext cx="342476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fr-FR" sz="1500" b="1" noProof="1">
                <a:solidFill>
                  <a:schemeClr val="accent1"/>
                </a:solidFill>
              </a:rPr>
              <a:t>Assurer un Spectre ordonné</a:t>
            </a:r>
            <a:endParaRPr lang="fr-FR" sz="1350" b="1" noProof="1">
              <a:solidFill>
                <a:schemeClr val="accent1"/>
              </a:solidFill>
            </a:endParaRPr>
          </a:p>
        </p:txBody>
      </p:sp>
      <p:sp>
        <p:nvSpPr>
          <p:cNvPr id="1222" name="ZoneTexte 1221">
            <a:extLst>
              <a:ext uri="{FF2B5EF4-FFF2-40B4-BE49-F238E27FC236}">
                <a16:creationId xmlns:a16="http://schemas.microsoft.com/office/drawing/2014/main" id="{EB0878D8-1660-D058-E05F-356BF003B3D3}"/>
              </a:ext>
            </a:extLst>
          </p:cNvPr>
          <p:cNvSpPr txBox="1"/>
          <p:nvPr/>
        </p:nvSpPr>
        <p:spPr>
          <a:xfrm>
            <a:off x="2148442" y="2005362"/>
            <a:ext cx="60497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fr-FR" sz="1500" b="1" noProof="1">
                <a:solidFill>
                  <a:schemeClr val="accent1"/>
                </a:solidFill>
              </a:rPr>
              <a:t>Besoins WSF : Construction et Restauration Optique</a:t>
            </a:r>
            <a:endParaRPr lang="fr-FR" sz="1350" b="1" noProof="1">
              <a:solidFill>
                <a:schemeClr val="accent1"/>
              </a:solidFill>
            </a:endParaRPr>
          </a:p>
        </p:txBody>
      </p:sp>
      <p:sp>
        <p:nvSpPr>
          <p:cNvPr id="1223" name="ZoneTexte 1222">
            <a:extLst>
              <a:ext uri="{FF2B5EF4-FFF2-40B4-BE49-F238E27FC236}">
                <a16:creationId xmlns:a16="http://schemas.microsoft.com/office/drawing/2014/main" id="{D5B1F539-9703-75FE-A04A-810C706DE4EF}"/>
              </a:ext>
            </a:extLst>
          </p:cNvPr>
          <p:cNvSpPr txBox="1"/>
          <p:nvPr/>
        </p:nvSpPr>
        <p:spPr>
          <a:xfrm>
            <a:off x="2148442" y="2413652"/>
            <a:ext cx="60497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fr-FR" sz="1500" b="1" noProof="1">
                <a:solidFill>
                  <a:schemeClr val="accent1"/>
                </a:solidFill>
              </a:rPr>
              <a:t>Besoins GP : Suivre les évolutions des réseaux backbones IP</a:t>
            </a:r>
            <a:endParaRPr lang="fr-FR" sz="1350" b="1" noProof="1">
              <a:solidFill>
                <a:schemeClr val="accent1"/>
              </a:solidFill>
            </a:endParaRPr>
          </a:p>
        </p:txBody>
      </p:sp>
      <p:sp>
        <p:nvSpPr>
          <p:cNvPr id="1224" name="ZoneTexte 1223">
            <a:extLst>
              <a:ext uri="{FF2B5EF4-FFF2-40B4-BE49-F238E27FC236}">
                <a16:creationId xmlns:a16="http://schemas.microsoft.com/office/drawing/2014/main" id="{119E671D-1C13-0018-C52C-A7EB709DD177}"/>
              </a:ext>
            </a:extLst>
          </p:cNvPr>
          <p:cNvSpPr txBox="1"/>
          <p:nvPr/>
        </p:nvSpPr>
        <p:spPr>
          <a:xfrm>
            <a:off x="2148442" y="3569115"/>
            <a:ext cx="342476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fr-FR" sz="1500" b="1" noProof="1">
                <a:solidFill>
                  <a:schemeClr val="accent1"/>
                </a:solidFill>
              </a:rPr>
              <a:t>Architecture des réseaux WDM</a:t>
            </a:r>
            <a:endParaRPr lang="fr-FR" sz="1350" b="1" noProof="1">
              <a:solidFill>
                <a:schemeClr val="accent1"/>
              </a:solidFill>
            </a:endParaRPr>
          </a:p>
        </p:txBody>
      </p:sp>
      <p:sp>
        <p:nvSpPr>
          <p:cNvPr id="1225" name="ZoneTexte 1224">
            <a:extLst>
              <a:ext uri="{FF2B5EF4-FFF2-40B4-BE49-F238E27FC236}">
                <a16:creationId xmlns:a16="http://schemas.microsoft.com/office/drawing/2014/main" id="{B3C99D27-1C32-D355-066F-774AFF5D0027}"/>
              </a:ext>
            </a:extLst>
          </p:cNvPr>
          <p:cNvSpPr txBox="1"/>
          <p:nvPr/>
        </p:nvSpPr>
        <p:spPr>
          <a:xfrm>
            <a:off x="2148442" y="3978963"/>
            <a:ext cx="412793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fr-FR" sz="1500" b="1" noProof="1">
                <a:solidFill>
                  <a:schemeClr val="accent1"/>
                </a:solidFill>
              </a:rPr>
              <a:t>Transporter la donnée avec les ZR+</a:t>
            </a:r>
            <a:endParaRPr lang="fr-FR" sz="1350" b="1" noProof="1">
              <a:solidFill>
                <a:schemeClr val="accent1"/>
              </a:solidFill>
            </a:endParaRPr>
          </a:p>
        </p:txBody>
      </p:sp>
      <p:sp>
        <p:nvSpPr>
          <p:cNvPr id="1226" name="ZoneTexte 1225">
            <a:extLst>
              <a:ext uri="{FF2B5EF4-FFF2-40B4-BE49-F238E27FC236}">
                <a16:creationId xmlns:a16="http://schemas.microsoft.com/office/drawing/2014/main" id="{595D4FFC-18FA-7C26-969D-F8DD519A343F}"/>
              </a:ext>
            </a:extLst>
          </p:cNvPr>
          <p:cNvSpPr txBox="1"/>
          <p:nvPr/>
        </p:nvSpPr>
        <p:spPr>
          <a:xfrm>
            <a:off x="2148442" y="4386195"/>
            <a:ext cx="44491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fr-FR" sz="1500" b="1" noProof="1">
                <a:solidFill>
                  <a:schemeClr val="accent1"/>
                </a:solidFill>
              </a:rPr>
              <a:t>Donner de la visibilité de nos réseaux WDM</a:t>
            </a:r>
            <a:endParaRPr lang="fr-FR" sz="1350" b="1" noProof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42" grpId="0"/>
      <p:bldP spid="46" grpId="0"/>
      <p:bldP spid="1222" grpId="0"/>
      <p:bldP spid="1223" grpId="0"/>
      <p:bldP spid="1224" grpId="0"/>
      <p:bldP spid="1225" grpId="0"/>
      <p:bldP spid="12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">
            <a:extLst>
              <a:ext uri="{FF2B5EF4-FFF2-40B4-BE49-F238E27FC236}">
                <a16:creationId xmlns:a16="http://schemas.microsoft.com/office/drawing/2014/main" id="{7A80DDB2-6638-416E-B186-00EACD90EEC3}"/>
              </a:ext>
            </a:extLst>
          </p:cNvPr>
          <p:cNvSpPr txBox="1">
            <a:spLocks/>
          </p:cNvSpPr>
          <p:nvPr/>
        </p:nvSpPr>
        <p:spPr>
          <a:xfrm>
            <a:off x="315968" y="160428"/>
            <a:ext cx="8512064" cy="25108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b="1" noProof="1">
                <a:solidFill>
                  <a:schemeClr val="tx2"/>
                </a:solidFill>
              </a:rPr>
              <a:t>WDM : Pourquoi le spectre est important ?</a:t>
            </a:r>
          </a:p>
        </p:txBody>
      </p:sp>
      <p:pic>
        <p:nvPicPr>
          <p:cNvPr id="3" name="Remplissage d'une fibre">
            <a:extLst>
              <a:ext uri="{FF2B5EF4-FFF2-40B4-BE49-F238E27FC236}">
                <a16:creationId xmlns:a16="http://schemas.microsoft.com/office/drawing/2014/main" id="{F02EE110-9453-73C8-1694-7E7E597D6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0" b="9055"/>
          <a:stretch/>
        </p:blipFill>
        <p:spPr>
          <a:xfrm>
            <a:off x="1" y="638302"/>
            <a:ext cx="4242101" cy="1279613"/>
          </a:xfrm>
          <a:prstGeom prst="rect">
            <a:avLst/>
          </a:prstGeom>
        </p:spPr>
      </p:pic>
      <p:pic>
        <p:nvPicPr>
          <p:cNvPr id="6" name="Spectre Bordel">
            <a:extLst>
              <a:ext uri="{FF2B5EF4-FFF2-40B4-BE49-F238E27FC236}">
                <a16:creationId xmlns:a16="http://schemas.microsoft.com/office/drawing/2014/main" id="{2D5A50DC-21B6-3A62-0F39-F00992C6DD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-1" b="-3494"/>
          <a:stretch/>
        </p:blipFill>
        <p:spPr>
          <a:xfrm>
            <a:off x="4147953" y="1992586"/>
            <a:ext cx="6000835" cy="1162244"/>
          </a:xfrm>
          <a:prstGeom prst="rect">
            <a:avLst/>
          </a:prstGeom>
        </p:spPr>
      </p:pic>
      <p:pic>
        <p:nvPicPr>
          <p:cNvPr id="8" name="Spectre Ordonné">
            <a:extLst>
              <a:ext uri="{FF2B5EF4-FFF2-40B4-BE49-F238E27FC236}">
                <a16:creationId xmlns:a16="http://schemas.microsoft.com/office/drawing/2014/main" id="{422240EF-B68C-BF47-0FEC-085992B355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" r="-279" b="154"/>
          <a:stretch/>
        </p:blipFill>
        <p:spPr>
          <a:xfrm>
            <a:off x="4147954" y="3247085"/>
            <a:ext cx="6017372" cy="1121268"/>
          </a:xfrm>
          <a:prstGeom prst="rect">
            <a:avLst/>
          </a:prstGeom>
        </p:spPr>
      </p:pic>
      <p:sp>
        <p:nvSpPr>
          <p:cNvPr id="11" name="Cache">
            <a:extLst>
              <a:ext uri="{FF2B5EF4-FFF2-40B4-BE49-F238E27FC236}">
                <a16:creationId xmlns:a16="http://schemas.microsoft.com/office/drawing/2014/main" id="{946A5261-C937-85C1-1A3B-CE95074182C9}"/>
              </a:ext>
            </a:extLst>
          </p:cNvPr>
          <p:cNvSpPr/>
          <p:nvPr/>
        </p:nvSpPr>
        <p:spPr>
          <a:xfrm>
            <a:off x="4075584" y="3018821"/>
            <a:ext cx="4925954" cy="11658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10" name="Ajout de Longueur d'onde">
            <a:extLst>
              <a:ext uri="{FF2B5EF4-FFF2-40B4-BE49-F238E27FC236}">
                <a16:creationId xmlns:a16="http://schemas.microsoft.com/office/drawing/2014/main" id="{D3BCE661-20BD-2F0E-A05B-4FA513BCA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-1" r="-1482" b="-3494"/>
          <a:stretch/>
        </p:blipFill>
        <p:spPr>
          <a:xfrm>
            <a:off x="4147954" y="3247085"/>
            <a:ext cx="6089741" cy="11622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9DA0594-36A1-9E92-44A2-0E58A3A39328}"/>
              </a:ext>
            </a:extLst>
          </p:cNvPr>
          <p:cNvSpPr/>
          <p:nvPr/>
        </p:nvSpPr>
        <p:spPr>
          <a:xfrm>
            <a:off x="4165800" y="443566"/>
            <a:ext cx="415524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050" noProof="1">
                <a:solidFill>
                  <a:schemeClr val="bg2"/>
                </a:solidFill>
              </a:rPr>
              <a:t>Le spectre d’une fibre se remplie spatialement via la </a:t>
            </a:r>
            <a:r>
              <a:rPr lang="fr-FR" sz="1050" b="1" noProof="1">
                <a:solidFill>
                  <a:schemeClr val="accent1"/>
                </a:solidFill>
              </a:rPr>
              <a:t>superposition des longueurs d’ondes</a:t>
            </a:r>
            <a:r>
              <a:rPr lang="fr-FR" sz="1050" noProof="1">
                <a:solidFill>
                  <a:schemeClr val="bg2"/>
                </a:solidFill>
              </a:rPr>
              <a:t> (multiplexage spatial)</a:t>
            </a:r>
            <a:endParaRPr lang="fr-FR" sz="900" b="1" noProof="1">
              <a:solidFill>
                <a:schemeClr val="accen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7313DD-42E9-8478-61AA-A1ABC0F43859}"/>
              </a:ext>
            </a:extLst>
          </p:cNvPr>
          <p:cNvSpPr/>
          <p:nvPr/>
        </p:nvSpPr>
        <p:spPr>
          <a:xfrm>
            <a:off x="4165799" y="911097"/>
            <a:ext cx="466223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050" noProof="1">
                <a:solidFill>
                  <a:schemeClr val="bg2"/>
                </a:solidFill>
              </a:rPr>
              <a:t>L’espace occupé par une longueur d’onde </a:t>
            </a:r>
            <a:r>
              <a:rPr lang="fr-FR" sz="1050" b="1" noProof="1">
                <a:solidFill>
                  <a:schemeClr val="accent1"/>
                </a:solidFill>
              </a:rPr>
              <a:t>ne peut être réutilisé par une même longueur d’onde sur le même trajet</a:t>
            </a:r>
            <a:r>
              <a:rPr lang="fr-FR" sz="1050" noProof="1">
                <a:solidFill>
                  <a:schemeClr val="bg2"/>
                </a:solidFill>
              </a:rPr>
              <a:t> (tout ou en partie)</a:t>
            </a:r>
            <a:endParaRPr lang="fr-FR" sz="900" b="1" noProof="1">
              <a:solidFill>
                <a:schemeClr val="accen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7DD2B9-B2F1-27E3-572E-9471382551F6}"/>
              </a:ext>
            </a:extLst>
          </p:cNvPr>
          <p:cNvSpPr/>
          <p:nvPr/>
        </p:nvSpPr>
        <p:spPr>
          <a:xfrm>
            <a:off x="4165799" y="1348632"/>
            <a:ext cx="466223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050" noProof="1">
                <a:solidFill>
                  <a:schemeClr val="bg2"/>
                </a:solidFill>
              </a:rPr>
              <a:t>La </a:t>
            </a:r>
            <a:r>
              <a:rPr lang="fr-FR" sz="1050" b="1" noProof="1">
                <a:solidFill>
                  <a:schemeClr val="accent1"/>
                </a:solidFill>
              </a:rPr>
              <a:t>gestion du spectre </a:t>
            </a:r>
            <a:r>
              <a:rPr lang="fr-FR" sz="1050" noProof="1">
                <a:solidFill>
                  <a:schemeClr val="bg2"/>
                </a:solidFill>
              </a:rPr>
              <a:t>est </a:t>
            </a:r>
            <a:r>
              <a:rPr lang="fr-FR" sz="1050" b="1" noProof="1">
                <a:solidFill>
                  <a:schemeClr val="accent1"/>
                </a:solidFill>
              </a:rPr>
              <a:t>primordiale</a:t>
            </a:r>
            <a:r>
              <a:rPr lang="fr-FR" sz="1050" noProof="1">
                <a:solidFill>
                  <a:schemeClr val="bg2"/>
                </a:solidFill>
              </a:rPr>
              <a:t> dans le </a:t>
            </a:r>
            <a:r>
              <a:rPr lang="fr-FR" sz="1050" b="1" noProof="1">
                <a:solidFill>
                  <a:schemeClr val="accent1"/>
                </a:solidFill>
              </a:rPr>
              <a:t>dimensionnement</a:t>
            </a:r>
            <a:r>
              <a:rPr lang="fr-FR" sz="1050" noProof="1">
                <a:solidFill>
                  <a:schemeClr val="bg2"/>
                </a:solidFill>
              </a:rPr>
              <a:t> d’un réseau utilisant des ROADM (fonction Paththrough)</a:t>
            </a:r>
            <a:endParaRPr lang="fr-FR" sz="900" b="1" noProof="1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CA05AF-9485-688B-10CE-6CD5CAA0B9F0}"/>
              </a:ext>
            </a:extLst>
          </p:cNvPr>
          <p:cNvSpPr/>
          <p:nvPr/>
        </p:nvSpPr>
        <p:spPr>
          <a:xfrm>
            <a:off x="98947" y="2098182"/>
            <a:ext cx="34443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Occupation du réseau </a:t>
            </a:r>
            <a:r>
              <a:rPr lang="fr-FR" sz="1200" b="1" noProof="1">
                <a:solidFill>
                  <a:schemeClr val="accent1"/>
                </a:solidFill>
              </a:rPr>
              <a:t>50 %</a:t>
            </a:r>
            <a:r>
              <a:rPr lang="fr-FR" sz="1200" noProof="1">
                <a:solidFill>
                  <a:schemeClr val="bg2"/>
                </a:solidFill>
              </a:rPr>
              <a:t> 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Taux de disponnibilité pour </a:t>
            </a:r>
            <a:r>
              <a:rPr lang="fr-FR" sz="1200" b="1" noProof="1">
                <a:solidFill>
                  <a:schemeClr val="accent1"/>
                </a:solidFill>
              </a:rPr>
              <a:t>faire ROADM 1 vers ROADM 3  </a:t>
            </a:r>
            <a:r>
              <a:rPr lang="fr-FR" sz="1200" noProof="1">
                <a:solidFill>
                  <a:schemeClr val="bg2"/>
                </a:solidFill>
              </a:rPr>
              <a:t>en direct :  </a:t>
            </a:r>
            <a:r>
              <a:rPr lang="fr-FR" sz="1200" b="1" noProof="1">
                <a:solidFill>
                  <a:schemeClr val="accent2"/>
                </a:solidFill>
              </a:rPr>
              <a:t>0%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b="1" noProof="1">
                <a:solidFill>
                  <a:schemeClr val="accent2"/>
                </a:solidFill>
              </a:rPr>
              <a:t>Spectre Fragmenté</a:t>
            </a:r>
            <a:endParaRPr lang="fr-FR" sz="1050" b="1" noProof="1">
              <a:solidFill>
                <a:schemeClr val="accent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C2CAEA-07FE-585B-FFBE-D7538655CBD2}"/>
              </a:ext>
            </a:extLst>
          </p:cNvPr>
          <p:cNvSpPr/>
          <p:nvPr/>
        </p:nvSpPr>
        <p:spPr>
          <a:xfrm>
            <a:off x="98947" y="3314928"/>
            <a:ext cx="34443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Occupation du réseau : </a:t>
            </a:r>
            <a:r>
              <a:rPr lang="fr-FR" sz="1200" b="1" noProof="1">
                <a:solidFill>
                  <a:schemeClr val="accent1"/>
                </a:solidFill>
              </a:rPr>
              <a:t>50 % 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Taux de disponnibilité pour faire </a:t>
            </a:r>
            <a:r>
              <a:rPr lang="fr-FR" sz="1200" b="1" noProof="1">
                <a:solidFill>
                  <a:schemeClr val="accent1"/>
                </a:solidFill>
              </a:rPr>
              <a:t>ROADM 1 vers ROADM 3</a:t>
            </a:r>
            <a:r>
              <a:rPr lang="fr-FR" sz="1200" noProof="1">
                <a:solidFill>
                  <a:schemeClr val="bg2"/>
                </a:solidFill>
              </a:rPr>
              <a:t> en direct : </a:t>
            </a:r>
            <a:r>
              <a:rPr lang="fr-FR" sz="1200" b="1" noProof="1">
                <a:solidFill>
                  <a:srgbClr val="00B050"/>
                </a:solidFill>
              </a:rPr>
              <a:t>50%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200" b="1" noProof="1">
                <a:solidFill>
                  <a:srgbClr val="00B050"/>
                </a:solidFill>
              </a:rPr>
              <a:t>Spectre ordonné</a:t>
            </a:r>
            <a:endParaRPr lang="fr-FR" sz="1050" b="1" noProof="1">
              <a:solidFill>
                <a:srgbClr val="00B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A6697A-8FEE-EBCC-E1ED-A7DC1B3B2A61}"/>
              </a:ext>
            </a:extLst>
          </p:cNvPr>
          <p:cNvSpPr/>
          <p:nvPr/>
        </p:nvSpPr>
        <p:spPr>
          <a:xfrm>
            <a:off x="2105948" y="4343203"/>
            <a:ext cx="5206473" cy="5309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fr-FR" sz="1500" b="1" dirty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L’utilisation du Spectre doit être réfléchie et optimisée pour éviter le déploiement de nouvelles fibres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390F68-253C-81AC-B3EB-E611CEE3F504}"/>
              </a:ext>
            </a:extLst>
          </p:cNvPr>
          <p:cNvCxnSpPr/>
          <p:nvPr/>
        </p:nvCxnSpPr>
        <p:spPr>
          <a:xfrm>
            <a:off x="315969" y="1895054"/>
            <a:ext cx="8729084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C52169AF-B7E2-1BD4-78EA-B7C8C8C7418C}"/>
              </a:ext>
            </a:extLst>
          </p:cNvPr>
          <p:cNvSpPr/>
          <p:nvPr/>
        </p:nvSpPr>
        <p:spPr>
          <a:xfrm rot="5400000">
            <a:off x="1796102" y="2971536"/>
            <a:ext cx="296106" cy="246064"/>
          </a:xfrm>
          <a:prstGeom prst="rightArrow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15000"/>
                <a:alpha val="24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24AC3AB6-EF40-9787-224F-7BB7704FE404}"/>
              </a:ext>
            </a:extLst>
          </p:cNvPr>
          <p:cNvSpPr/>
          <p:nvPr/>
        </p:nvSpPr>
        <p:spPr>
          <a:xfrm rot="5400000">
            <a:off x="6390507" y="2946615"/>
            <a:ext cx="296108" cy="246064"/>
          </a:xfrm>
          <a:prstGeom prst="rightArrow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15000"/>
                <a:alpha val="24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168817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7" grpId="0"/>
      <p:bldP spid="20" grpId="0" animBg="1"/>
      <p:bldP spid="2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81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99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9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WDM networks</a:t>
            </a:r>
            <a:br>
              <a:rPr lang="fr-FR" dirty="0"/>
            </a:br>
            <a:r>
              <a:rPr lang="fr-FR" dirty="0" err="1"/>
              <a:t>Topology</a:t>
            </a:r>
            <a:r>
              <a:rPr lang="fr-FR" dirty="0"/>
              <a:t> / Architecture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68446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73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357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9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Transpondeur">
            <a:extLst>
              <a:ext uri="{FF2B5EF4-FFF2-40B4-BE49-F238E27FC236}">
                <a16:creationId xmlns:a16="http://schemas.microsoft.com/office/drawing/2014/main" id="{098EDD87-5053-24DF-A32E-278D4DE1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38" y="819619"/>
            <a:ext cx="6886575" cy="2428875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87491F-A095-B943-4048-37A2387D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652350"/>
            <a:ext cx="180000" cy="180000"/>
          </a:xfrm>
        </p:spPr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28" name="Masque 1">
            <a:extLst>
              <a:ext uri="{FF2B5EF4-FFF2-40B4-BE49-F238E27FC236}">
                <a16:creationId xmlns:a16="http://schemas.microsoft.com/office/drawing/2014/main" id="{36F86E4B-37E5-440D-7D41-DF5A37832C0D}"/>
              </a:ext>
            </a:extLst>
          </p:cNvPr>
          <p:cNvSpPr/>
          <p:nvPr/>
        </p:nvSpPr>
        <p:spPr>
          <a:xfrm>
            <a:off x="623513" y="871705"/>
            <a:ext cx="8117999" cy="274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pic>
        <p:nvPicPr>
          <p:cNvPr id="15" name="Socle">
            <a:extLst>
              <a:ext uri="{FF2B5EF4-FFF2-40B4-BE49-F238E27FC236}">
                <a16:creationId xmlns:a16="http://schemas.microsoft.com/office/drawing/2014/main" id="{1ED1B949-93EB-D286-582B-E95A9F929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3" y="779174"/>
            <a:ext cx="7724775" cy="1562100"/>
          </a:xfrm>
          <a:prstGeom prst="rect">
            <a:avLst/>
          </a:prstGeom>
        </p:spPr>
      </p:pic>
      <p:pic>
        <p:nvPicPr>
          <p:cNvPr id="27" name="ZR+">
            <a:extLst>
              <a:ext uri="{FF2B5EF4-FFF2-40B4-BE49-F238E27FC236}">
                <a16:creationId xmlns:a16="http://schemas.microsoft.com/office/drawing/2014/main" id="{3133BB32-1246-CB79-9727-001C4F99A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405" y="1605431"/>
            <a:ext cx="6648450" cy="163830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F4332B19-0360-2105-FC1F-DE92B356C920}"/>
              </a:ext>
            </a:extLst>
          </p:cNvPr>
          <p:cNvSpPr txBox="1"/>
          <p:nvPr/>
        </p:nvSpPr>
        <p:spPr>
          <a:xfrm>
            <a:off x="241164" y="508768"/>
            <a:ext cx="7638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tx2"/>
                </a:solidFill>
              </a:rPr>
              <a:t>ZR</a:t>
            </a:r>
            <a:r>
              <a:rPr lang="fr-FR" sz="1200" b="1" baseline="30000" dirty="0">
                <a:solidFill>
                  <a:schemeClr val="tx2"/>
                </a:solidFill>
              </a:rPr>
              <a:t>+</a:t>
            </a:r>
            <a:r>
              <a:rPr lang="fr-FR" sz="1200" dirty="0">
                <a:solidFill>
                  <a:schemeClr val="tx2"/>
                </a:solidFill>
              </a:rPr>
              <a:t> </a:t>
            </a:r>
            <a:r>
              <a:rPr lang="fr-FR" sz="1200" dirty="0"/>
              <a:t>: </a:t>
            </a:r>
            <a:r>
              <a:rPr lang="fr-FR" sz="1200" dirty="0">
                <a:solidFill>
                  <a:schemeClr val="bg2"/>
                </a:solidFill>
              </a:rPr>
              <a:t>Standard de transmission </a:t>
            </a:r>
            <a:r>
              <a:rPr lang="fr-FR" sz="1200" b="1" dirty="0">
                <a:solidFill>
                  <a:schemeClr val="accent1"/>
                </a:solidFill>
              </a:rPr>
              <a:t>optique cohérente </a:t>
            </a:r>
            <a:r>
              <a:rPr lang="fr-FR" sz="1200" dirty="0">
                <a:solidFill>
                  <a:schemeClr val="bg2"/>
                </a:solidFill>
              </a:rPr>
              <a:t>définit par </a:t>
            </a:r>
            <a:r>
              <a:rPr lang="fr-FR" sz="1200" b="1" dirty="0">
                <a:solidFill>
                  <a:schemeClr val="accent1"/>
                </a:solidFill>
              </a:rPr>
              <a:t>l’OIF</a:t>
            </a:r>
            <a:r>
              <a:rPr lang="fr-FR" sz="1200" dirty="0">
                <a:solidFill>
                  <a:schemeClr val="bg2"/>
                </a:solidFill>
              </a:rPr>
              <a:t> pour des services de </a:t>
            </a:r>
            <a:r>
              <a:rPr lang="fr-FR" sz="1200" b="1" dirty="0">
                <a:solidFill>
                  <a:schemeClr val="accent1"/>
                </a:solidFill>
              </a:rPr>
              <a:t>100G à 400G (pour l’instant)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E7D4728-D910-8140-545E-A9CF99BCFF7E}"/>
              </a:ext>
            </a:extLst>
          </p:cNvPr>
          <p:cNvSpPr txBox="1"/>
          <p:nvPr/>
        </p:nvSpPr>
        <p:spPr>
          <a:xfrm>
            <a:off x="65871" y="3191446"/>
            <a:ext cx="45267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</a:rPr>
              <a:t>Remplacer les </a:t>
            </a:r>
            <a:r>
              <a:rPr lang="fr-FR" sz="1200" b="1" dirty="0">
                <a:solidFill>
                  <a:schemeClr val="accent1"/>
                </a:solidFill>
              </a:rPr>
              <a:t>transpondeurs WDM </a:t>
            </a:r>
            <a:r>
              <a:rPr lang="fr-FR" sz="1200" dirty="0">
                <a:solidFill>
                  <a:schemeClr val="bg2"/>
                </a:solidFill>
              </a:rPr>
              <a:t>par des </a:t>
            </a:r>
            <a:r>
              <a:rPr lang="fr-FR" sz="1200" b="1" dirty="0">
                <a:solidFill>
                  <a:schemeClr val="accent1"/>
                </a:solidFill>
              </a:rPr>
              <a:t>optiques cohérentes </a:t>
            </a:r>
            <a:r>
              <a:rPr lang="fr-FR" sz="1200" dirty="0">
                <a:solidFill>
                  <a:schemeClr val="bg2"/>
                </a:solidFill>
              </a:rPr>
              <a:t>(colorées) directement connectées au </a:t>
            </a:r>
            <a:r>
              <a:rPr lang="fr-FR" sz="1200" b="1" dirty="0">
                <a:solidFill>
                  <a:schemeClr val="accent1"/>
                </a:solidFill>
              </a:rPr>
              <a:t>Filtre (MUX) </a:t>
            </a:r>
            <a:r>
              <a:rPr lang="fr-FR" sz="1200" dirty="0">
                <a:solidFill>
                  <a:schemeClr val="bg2"/>
                </a:solidFill>
              </a:rPr>
              <a:t>du système WDM </a:t>
            </a:r>
            <a:r>
              <a:rPr lang="fr-FR" sz="1200" b="1" dirty="0">
                <a:solidFill>
                  <a:schemeClr val="bg2"/>
                </a:solidFill>
                <a:sym typeface="Wingdings" panose="05000000000000000000" pitchFamily="2" charset="2"/>
              </a:rPr>
              <a:t> </a:t>
            </a:r>
            <a:r>
              <a:rPr lang="fr-FR" sz="1200" b="1" dirty="0">
                <a:solidFill>
                  <a:schemeClr val="accent1"/>
                </a:solidFill>
              </a:rPr>
              <a:t>Introduction du WDM à l’intérieur des routeurs IP</a:t>
            </a:r>
            <a:endParaRPr lang="fr-FR" sz="1200" dirty="0">
              <a:solidFill>
                <a:schemeClr val="accent1"/>
              </a:solidFill>
            </a:endParaRPr>
          </a:p>
          <a:p>
            <a:endParaRPr lang="fr-FR" sz="1200" b="1" dirty="0">
              <a:solidFill>
                <a:schemeClr val="accent2"/>
              </a:solidFill>
            </a:endParaRPr>
          </a:p>
          <a:p>
            <a:r>
              <a:rPr lang="fr-FR" sz="1200" dirty="0">
                <a:solidFill>
                  <a:schemeClr val="bg2"/>
                </a:solidFill>
              </a:rPr>
              <a:t>Le Système WDM offre une partie de spectre en bande C dont la largeur est déterminée par l’optique. </a:t>
            </a:r>
            <a:r>
              <a:rPr lang="fr-FR" sz="1200" dirty="0">
                <a:solidFill>
                  <a:schemeClr val="bg2"/>
                </a:solidFill>
                <a:sym typeface="Wingdings" panose="05000000000000000000" pitchFamily="2" charset="2"/>
              </a:rPr>
              <a:t> </a:t>
            </a:r>
            <a:r>
              <a:rPr lang="fr-FR" sz="1200" b="1" dirty="0">
                <a:solidFill>
                  <a:schemeClr val="accent1"/>
                </a:solidFill>
                <a:sym typeface="Wingdings" panose="05000000000000000000" pitchFamily="2" charset="2"/>
              </a:rPr>
              <a:t>Compliance Native (structurelle) du WDM avec les Futurs Standard 800G ZR+ </a:t>
            </a:r>
            <a:r>
              <a:rPr lang="fr-FR" sz="1200" b="1" dirty="0">
                <a:solidFill>
                  <a:schemeClr val="bg2"/>
                </a:solidFill>
                <a:sym typeface="Wingdings" panose="05000000000000000000" pitchFamily="2" charset="2"/>
              </a:rPr>
              <a:t>etc. </a:t>
            </a:r>
            <a:endParaRPr lang="fr-FR" sz="1200" b="1" dirty="0">
              <a:solidFill>
                <a:schemeClr val="bg2"/>
              </a:solidFill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0669BE87-5C4C-7873-89F3-AD37151F8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569" y="2938941"/>
            <a:ext cx="3956521" cy="1366360"/>
          </a:xfrm>
          <a:prstGeom prst="rect">
            <a:avLst/>
          </a:prstGeom>
        </p:spPr>
      </p:pic>
      <p:sp>
        <p:nvSpPr>
          <p:cNvPr id="39" name="Ellipse 38">
            <a:extLst>
              <a:ext uri="{FF2B5EF4-FFF2-40B4-BE49-F238E27FC236}">
                <a16:creationId xmlns:a16="http://schemas.microsoft.com/office/drawing/2014/main" id="{8C9E3E60-6C9B-D860-4523-469B0D27E7ED}"/>
              </a:ext>
            </a:extLst>
          </p:cNvPr>
          <p:cNvSpPr/>
          <p:nvPr/>
        </p:nvSpPr>
        <p:spPr>
          <a:xfrm>
            <a:off x="6934201" y="1504951"/>
            <a:ext cx="558800" cy="836324"/>
          </a:xfrm>
          <a:prstGeom prst="ellipse">
            <a:avLst/>
          </a:prstGeom>
          <a:noFill/>
          <a:ln>
            <a:solidFill>
              <a:schemeClr val="accent1">
                <a:shade val="15000"/>
                <a:alpha val="1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1ED225C0-D2C0-8C1B-A476-6B3B8FDE3FA0}"/>
              </a:ext>
            </a:extLst>
          </p:cNvPr>
          <p:cNvSpPr/>
          <p:nvPr/>
        </p:nvSpPr>
        <p:spPr>
          <a:xfrm>
            <a:off x="4686300" y="2810852"/>
            <a:ext cx="4394200" cy="1562100"/>
          </a:xfrm>
          <a:prstGeom prst="roundRect">
            <a:avLst/>
          </a:prstGeom>
          <a:noFill/>
          <a:ln>
            <a:solidFill>
              <a:schemeClr val="accent1">
                <a:shade val="15000"/>
                <a:alpha val="1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cxnSp>
        <p:nvCxnSpPr>
          <p:cNvPr id="42" name="Connecteur : en arc 41">
            <a:extLst>
              <a:ext uri="{FF2B5EF4-FFF2-40B4-BE49-F238E27FC236}">
                <a16:creationId xmlns:a16="http://schemas.microsoft.com/office/drawing/2014/main" id="{EDA5C245-7687-4E40-0952-1D9DF24C5497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 rot="5400000">
            <a:off x="6813711" y="2410963"/>
            <a:ext cx="469578" cy="330200"/>
          </a:xfrm>
          <a:prstGeom prst="curvedConnector3">
            <a:avLst/>
          </a:prstGeom>
          <a:ln>
            <a:solidFill>
              <a:schemeClr val="tx1">
                <a:alpha val="1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004F31D-82CE-EF0C-E726-54CC02D8ED43}"/>
              </a:ext>
            </a:extLst>
          </p:cNvPr>
          <p:cNvSpPr txBox="1">
            <a:spLocks/>
          </p:cNvSpPr>
          <p:nvPr/>
        </p:nvSpPr>
        <p:spPr>
          <a:xfrm>
            <a:off x="315968" y="160427"/>
            <a:ext cx="8512064" cy="3758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b="1" noProof="1">
                <a:solidFill>
                  <a:schemeClr val="tx2"/>
                </a:solidFill>
              </a:rPr>
              <a:t>WDM : Comment transporter les données : ZR</a:t>
            </a:r>
            <a:r>
              <a:rPr lang="en-GB" sz="2100" b="1" baseline="30000" noProof="1">
                <a:solidFill>
                  <a:schemeClr val="tx2"/>
                </a:solidFill>
              </a:rPr>
              <a:t>+</a:t>
            </a:r>
            <a:r>
              <a:rPr lang="en-GB" sz="2100" b="1" noProof="1">
                <a:solidFill>
                  <a:schemeClr val="tx2"/>
                </a:solidFill>
              </a:rPr>
              <a:t> ?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4310D01-F2CA-73D3-2F34-8EDE9AB63968}"/>
              </a:ext>
            </a:extLst>
          </p:cNvPr>
          <p:cNvSpPr txBox="1">
            <a:spLocks/>
          </p:cNvSpPr>
          <p:nvPr/>
        </p:nvSpPr>
        <p:spPr bwMode="gray">
          <a:xfrm>
            <a:off x="7598000" y="4725000"/>
            <a:ext cx="310950" cy="2738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r" defTabSz="1219170" rtl="0" eaLnBrk="1" latinLnBrk="0" hangingPunct="1">
              <a:defRPr sz="1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982CBB-8324-450A-A0E2-F6718A716030}" type="slidenum">
              <a:rPr lang="fr-FR" sz="750"/>
              <a:pPr/>
              <a:t>43</a:t>
            </a:fld>
            <a:endParaRPr lang="fr-FR" sz="750" dirty="0"/>
          </a:p>
        </p:txBody>
      </p:sp>
    </p:spTree>
    <p:extLst>
      <p:ext uri="{BB962C8B-B14F-4D97-AF65-F5344CB8AC3E}">
        <p14:creationId xmlns:p14="http://schemas.microsoft.com/office/powerpoint/2010/main" val="209085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/>
      <p:bldP spid="39" grpId="0" animBg="1"/>
      <p:bldP spid="4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A9F182-DCE0-303B-5DE0-3A3923DDD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F23FF3-023B-9DA1-A353-394B6387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1727" y="4561654"/>
            <a:ext cx="540000" cy="180000"/>
          </a:xfrm>
        </p:spPr>
        <p:txBody>
          <a:bodyPr/>
          <a:lstStyle/>
          <a:p>
            <a:fld id="{733122C9-A0B9-462F-8757-0847AD287B63}" type="slidenum">
              <a:rPr lang="fr-FR" smtClean="0"/>
              <a:pPr/>
              <a:t>44</a:t>
            </a:fld>
            <a:endParaRPr lang="fr-FR" dirty="0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9A1601A-2AD3-6081-C3E1-99FBEABCF376}"/>
              </a:ext>
            </a:extLst>
          </p:cNvPr>
          <p:cNvGrpSpPr/>
          <p:nvPr/>
        </p:nvGrpSpPr>
        <p:grpSpPr>
          <a:xfrm>
            <a:off x="23018" y="697878"/>
            <a:ext cx="4519611" cy="1825640"/>
            <a:chOff x="3119438" y="641335"/>
            <a:chExt cx="4519611" cy="1825640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E9E6A8A7-CB2C-5B5D-343D-E001EE22FB00}"/>
                </a:ext>
              </a:extLst>
            </p:cNvPr>
            <p:cNvGrpSpPr/>
            <p:nvPr/>
          </p:nvGrpSpPr>
          <p:grpSpPr>
            <a:xfrm rot="5400000">
              <a:off x="5719523" y="1230279"/>
              <a:ext cx="416535" cy="1012691"/>
              <a:chOff x="188901" y="672108"/>
              <a:chExt cx="416535" cy="219230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F633CB9-227F-70C8-0D0C-BD4E9B66D669}"/>
                  </a:ext>
                </a:extLst>
              </p:cNvPr>
              <p:cNvSpPr/>
              <p:nvPr/>
            </p:nvSpPr>
            <p:spPr>
              <a:xfrm>
                <a:off x="188901" y="826379"/>
                <a:ext cx="371165" cy="1883751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C7EE68A-4C17-BBC0-51E6-9C93B0FFED79}"/>
                  </a:ext>
                </a:extLst>
              </p:cNvPr>
              <p:cNvSpPr/>
              <p:nvPr/>
            </p:nvSpPr>
            <p:spPr>
              <a:xfrm>
                <a:off x="234271" y="672108"/>
                <a:ext cx="371165" cy="219230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C9A74BCF-4CD2-F220-FD9C-1EF6164CE9ED}"/>
                </a:ext>
              </a:extLst>
            </p:cNvPr>
            <p:cNvGrpSpPr/>
            <p:nvPr/>
          </p:nvGrpSpPr>
          <p:grpSpPr>
            <a:xfrm rot="5400000">
              <a:off x="4638436" y="577820"/>
              <a:ext cx="416535" cy="1012691"/>
              <a:chOff x="188901" y="672108"/>
              <a:chExt cx="416535" cy="219230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B48FAF-AC08-1130-0F87-DEA17166B0E7}"/>
                  </a:ext>
                </a:extLst>
              </p:cNvPr>
              <p:cNvSpPr/>
              <p:nvPr/>
            </p:nvSpPr>
            <p:spPr>
              <a:xfrm>
                <a:off x="188901" y="826379"/>
                <a:ext cx="371165" cy="1883751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05DC134-49DC-3C03-6CB0-1969DF88626F}"/>
                  </a:ext>
                </a:extLst>
              </p:cNvPr>
              <p:cNvSpPr/>
              <p:nvPr/>
            </p:nvSpPr>
            <p:spPr>
              <a:xfrm>
                <a:off x="234271" y="672108"/>
                <a:ext cx="371165" cy="219230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</p:grpSp>
        <p:graphicFrame>
          <p:nvGraphicFramePr>
            <p:cNvPr id="8" name="Graphique 7">
              <a:extLst>
                <a:ext uri="{FF2B5EF4-FFF2-40B4-BE49-F238E27FC236}">
                  <a16:creationId xmlns:a16="http://schemas.microsoft.com/office/drawing/2014/main" id="{D4A8A876-F2D7-CE9D-3F1B-0847C1A7895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119438" y="653139"/>
            <a:ext cx="4519611" cy="18138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pic>
          <p:nvPicPr>
            <p:cNvPr id="9" name="Image 8" descr="Une image contenant flèche&#10;&#10;Description générée automatiquement">
              <a:extLst>
                <a:ext uri="{FF2B5EF4-FFF2-40B4-BE49-F238E27FC236}">
                  <a16:creationId xmlns:a16="http://schemas.microsoft.com/office/drawing/2014/main" id="{1AD4DFF4-BC6A-2357-A79F-89AA15842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7980" y="908558"/>
              <a:ext cx="283730" cy="66686"/>
            </a:xfrm>
            <a:prstGeom prst="rect">
              <a:avLst/>
            </a:prstGeom>
          </p:spPr>
        </p:pic>
        <p:pic>
          <p:nvPicPr>
            <p:cNvPr id="10" name="Image 9" descr="Une image contenant logo&#10;&#10;Description générée automatiquement">
              <a:extLst>
                <a:ext uri="{FF2B5EF4-FFF2-40B4-BE49-F238E27FC236}">
                  <a16:creationId xmlns:a16="http://schemas.microsoft.com/office/drawing/2014/main" id="{5EF3C31E-23CA-7E87-5796-588F2ED0C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7935" y="1039314"/>
              <a:ext cx="268130" cy="89705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EAF574F-2369-CC5A-AFF6-595F7A6CA1A9}"/>
                </a:ext>
              </a:extLst>
            </p:cNvPr>
            <p:cNvSpPr txBox="1"/>
            <p:nvPr/>
          </p:nvSpPr>
          <p:spPr>
            <a:xfrm>
              <a:off x="4461430" y="641335"/>
              <a:ext cx="78418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b="1" dirty="0">
                  <a:solidFill>
                    <a:schemeClr val="tx2"/>
                  </a:solidFill>
                </a:rPr>
                <a:t>Actuel</a:t>
              </a:r>
              <a:r>
                <a:rPr lang="fr-FR" sz="700" b="1" dirty="0">
                  <a:solidFill>
                    <a:schemeClr val="tx2"/>
                  </a:solidFill>
                </a:rPr>
                <a:t> </a:t>
              </a:r>
              <a:r>
                <a:rPr lang="fr-FR" sz="900" b="1" dirty="0" err="1">
                  <a:solidFill>
                    <a:schemeClr val="tx2"/>
                  </a:solidFill>
                </a:rPr>
                <a:t>Gen</a:t>
              </a:r>
              <a:endParaRPr lang="fr-FR" sz="700" b="1" dirty="0">
                <a:solidFill>
                  <a:schemeClr val="tx2"/>
                </a:solidFill>
              </a:endParaRPr>
            </a:p>
          </p:txBody>
        </p:sp>
        <p:pic>
          <p:nvPicPr>
            <p:cNvPr id="18" name="Image 17" descr="Une image contenant logo&#10;&#10;Description générée automatiquement">
              <a:extLst>
                <a:ext uri="{FF2B5EF4-FFF2-40B4-BE49-F238E27FC236}">
                  <a16:creationId xmlns:a16="http://schemas.microsoft.com/office/drawing/2014/main" id="{ECA45D77-445C-DF22-8F1F-0BBE1B02B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2711" y="1578888"/>
              <a:ext cx="268130" cy="89705"/>
            </a:xfrm>
            <a:prstGeom prst="rect">
              <a:avLst/>
            </a:prstGeom>
          </p:spPr>
        </p:pic>
        <p:pic>
          <p:nvPicPr>
            <p:cNvPr id="19" name="Image 18" descr="Une image contenant flèche&#10;&#10;Description générée automatiquement">
              <a:extLst>
                <a:ext uri="{FF2B5EF4-FFF2-40B4-BE49-F238E27FC236}">
                  <a16:creationId xmlns:a16="http://schemas.microsoft.com/office/drawing/2014/main" id="{DD5196F8-0017-C573-AE0F-C8D39FF4D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4172" y="1626301"/>
              <a:ext cx="283730" cy="66686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EB5EC84-DD9D-AEBD-BE27-02A2156D7906}"/>
                </a:ext>
              </a:extLst>
            </p:cNvPr>
            <p:cNvSpPr txBox="1"/>
            <p:nvPr/>
          </p:nvSpPr>
          <p:spPr>
            <a:xfrm>
              <a:off x="5375229" y="1296661"/>
              <a:ext cx="112082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b="1" dirty="0">
                  <a:solidFill>
                    <a:schemeClr val="tx2"/>
                  </a:solidFill>
                </a:rPr>
                <a:t>Futur </a:t>
              </a:r>
              <a:r>
                <a:rPr lang="fr-FR" sz="900" b="1" dirty="0" err="1">
                  <a:solidFill>
                    <a:schemeClr val="tx2"/>
                  </a:solidFill>
                </a:rPr>
                <a:t>Gen</a:t>
              </a:r>
              <a:r>
                <a:rPr lang="fr-FR" sz="900" b="1" dirty="0">
                  <a:solidFill>
                    <a:schemeClr val="tx2"/>
                  </a:solidFill>
                </a:rPr>
                <a:t> (2025)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7642CE97-C076-B43F-F31F-B998285A10C8}"/>
                </a:ext>
              </a:extLst>
            </p:cNvPr>
            <p:cNvSpPr txBox="1"/>
            <p:nvPr/>
          </p:nvSpPr>
          <p:spPr>
            <a:xfrm>
              <a:off x="6505402" y="1899522"/>
              <a:ext cx="4402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tx2"/>
                  </a:solidFill>
                </a:rPr>
                <a:t>ZR+</a:t>
              </a: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80AD05C5-4ACA-4B2E-CD52-CFB7F19CDF24}"/>
              </a:ext>
            </a:extLst>
          </p:cNvPr>
          <p:cNvSpPr txBox="1"/>
          <p:nvPr/>
        </p:nvSpPr>
        <p:spPr>
          <a:xfrm>
            <a:off x="5620881" y="465717"/>
            <a:ext cx="29322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v"/>
            </a:pPr>
            <a:r>
              <a:rPr lang="fr-FR" sz="1400" b="1" dirty="0">
                <a:solidFill>
                  <a:schemeClr val="tx2"/>
                </a:solidFill>
              </a:rPr>
              <a:t>Stockage/m</a:t>
            </a:r>
            <a:r>
              <a:rPr lang="fr-FR" sz="1400" b="1" baseline="30000" dirty="0">
                <a:solidFill>
                  <a:schemeClr val="tx2"/>
                </a:solidFill>
              </a:rPr>
              <a:t>2</a:t>
            </a:r>
            <a:r>
              <a:rPr lang="fr-FR" sz="1400" b="1" dirty="0">
                <a:solidFill>
                  <a:schemeClr val="tx2"/>
                </a:solidFill>
              </a:rPr>
              <a:t>/CO</a:t>
            </a:r>
            <a:r>
              <a:rPr lang="fr-FR" sz="1400" b="1" baseline="-25000" dirty="0">
                <a:solidFill>
                  <a:schemeClr val="tx2"/>
                </a:solidFill>
              </a:rPr>
              <a:t>2</a:t>
            </a:r>
            <a:r>
              <a:rPr lang="fr-FR" sz="1400" b="1" dirty="0">
                <a:solidFill>
                  <a:schemeClr val="tx2"/>
                </a:solidFill>
              </a:rPr>
              <a:t> consommé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28FB27F-8F73-F457-B159-D7B5FBA545BC}"/>
              </a:ext>
            </a:extLst>
          </p:cNvPr>
          <p:cNvCxnSpPr>
            <a:cxnSpLocks/>
          </p:cNvCxnSpPr>
          <p:nvPr/>
        </p:nvCxnSpPr>
        <p:spPr>
          <a:xfrm flipH="1">
            <a:off x="1341514" y="2160588"/>
            <a:ext cx="239530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 44">
            <a:extLst>
              <a:ext uri="{FF2B5EF4-FFF2-40B4-BE49-F238E27FC236}">
                <a16:creationId xmlns:a16="http://schemas.microsoft.com/office/drawing/2014/main" id="{50657B52-775A-58BF-84CD-38CE4D227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431" y="2160588"/>
            <a:ext cx="141450" cy="233362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B967A87F-362A-215C-7510-8BC002C47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558" y="1232902"/>
            <a:ext cx="268130" cy="1161049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C4BE143A-5DD9-5848-AC5C-3D27ED4F5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679" y="1680283"/>
            <a:ext cx="390525" cy="333375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59B8962F-C2B6-62CD-241F-1F6BA1131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366" y="1749530"/>
            <a:ext cx="161358" cy="646697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8B338000-F012-1E6B-8D79-97F264FF45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837" y="1932597"/>
            <a:ext cx="297895" cy="254300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87D0BA55-25E6-60FA-E2D2-A1DB19B3E6A8}"/>
              </a:ext>
            </a:extLst>
          </p:cNvPr>
          <p:cNvSpPr txBox="1"/>
          <p:nvPr/>
        </p:nvSpPr>
        <p:spPr>
          <a:xfrm>
            <a:off x="700260" y="465717"/>
            <a:ext cx="37304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v"/>
            </a:pPr>
            <a:r>
              <a:rPr lang="fr-FR" sz="1400" b="1" dirty="0">
                <a:solidFill>
                  <a:schemeClr val="tx2"/>
                </a:solidFill>
              </a:rPr>
              <a:t>Consommation énergétique :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E86697D6-DB53-DCC8-D471-25A12D055093}"/>
              </a:ext>
            </a:extLst>
          </p:cNvPr>
          <p:cNvSpPr txBox="1"/>
          <p:nvPr/>
        </p:nvSpPr>
        <p:spPr>
          <a:xfrm>
            <a:off x="938203" y="2377858"/>
            <a:ext cx="3151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tx2"/>
                </a:solidFill>
              </a:rPr>
              <a:t>Consommation du WDM [W] pour un 400G</a:t>
            </a:r>
            <a:r>
              <a:rPr lang="fr-FR" sz="1100" b="1" baseline="30000" dirty="0">
                <a:solidFill>
                  <a:schemeClr val="tx2"/>
                </a:solidFill>
              </a:rPr>
              <a:t>*</a:t>
            </a:r>
            <a:r>
              <a:rPr lang="fr-FR" sz="1100" b="1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167C7743-74E5-F637-BE7E-5956A6112D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4261" y="857529"/>
            <a:ext cx="4261640" cy="574702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6CFAB863-9E53-BA36-57D6-D2E6E6C386E1}"/>
              </a:ext>
            </a:extLst>
          </p:cNvPr>
          <p:cNvSpPr txBox="1"/>
          <p:nvPr/>
        </p:nvSpPr>
        <p:spPr>
          <a:xfrm>
            <a:off x="5271531" y="1662019"/>
            <a:ext cx="33670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tx2"/>
                </a:solidFill>
              </a:rPr>
              <a:t>Matériel WDM nécessaire pour MES d’un 400G 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38B265D9-83F1-798F-43D4-BE02B900B667}"/>
              </a:ext>
            </a:extLst>
          </p:cNvPr>
          <p:cNvSpPr txBox="1"/>
          <p:nvPr/>
        </p:nvSpPr>
        <p:spPr>
          <a:xfrm>
            <a:off x="4682286" y="1422025"/>
            <a:ext cx="30062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400G ETH gris en transmission classique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F42F60C-D7EA-CAB9-5024-89CD48E0C69E}"/>
              </a:ext>
            </a:extLst>
          </p:cNvPr>
          <p:cNvSpPr txBox="1"/>
          <p:nvPr/>
        </p:nvSpPr>
        <p:spPr>
          <a:xfrm>
            <a:off x="8155225" y="1432231"/>
            <a:ext cx="8471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400G ZR+</a:t>
            </a:r>
          </a:p>
        </p:txBody>
      </p:sp>
      <p:pic>
        <p:nvPicPr>
          <p:cNvPr id="80" name="DéploiementZR+">
            <a:extLst>
              <a:ext uri="{FF2B5EF4-FFF2-40B4-BE49-F238E27FC236}">
                <a16:creationId xmlns:a16="http://schemas.microsoft.com/office/drawing/2014/main" id="{FB257726-A34B-4019-6B65-AFC1A1840B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8155" y="2456585"/>
            <a:ext cx="4489574" cy="2484322"/>
          </a:xfrm>
          <a:prstGeom prst="rect">
            <a:avLst/>
          </a:prstGeom>
        </p:spPr>
      </p:pic>
      <p:sp>
        <p:nvSpPr>
          <p:cNvPr id="83" name="TexteZR+">
            <a:extLst>
              <a:ext uri="{FF2B5EF4-FFF2-40B4-BE49-F238E27FC236}">
                <a16:creationId xmlns:a16="http://schemas.microsoft.com/office/drawing/2014/main" id="{4EDA6322-58F1-47BF-E996-A1862729F4C6}"/>
              </a:ext>
            </a:extLst>
          </p:cNvPr>
          <p:cNvSpPr txBox="1"/>
          <p:nvPr/>
        </p:nvSpPr>
        <p:spPr>
          <a:xfrm>
            <a:off x="7813520" y="4100401"/>
            <a:ext cx="1260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Cas avec ZR+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85C2F6C-D156-2E7C-4BF2-0AB5D0D63E5B}"/>
              </a:ext>
            </a:extLst>
          </p:cNvPr>
          <p:cNvSpPr/>
          <p:nvPr/>
        </p:nvSpPr>
        <p:spPr>
          <a:xfrm>
            <a:off x="4374457" y="2325779"/>
            <a:ext cx="4713272" cy="261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pic>
        <p:nvPicPr>
          <p:cNvPr id="68" name="DeploiementTrans">
            <a:extLst>
              <a:ext uri="{FF2B5EF4-FFF2-40B4-BE49-F238E27FC236}">
                <a16:creationId xmlns:a16="http://schemas.microsoft.com/office/drawing/2014/main" id="{FDCFF9B9-7A10-C874-06F3-63395D8B3F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8155" y="2456585"/>
            <a:ext cx="4489574" cy="2484322"/>
          </a:xfrm>
          <a:prstGeom prst="rect">
            <a:avLst/>
          </a:prstGeom>
        </p:spPr>
      </p:pic>
      <p:sp>
        <p:nvSpPr>
          <p:cNvPr id="82" name="TesteTranspondeur">
            <a:extLst>
              <a:ext uri="{FF2B5EF4-FFF2-40B4-BE49-F238E27FC236}">
                <a16:creationId xmlns:a16="http://schemas.microsoft.com/office/drawing/2014/main" id="{A6C5ECB6-9284-55FD-FFC3-BE7361129034}"/>
              </a:ext>
            </a:extLst>
          </p:cNvPr>
          <p:cNvSpPr txBox="1"/>
          <p:nvPr/>
        </p:nvSpPr>
        <p:spPr>
          <a:xfrm>
            <a:off x="7813521" y="4099990"/>
            <a:ext cx="126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Cas avec transpondeur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88CD6C96-8B5F-73B7-9C78-D05686C7DD6C}"/>
              </a:ext>
            </a:extLst>
          </p:cNvPr>
          <p:cNvSpPr txBox="1"/>
          <p:nvPr/>
        </p:nvSpPr>
        <p:spPr>
          <a:xfrm>
            <a:off x="854309" y="3231019"/>
            <a:ext cx="37160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u="sng" dirty="0">
                <a:solidFill>
                  <a:schemeClr val="tx2"/>
                </a:solidFill>
              </a:rPr>
              <a:t>Avantages</a:t>
            </a:r>
            <a:r>
              <a:rPr lang="fr-FR" sz="1600" b="1" dirty="0">
                <a:solidFill>
                  <a:schemeClr val="tx2"/>
                </a:solidFill>
              </a:rPr>
              <a:t> : </a:t>
            </a:r>
          </a:p>
          <a:p>
            <a:endParaRPr lang="fr-FR" sz="800" dirty="0">
              <a:solidFill>
                <a:schemeClr val="tx2"/>
              </a:solidFill>
            </a:endParaRPr>
          </a:p>
          <a:p>
            <a:r>
              <a:rPr lang="fr-FR" sz="1200" dirty="0">
                <a:solidFill>
                  <a:schemeClr val="tx2"/>
                </a:solidFill>
              </a:rPr>
              <a:t>-</a:t>
            </a:r>
            <a:r>
              <a:rPr lang="fr-FR" sz="1200" dirty="0">
                <a:solidFill>
                  <a:schemeClr val="accent1"/>
                </a:solidFill>
              </a:rPr>
              <a:t> </a:t>
            </a:r>
            <a:r>
              <a:rPr lang="fr-FR" sz="1200" b="1" dirty="0">
                <a:solidFill>
                  <a:schemeClr val="accent1"/>
                </a:solidFill>
              </a:rPr>
              <a:t>Diminution</a:t>
            </a:r>
            <a:r>
              <a:rPr lang="fr-FR" sz="1200" dirty="0">
                <a:solidFill>
                  <a:schemeClr val="accent1"/>
                </a:solidFill>
              </a:rPr>
              <a:t> </a:t>
            </a:r>
            <a:r>
              <a:rPr lang="fr-FR" sz="1200" dirty="0">
                <a:solidFill>
                  <a:schemeClr val="bg2"/>
                </a:solidFill>
              </a:rPr>
              <a:t>du cout énergétique</a:t>
            </a:r>
          </a:p>
          <a:p>
            <a:endParaRPr lang="fr-FR" sz="400" dirty="0">
              <a:solidFill>
                <a:schemeClr val="tx2"/>
              </a:solidFill>
            </a:endParaRPr>
          </a:p>
          <a:p>
            <a:r>
              <a:rPr lang="fr-FR" sz="1200" dirty="0">
                <a:solidFill>
                  <a:schemeClr val="tx2"/>
                </a:solidFill>
              </a:rPr>
              <a:t>- </a:t>
            </a:r>
            <a:r>
              <a:rPr lang="fr-FR" sz="1200" b="1" dirty="0">
                <a:solidFill>
                  <a:schemeClr val="accent1"/>
                </a:solidFill>
              </a:rPr>
              <a:t>Diminution</a:t>
            </a:r>
            <a:r>
              <a:rPr lang="fr-FR" sz="1200" b="1" dirty="0">
                <a:solidFill>
                  <a:schemeClr val="accent2"/>
                </a:solidFill>
              </a:rPr>
              <a:t> </a:t>
            </a:r>
            <a:r>
              <a:rPr lang="fr-FR" sz="1200" dirty="0">
                <a:solidFill>
                  <a:schemeClr val="bg2"/>
                </a:solidFill>
              </a:rPr>
              <a:t>des m</a:t>
            </a:r>
            <a:r>
              <a:rPr lang="fr-FR" sz="1200" baseline="30000" dirty="0">
                <a:solidFill>
                  <a:schemeClr val="bg2"/>
                </a:solidFill>
              </a:rPr>
              <a:t>2</a:t>
            </a:r>
          </a:p>
          <a:p>
            <a:endParaRPr lang="fr-FR" sz="400" dirty="0">
              <a:solidFill>
                <a:schemeClr val="tx2"/>
              </a:solidFill>
            </a:endParaRPr>
          </a:p>
          <a:p>
            <a:r>
              <a:rPr lang="fr-FR" sz="1200" dirty="0">
                <a:solidFill>
                  <a:schemeClr val="tx2"/>
                </a:solidFill>
              </a:rPr>
              <a:t>- </a:t>
            </a:r>
            <a:r>
              <a:rPr lang="fr-FR" sz="1200" b="1" dirty="0">
                <a:solidFill>
                  <a:schemeClr val="accent1"/>
                </a:solidFill>
              </a:rPr>
              <a:t>Diminution</a:t>
            </a:r>
            <a:r>
              <a:rPr lang="fr-FR" sz="1200" dirty="0">
                <a:solidFill>
                  <a:schemeClr val="tx2"/>
                </a:solidFill>
              </a:rPr>
              <a:t> </a:t>
            </a:r>
            <a:r>
              <a:rPr lang="fr-FR" sz="1200" dirty="0">
                <a:solidFill>
                  <a:schemeClr val="bg2"/>
                </a:solidFill>
              </a:rPr>
              <a:t>du matériel à commander/acheminer</a:t>
            </a:r>
          </a:p>
          <a:p>
            <a:endParaRPr lang="fr-FR" sz="400" dirty="0">
              <a:solidFill>
                <a:schemeClr val="tx2"/>
              </a:solidFill>
            </a:endParaRPr>
          </a:p>
          <a:p>
            <a:r>
              <a:rPr lang="fr-FR" sz="1200" dirty="0">
                <a:solidFill>
                  <a:schemeClr val="tx2"/>
                </a:solidFill>
              </a:rPr>
              <a:t>- </a:t>
            </a:r>
            <a:r>
              <a:rPr lang="fr-FR" sz="1200" b="1" dirty="0">
                <a:solidFill>
                  <a:schemeClr val="accent1"/>
                </a:solidFill>
              </a:rPr>
              <a:t>Simplification</a:t>
            </a:r>
            <a:r>
              <a:rPr lang="fr-FR" sz="1200" dirty="0">
                <a:solidFill>
                  <a:schemeClr val="tx2"/>
                </a:solidFill>
              </a:rPr>
              <a:t> </a:t>
            </a:r>
            <a:r>
              <a:rPr lang="fr-FR" sz="1200" dirty="0">
                <a:solidFill>
                  <a:schemeClr val="bg2"/>
                </a:solidFill>
              </a:rPr>
              <a:t>du process de déploiement</a:t>
            </a:r>
          </a:p>
        </p:txBody>
      </p:sp>
      <p:sp>
        <p:nvSpPr>
          <p:cNvPr id="85" name="Rectangle : coins arrondis 84">
            <a:extLst>
              <a:ext uri="{FF2B5EF4-FFF2-40B4-BE49-F238E27FC236}">
                <a16:creationId xmlns:a16="http://schemas.microsoft.com/office/drawing/2014/main" id="{D32B4102-4408-AC9B-66DA-40B05813DE5B}"/>
              </a:ext>
            </a:extLst>
          </p:cNvPr>
          <p:cNvSpPr/>
          <p:nvPr/>
        </p:nvSpPr>
        <p:spPr>
          <a:xfrm>
            <a:off x="700261" y="3205563"/>
            <a:ext cx="3982025" cy="147222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447AE13C-2C65-10E0-A7E5-4CCA766C90E5}"/>
              </a:ext>
            </a:extLst>
          </p:cNvPr>
          <p:cNvSpPr txBox="1"/>
          <p:nvPr/>
        </p:nvSpPr>
        <p:spPr>
          <a:xfrm>
            <a:off x="5107096" y="2016924"/>
            <a:ext cx="3471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46" indent="-171446" algn="ctr">
              <a:buFont typeface="Wingdings" panose="05000000000000000000" pitchFamily="2" charset="2"/>
              <a:buChar char="v"/>
            </a:pPr>
            <a:r>
              <a:rPr lang="fr-FR" sz="1400" b="1" dirty="0">
                <a:solidFill>
                  <a:schemeClr val="tx2"/>
                </a:solidFill>
              </a:rPr>
              <a:t>Process </a:t>
            </a:r>
            <a:r>
              <a:rPr lang="fr-FR" sz="1400" b="1" u="sng" dirty="0">
                <a:solidFill>
                  <a:schemeClr val="tx2"/>
                </a:solidFill>
              </a:rPr>
              <a:t>théorique</a:t>
            </a:r>
            <a:r>
              <a:rPr lang="fr-FR" sz="1400" b="1" dirty="0">
                <a:solidFill>
                  <a:schemeClr val="tx2"/>
                </a:solidFill>
              </a:rPr>
              <a:t> du déploiement d’un nouveau service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3411DC1B-56A2-2D8D-9988-A2164A9DB531}"/>
              </a:ext>
            </a:extLst>
          </p:cNvPr>
          <p:cNvCxnSpPr>
            <a:endCxn id="62" idx="3"/>
          </p:cNvCxnSpPr>
          <p:nvPr/>
        </p:nvCxnSpPr>
        <p:spPr>
          <a:xfrm>
            <a:off x="7688580" y="830170"/>
            <a:ext cx="0" cy="722660"/>
          </a:xfrm>
          <a:prstGeom prst="line">
            <a:avLst/>
          </a:prstGeom>
          <a:ln w="28575">
            <a:solidFill>
              <a:srgbClr val="9BC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00F5D19C-2963-3AA5-B157-7BC206E0BF9A}"/>
              </a:ext>
            </a:extLst>
          </p:cNvPr>
          <p:cNvSpPr txBox="1"/>
          <p:nvPr/>
        </p:nvSpPr>
        <p:spPr>
          <a:xfrm>
            <a:off x="1133671" y="479241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b="1" baseline="30000" dirty="0">
                <a:solidFill>
                  <a:schemeClr val="tx2"/>
                </a:solidFill>
                <a:highlight>
                  <a:srgbClr val="FFFF00"/>
                </a:highlight>
              </a:rPr>
              <a:t>*</a:t>
            </a:r>
            <a:r>
              <a:rPr lang="fr-FR" sz="800" b="1" dirty="0">
                <a:solidFill>
                  <a:schemeClr val="tx2"/>
                </a:solidFill>
                <a:highlight>
                  <a:srgbClr val="FFFF00"/>
                </a:highlight>
              </a:rPr>
              <a:t>Le calcul de la consommation ne tient pas compte des cartes IP et des règles éventuelles d’utilisation de ports</a:t>
            </a:r>
            <a:endParaRPr lang="fr-FR" sz="800" dirty="0">
              <a:highlight>
                <a:srgbClr val="FFFF00"/>
              </a:highlight>
            </a:endParaRP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3FB791D-2E33-1E9A-5DB7-2B7228853358}"/>
              </a:ext>
            </a:extLst>
          </p:cNvPr>
          <p:cNvSpPr txBox="1">
            <a:spLocks/>
          </p:cNvSpPr>
          <p:nvPr/>
        </p:nvSpPr>
        <p:spPr>
          <a:xfrm>
            <a:off x="286597" y="174826"/>
            <a:ext cx="8512064" cy="3758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b="1" noProof="1">
                <a:solidFill>
                  <a:schemeClr val="tx2"/>
                </a:solidFill>
              </a:rPr>
              <a:t>WDM : Les avantages du ZR</a:t>
            </a:r>
            <a:r>
              <a:rPr lang="en-GB" sz="2100" b="1" baseline="30000" noProof="1">
                <a:solidFill>
                  <a:schemeClr val="tx2"/>
                </a:solidFill>
              </a:rPr>
              <a:t>+</a:t>
            </a:r>
            <a:endParaRPr lang="en-GB" sz="2100" b="1" noProof="1">
              <a:solidFill>
                <a:schemeClr val="tx2"/>
              </a:solidFill>
            </a:endParaRPr>
          </a:p>
        </p:txBody>
      </p:sp>
      <p:pic>
        <p:nvPicPr>
          <p:cNvPr id="3" name="Check 1">
            <a:extLst>
              <a:ext uri="{FF2B5EF4-FFF2-40B4-BE49-F238E27FC236}">
                <a16:creationId xmlns:a16="http://schemas.microsoft.com/office/drawing/2014/main" id="{5C507E1B-12F0-D0B4-03AB-1715FB0C38F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0188" t="5574" r="9310" b="56627"/>
          <a:stretch/>
        </p:blipFill>
        <p:spPr>
          <a:xfrm>
            <a:off x="836874" y="3641058"/>
            <a:ext cx="175610" cy="175610"/>
          </a:xfrm>
          <a:prstGeom prst="rect">
            <a:avLst/>
          </a:prstGeom>
        </p:spPr>
      </p:pic>
      <p:pic>
        <p:nvPicPr>
          <p:cNvPr id="5" name="Check 1">
            <a:extLst>
              <a:ext uri="{FF2B5EF4-FFF2-40B4-BE49-F238E27FC236}">
                <a16:creationId xmlns:a16="http://schemas.microsoft.com/office/drawing/2014/main" id="{62678397-AB85-4BA6-6374-88F67ED00A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0188" t="5574" r="9310" b="56627"/>
          <a:stretch/>
        </p:blipFill>
        <p:spPr>
          <a:xfrm>
            <a:off x="836874" y="3878230"/>
            <a:ext cx="175610" cy="175610"/>
          </a:xfrm>
          <a:prstGeom prst="rect">
            <a:avLst/>
          </a:prstGeom>
        </p:spPr>
      </p:pic>
      <p:pic>
        <p:nvPicPr>
          <p:cNvPr id="23" name="Check 1">
            <a:extLst>
              <a:ext uri="{FF2B5EF4-FFF2-40B4-BE49-F238E27FC236}">
                <a16:creationId xmlns:a16="http://schemas.microsoft.com/office/drawing/2014/main" id="{B3454EC6-FBF4-BB54-E561-F53858365B0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0188" t="5574" r="9310" b="56627"/>
          <a:stretch/>
        </p:blipFill>
        <p:spPr>
          <a:xfrm>
            <a:off x="836874" y="4119441"/>
            <a:ext cx="175610" cy="175610"/>
          </a:xfrm>
          <a:prstGeom prst="rect">
            <a:avLst/>
          </a:prstGeom>
        </p:spPr>
      </p:pic>
      <p:pic>
        <p:nvPicPr>
          <p:cNvPr id="25" name="Check 1">
            <a:extLst>
              <a:ext uri="{FF2B5EF4-FFF2-40B4-BE49-F238E27FC236}">
                <a16:creationId xmlns:a16="http://schemas.microsoft.com/office/drawing/2014/main" id="{0522C01C-CEE1-D843-3F83-EF2982BD2B9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0188" t="5574" r="9310" b="56627"/>
          <a:stretch/>
        </p:blipFill>
        <p:spPr>
          <a:xfrm>
            <a:off x="836874" y="4361657"/>
            <a:ext cx="175610" cy="175610"/>
          </a:xfrm>
          <a:prstGeom prst="rect">
            <a:avLst/>
          </a:prstGeom>
        </p:spPr>
      </p:pic>
      <p:sp>
        <p:nvSpPr>
          <p:cNvPr id="28" name="Espace réservé du numéro de diapositive 3">
            <a:extLst>
              <a:ext uri="{FF2B5EF4-FFF2-40B4-BE49-F238E27FC236}">
                <a16:creationId xmlns:a16="http://schemas.microsoft.com/office/drawing/2014/main" id="{6E4DAC2C-673A-B913-1636-0E9A04249E58}"/>
              </a:ext>
            </a:extLst>
          </p:cNvPr>
          <p:cNvSpPr txBox="1">
            <a:spLocks/>
          </p:cNvSpPr>
          <p:nvPr/>
        </p:nvSpPr>
        <p:spPr bwMode="gray">
          <a:xfrm>
            <a:off x="7598000" y="4725000"/>
            <a:ext cx="310950" cy="2738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r" defTabSz="1219170" rtl="0" eaLnBrk="1" latinLnBrk="0" hangingPunct="1">
              <a:defRPr sz="1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982CBB-8324-450A-A0E2-F6718A716030}" type="slidenum">
              <a:rPr lang="fr-FR" sz="750"/>
              <a:pPr/>
              <a:t>44</a:t>
            </a:fld>
            <a:endParaRPr lang="fr-FR" sz="750" dirty="0"/>
          </a:p>
        </p:txBody>
      </p:sp>
    </p:spTree>
    <p:extLst>
      <p:ext uri="{BB962C8B-B14F-4D97-AF65-F5344CB8AC3E}">
        <p14:creationId xmlns:p14="http://schemas.microsoft.com/office/powerpoint/2010/main" val="37094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/>
      <p:bldP spid="84" grpId="0"/>
      <p:bldP spid="8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F23FF3-023B-9DA1-A353-394B6387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9336" y="4878674"/>
            <a:ext cx="540000" cy="180000"/>
          </a:xfrm>
        </p:spPr>
        <p:txBody>
          <a:bodyPr/>
          <a:lstStyle/>
          <a:p>
            <a:fld id="{733122C9-A0B9-462F-8757-0847AD287B63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3FB791D-2E33-1E9A-5DB7-2B7228853358}"/>
              </a:ext>
            </a:extLst>
          </p:cNvPr>
          <p:cNvSpPr txBox="1">
            <a:spLocks/>
          </p:cNvSpPr>
          <p:nvPr/>
        </p:nvSpPr>
        <p:spPr>
          <a:xfrm>
            <a:off x="286597" y="174826"/>
            <a:ext cx="8512064" cy="3758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b="1" noProof="1">
                <a:solidFill>
                  <a:schemeClr val="tx2"/>
                </a:solidFill>
              </a:rPr>
              <a:t>WDM : Le fonctionnement du WDM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EFAA50C0-EFA9-8A7A-6B1E-3320F327A84D}"/>
              </a:ext>
            </a:extLst>
          </p:cNvPr>
          <p:cNvSpPr txBox="1"/>
          <p:nvPr/>
        </p:nvSpPr>
        <p:spPr>
          <a:xfrm>
            <a:off x="4791917" y="856604"/>
            <a:ext cx="43784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La </a:t>
            </a:r>
            <a:r>
              <a:rPr lang="fr-FR" sz="1200" b="1" noProof="1">
                <a:solidFill>
                  <a:schemeClr val="accent5"/>
                </a:solidFill>
              </a:rPr>
              <a:t>configuration</a:t>
            </a:r>
            <a:r>
              <a:rPr lang="fr-FR" sz="1200" noProof="1">
                <a:solidFill>
                  <a:schemeClr val="bg2"/>
                </a:solidFill>
              </a:rPr>
              <a:t> des services/du réseau se fait </a:t>
            </a:r>
            <a:r>
              <a:rPr lang="fr-FR" sz="1200" b="1" noProof="1">
                <a:solidFill>
                  <a:schemeClr val="accent5"/>
                </a:solidFill>
              </a:rPr>
              <a:t>manuellement</a:t>
            </a:r>
            <a:r>
              <a:rPr lang="fr-FR" sz="1200" noProof="1">
                <a:solidFill>
                  <a:schemeClr val="bg2"/>
                </a:solidFill>
              </a:rPr>
              <a:t> sur les équipements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endParaRPr lang="fr-FR" sz="1200" noProof="1">
              <a:solidFill>
                <a:schemeClr val="bg2"/>
              </a:solidFill>
            </a:endParaRP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Les données configurées sont </a:t>
            </a:r>
            <a:r>
              <a:rPr lang="fr-FR" sz="1200" b="1" noProof="1">
                <a:solidFill>
                  <a:schemeClr val="accent5"/>
                </a:solidFill>
              </a:rPr>
              <a:t>écrites manuellements </a:t>
            </a:r>
            <a:r>
              <a:rPr lang="fr-FR" sz="1200" noProof="1">
                <a:solidFill>
                  <a:schemeClr val="bg2"/>
                </a:solidFill>
              </a:rPr>
              <a:t>dans les </a:t>
            </a:r>
            <a:r>
              <a:rPr lang="fr-FR" sz="1200" b="1" noProof="1">
                <a:solidFill>
                  <a:schemeClr val="accent5"/>
                </a:solidFill>
              </a:rPr>
              <a:t>bases</a:t>
            </a:r>
            <a:r>
              <a:rPr lang="fr-FR" sz="1200" noProof="1">
                <a:solidFill>
                  <a:schemeClr val="bg2"/>
                </a:solidFill>
              </a:rPr>
              <a:t> à partir des informations de configurations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endParaRPr lang="fr-FR" sz="1200" noProof="1">
              <a:solidFill>
                <a:schemeClr val="bg2"/>
              </a:solidFill>
            </a:endParaRP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Les </a:t>
            </a:r>
            <a:r>
              <a:rPr lang="fr-FR" sz="1200" b="1" noProof="1">
                <a:solidFill>
                  <a:schemeClr val="accent5"/>
                </a:solidFill>
              </a:rPr>
              <a:t>supervieurs</a:t>
            </a:r>
            <a:r>
              <a:rPr lang="fr-FR" sz="1200" noProof="1">
                <a:solidFill>
                  <a:schemeClr val="bg2"/>
                </a:solidFill>
              </a:rPr>
              <a:t> remontent </a:t>
            </a:r>
            <a:r>
              <a:rPr lang="fr-FR" sz="1200" b="1" noProof="1">
                <a:solidFill>
                  <a:schemeClr val="accent5"/>
                </a:solidFill>
              </a:rPr>
              <a:t>automatiquement</a:t>
            </a:r>
            <a:r>
              <a:rPr lang="fr-FR" sz="1200" noProof="1">
                <a:solidFill>
                  <a:schemeClr val="bg2"/>
                </a:solidFill>
              </a:rPr>
              <a:t> les données des équipements mais </a:t>
            </a:r>
            <a:r>
              <a:rPr lang="fr-FR" sz="1200" b="1" noProof="1">
                <a:solidFill>
                  <a:schemeClr val="accent5"/>
                </a:solidFill>
              </a:rPr>
              <a:t>ne communiquent pas avec les bases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endParaRPr lang="fr-FR" sz="1200" noProof="1">
              <a:solidFill>
                <a:schemeClr val="bg2"/>
              </a:solidFill>
            </a:endParaRP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fr-FR" sz="1200" noProof="1">
                <a:solidFill>
                  <a:schemeClr val="bg2"/>
                </a:solidFill>
              </a:rPr>
              <a:t>Chaque equipementier a son propre superviseur.</a:t>
            </a:r>
            <a:endParaRPr lang="fr-FR" sz="1200" noProof="1">
              <a:solidFill>
                <a:schemeClr val="accent1"/>
              </a:solidFill>
            </a:endParaRPr>
          </a:p>
        </p:txBody>
      </p:sp>
      <p:pic>
        <p:nvPicPr>
          <p:cNvPr id="111" name="Image 110">
            <a:extLst>
              <a:ext uri="{FF2B5EF4-FFF2-40B4-BE49-F238E27FC236}">
                <a16:creationId xmlns:a16="http://schemas.microsoft.com/office/drawing/2014/main" id="{A517D6F0-46EF-7D46-EE65-AFC8D2445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85" b="17395"/>
          <a:stretch/>
        </p:blipFill>
        <p:spPr>
          <a:xfrm>
            <a:off x="108908" y="762064"/>
            <a:ext cx="4479937" cy="4064579"/>
          </a:xfrm>
          <a:prstGeom prst="rect">
            <a:avLst/>
          </a:prstGeom>
        </p:spPr>
      </p:pic>
      <p:sp>
        <p:nvSpPr>
          <p:cNvPr id="112" name="Rectangle : coins arrondis 111">
            <a:extLst>
              <a:ext uri="{FF2B5EF4-FFF2-40B4-BE49-F238E27FC236}">
                <a16:creationId xmlns:a16="http://schemas.microsoft.com/office/drawing/2014/main" id="{1C575AFE-C309-6694-C48D-0F5BD1DAF171}"/>
              </a:ext>
            </a:extLst>
          </p:cNvPr>
          <p:cNvSpPr/>
          <p:nvPr/>
        </p:nvSpPr>
        <p:spPr>
          <a:xfrm rot="18900000">
            <a:off x="751678" y="2124412"/>
            <a:ext cx="3324947" cy="1641151"/>
          </a:xfrm>
          <a:prstGeom prst="roundRect">
            <a:avLst/>
          </a:prstGeom>
          <a:solidFill>
            <a:schemeClr val="bg1">
              <a:alpha val="10000"/>
            </a:schemeClr>
          </a:solidFill>
          <a:ln w="114300">
            <a:solidFill>
              <a:srgbClr val="FF0000">
                <a:alpha val="1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625" b="1" dirty="0">
                <a:solidFill>
                  <a:srgbClr val="FF0000">
                    <a:alpha val="10000"/>
                  </a:srgbClr>
                </a:solidFill>
              </a:rPr>
              <a:t>Draft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F10CF4D-3366-0F96-8A5B-4F47AFE64B35}"/>
              </a:ext>
            </a:extLst>
          </p:cNvPr>
          <p:cNvSpPr/>
          <p:nvPr/>
        </p:nvSpPr>
        <p:spPr>
          <a:xfrm>
            <a:off x="74929" y="442732"/>
            <a:ext cx="4222172" cy="4258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101" name="Image 100">
            <a:extLst>
              <a:ext uri="{FF2B5EF4-FFF2-40B4-BE49-F238E27FC236}">
                <a16:creationId xmlns:a16="http://schemas.microsoft.com/office/drawing/2014/main" id="{453B9295-7758-B491-04F1-BFE44A684F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511" b="18572"/>
          <a:stretch/>
        </p:blipFill>
        <p:spPr>
          <a:xfrm>
            <a:off x="108908" y="1047281"/>
            <a:ext cx="4683010" cy="3048938"/>
          </a:xfrm>
          <a:prstGeom prst="rect">
            <a:avLst/>
          </a:prstGeom>
        </p:spPr>
      </p:pic>
      <p:sp>
        <p:nvSpPr>
          <p:cNvPr id="105" name="Rectangle : coins arrondis 104">
            <a:extLst>
              <a:ext uri="{FF2B5EF4-FFF2-40B4-BE49-F238E27FC236}">
                <a16:creationId xmlns:a16="http://schemas.microsoft.com/office/drawing/2014/main" id="{C9B5A50A-90FB-9B3E-B645-0FA5C35A31B9}"/>
              </a:ext>
            </a:extLst>
          </p:cNvPr>
          <p:cNvSpPr/>
          <p:nvPr/>
        </p:nvSpPr>
        <p:spPr>
          <a:xfrm>
            <a:off x="4085321" y="3796213"/>
            <a:ext cx="4948178" cy="112401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163E1634-5BD2-E026-E67F-9940D0725BB8}"/>
              </a:ext>
            </a:extLst>
          </p:cNvPr>
          <p:cNvSpPr txBox="1"/>
          <p:nvPr/>
        </p:nvSpPr>
        <p:spPr>
          <a:xfrm>
            <a:off x="5927866" y="3444413"/>
            <a:ext cx="1263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noProof="1">
                <a:solidFill>
                  <a:schemeClr val="accent2"/>
                </a:solidFill>
              </a:rPr>
              <a:t>Objectifs</a:t>
            </a:r>
            <a:endParaRPr lang="fr-FR" sz="1350" b="1" dirty="0">
              <a:solidFill>
                <a:schemeClr val="accent2"/>
              </a:solidFill>
            </a:endParaRP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FAE3A70D-78BD-6A94-7C33-C78F9E32676A}"/>
              </a:ext>
            </a:extLst>
          </p:cNvPr>
          <p:cNvSpPr txBox="1"/>
          <p:nvPr/>
        </p:nvSpPr>
        <p:spPr>
          <a:xfrm>
            <a:off x="4255254" y="3821931"/>
            <a:ext cx="4948178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fr-FR" sz="1200" b="1" noProof="1">
                <a:solidFill>
                  <a:schemeClr val="accent2"/>
                </a:solidFill>
              </a:rPr>
              <a:t>Interconnecter les bases de données (opérationnelles et Ingénierie) et le WDM avec le monde exterieur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endParaRPr lang="fr-FR" sz="750" b="1" noProof="1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fr-FR" sz="1200" b="1" noProof="1">
                <a:solidFill>
                  <a:schemeClr val="accent2"/>
                </a:solidFill>
              </a:rPr>
              <a:t>Rendre le réseau WDM compatible aux worklows</a:t>
            </a:r>
          </a:p>
          <a:p>
            <a:pPr marL="214313" indent="-214313">
              <a:buFont typeface="Wingdings" panose="05000000000000000000" pitchFamily="2" charset="2"/>
              <a:buChar char="v"/>
            </a:pPr>
            <a:endParaRPr lang="fr-FR" sz="750" b="1" noProof="1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pPr marL="214313" indent="-214313">
              <a:buFont typeface="Wingdings" panose="05000000000000000000" pitchFamily="2" charset="2"/>
              <a:buChar char="v"/>
            </a:pPr>
            <a:r>
              <a:rPr lang="fr-FR" sz="1200" b="1" noProof="1">
                <a:solidFill>
                  <a:schemeClr val="accent2"/>
                </a:solidFill>
              </a:rPr>
              <a:t>Créer des applicatifs </a:t>
            </a:r>
          </a:p>
        </p:txBody>
      </p:sp>
    </p:spTree>
    <p:extLst>
      <p:ext uri="{BB962C8B-B14F-4D97-AF65-F5344CB8AC3E}">
        <p14:creationId xmlns:p14="http://schemas.microsoft.com/office/powerpoint/2010/main" val="414819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7" grpId="0"/>
      <p:bldP spid="10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85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03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B5D1EADB-A670-4EFC-B351-CDDDBA25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774123"/>
            <a:ext cx="8280000" cy="476672"/>
          </a:xfrm>
        </p:spPr>
        <p:txBody>
          <a:bodyPr/>
          <a:lstStyle/>
          <a:p>
            <a:r>
              <a:rPr lang="fr-FR" dirty="0"/>
              <a:t>Le réseau d’agrégation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20E00B-0F12-414F-ABB3-B99351D9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E01F7A-8762-4CE7-803B-DB133D0B9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83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6">
            <a:extLst>
              <a:ext uri="{FF2B5EF4-FFF2-40B4-BE49-F238E27FC236}">
                <a16:creationId xmlns:a16="http://schemas.microsoft.com/office/drawing/2014/main" id="{371300EE-7C81-4CCF-8F84-157A756857DA}"/>
              </a:ext>
            </a:extLst>
          </p:cNvPr>
          <p:cNvSpPr txBox="1">
            <a:spLocks/>
          </p:cNvSpPr>
          <p:nvPr/>
        </p:nvSpPr>
        <p:spPr>
          <a:xfrm>
            <a:off x="3454104" y="3441180"/>
            <a:ext cx="5256925" cy="1196143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133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67996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80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07990" indent="-239994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07990" indent="-239994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07990" indent="-239994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07990" indent="-239994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07990" indent="-239994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07990" indent="-239994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050" b="1" cap="none" noProof="1">
                <a:solidFill>
                  <a:schemeClr val="accent1"/>
                </a:solidFill>
                <a:latin typeface="+mn-lt"/>
              </a:rPr>
              <a:t>Multiple layers</a:t>
            </a:r>
            <a:r>
              <a:rPr lang="fr-FR" sz="1050" cap="none" noProof="1">
                <a:latin typeface="+mn-lt"/>
              </a:rPr>
              <a:t> (Core network, Agregation, Backhaul and DC)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fr-FR" sz="1050" cap="none" noProof="1">
              <a:latin typeface="+mn-lt"/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050" cap="none" noProof="1">
                <a:latin typeface="+mn-lt"/>
              </a:rPr>
              <a:t>There are </a:t>
            </a:r>
            <a:r>
              <a:rPr lang="fr-FR" sz="1050" b="1" cap="none" noProof="1">
                <a:solidFill>
                  <a:schemeClr val="accent1"/>
                </a:solidFill>
                <a:latin typeface="+mn-lt"/>
              </a:rPr>
              <a:t>interconnection gateways</a:t>
            </a:r>
            <a:r>
              <a:rPr lang="fr-FR" sz="1050" cap="none" noProof="1">
                <a:latin typeface="+mn-lt"/>
              </a:rPr>
              <a:t> between network layers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fr-FR" sz="1050" cap="none" noProof="1">
              <a:latin typeface="+mn-lt"/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050" cap="none" noProof="1">
                <a:latin typeface="+mn-lt"/>
              </a:rPr>
              <a:t>Each </a:t>
            </a:r>
            <a:r>
              <a:rPr lang="fr-FR" sz="1050" b="1" cap="none" noProof="1">
                <a:solidFill>
                  <a:schemeClr val="accent1"/>
                </a:solidFill>
                <a:latin typeface="+mn-lt"/>
              </a:rPr>
              <a:t>service</a:t>
            </a:r>
            <a:r>
              <a:rPr lang="fr-FR" sz="1050" cap="none" noProof="1">
                <a:latin typeface="+mn-lt"/>
              </a:rPr>
              <a:t> targets a </a:t>
            </a:r>
            <a:r>
              <a:rPr lang="fr-FR" sz="1050" b="1" cap="none" noProof="1">
                <a:solidFill>
                  <a:schemeClr val="accent1"/>
                </a:solidFill>
                <a:latin typeface="+mn-lt"/>
              </a:rPr>
              <a:t>spefic network layer</a:t>
            </a:r>
            <a:endParaRPr lang="fr-FR" sz="1050" cap="none" noProof="1">
              <a:latin typeface="+mn-lt"/>
            </a:endParaRPr>
          </a:p>
          <a:p>
            <a:endParaRPr lang="fr-FR" sz="1050" noProof="1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C3C91ED-3F22-B120-193B-362C602CB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3" y="1039287"/>
            <a:ext cx="8280400" cy="3116640"/>
          </a:xfrm>
        </p:spPr>
        <p:txBody>
          <a:bodyPr/>
          <a:lstStyle/>
          <a:p>
            <a:r>
              <a:rPr lang="fr-FR" noProof="1"/>
              <a:t>One network, multiple accesses</a:t>
            </a:r>
          </a:p>
          <a:p>
            <a:pPr lvl="1"/>
            <a:endParaRPr lang="fr-FR" noProof="1"/>
          </a:p>
          <a:p>
            <a:pPr lvl="1"/>
            <a:r>
              <a:rPr lang="fr-FR" noProof="1"/>
              <a:t>Internet (fixed lines)</a:t>
            </a:r>
          </a:p>
          <a:p>
            <a:pPr lvl="1"/>
            <a:r>
              <a:rPr lang="fr-FR" noProof="1"/>
              <a:t>Internet (mobile network)</a:t>
            </a:r>
          </a:p>
          <a:p>
            <a:pPr lvl="1"/>
            <a:r>
              <a:rPr lang="fr-FR" noProof="1"/>
              <a:t>Voice</a:t>
            </a:r>
          </a:p>
          <a:p>
            <a:pPr lvl="1"/>
            <a:r>
              <a:rPr lang="fr-FR" noProof="1"/>
              <a:t>Equipment management</a:t>
            </a:r>
          </a:p>
          <a:p>
            <a:pPr lvl="1"/>
            <a:r>
              <a:rPr lang="fr-FR" noProof="1"/>
              <a:t>Servers interconnection</a:t>
            </a:r>
          </a:p>
          <a:p>
            <a:pPr lvl="1"/>
            <a:r>
              <a:rPr lang="fr-FR" noProof="1"/>
              <a:t>(e.g. Data reliability storage/access)</a:t>
            </a:r>
          </a:p>
          <a:p>
            <a:pPr lvl="1"/>
            <a:r>
              <a:rPr lang="fr-FR" noProof="1"/>
              <a:t>etc.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0653A1A-A127-65DD-713F-1006EE84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339502"/>
            <a:ext cx="8280400" cy="576064"/>
          </a:xfrm>
        </p:spPr>
        <p:txBody>
          <a:bodyPr/>
          <a:lstStyle/>
          <a:p>
            <a:r>
              <a:rPr lang="en-GB" sz="2800" dirty="0"/>
              <a:t>WDM networks principles</a:t>
            </a:r>
          </a:p>
        </p:txBody>
      </p:sp>
      <p:sp>
        <p:nvSpPr>
          <p:cNvPr id="5" name="Espace réservé du texte 1">
            <a:extLst>
              <a:ext uri="{FF2B5EF4-FFF2-40B4-BE49-F238E27FC236}">
                <a16:creationId xmlns:a16="http://schemas.microsoft.com/office/drawing/2014/main" id="{02AB3331-A85A-4459-9A0B-BB28BDE58D2B}"/>
              </a:ext>
            </a:extLst>
          </p:cNvPr>
          <p:cNvSpPr txBox="1">
            <a:spLocks/>
          </p:cNvSpPr>
          <p:nvPr/>
        </p:nvSpPr>
        <p:spPr>
          <a:xfrm>
            <a:off x="315968" y="160427"/>
            <a:ext cx="8512064" cy="37588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133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67996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80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07990" indent="-239994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07990" indent="-239994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07990" indent="-239994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07990" indent="-239994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07990" indent="-239994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07990" indent="-239994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545DC96-6C90-432B-8B5A-B615DD370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15782"/>
            <a:ext cx="4739021" cy="34465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384C47-85FE-4576-B593-FD7EE89F9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131" y="89166"/>
            <a:ext cx="4738858" cy="357114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9AADE07-EA10-4BFF-8181-D3BC573A6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02" y="87475"/>
            <a:ext cx="4743794" cy="35748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A50A3B-A8D7-4565-9FE5-A00F6FF6B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402" y="87475"/>
            <a:ext cx="4743794" cy="357486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CAB69F2-E85A-4B45-863B-8DC73B8A8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4764" y="87475"/>
            <a:ext cx="4743794" cy="3574868"/>
          </a:xfrm>
          <a:prstGeom prst="rect">
            <a:avLst/>
          </a:prstGeom>
        </p:spPr>
      </p:pic>
      <p:pic>
        <p:nvPicPr>
          <p:cNvPr id="35" name="Couches">
            <a:extLst>
              <a:ext uri="{FF2B5EF4-FFF2-40B4-BE49-F238E27FC236}">
                <a16:creationId xmlns:a16="http://schemas.microsoft.com/office/drawing/2014/main" id="{90570078-4728-44B2-AE30-8490B93A4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932" y="3055890"/>
            <a:ext cx="2130400" cy="2007196"/>
          </a:xfrm>
          <a:prstGeom prst="rect">
            <a:avLst/>
          </a:prstGeom>
        </p:spPr>
      </p:pic>
      <p:pic>
        <p:nvPicPr>
          <p:cNvPr id="37" name="Interco">
            <a:extLst>
              <a:ext uri="{FF2B5EF4-FFF2-40B4-BE49-F238E27FC236}">
                <a16:creationId xmlns:a16="http://schemas.microsoft.com/office/drawing/2014/main" id="{53FCFC75-5E02-495A-8068-61395DE03E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932" y="3057450"/>
            <a:ext cx="2130400" cy="2002063"/>
          </a:xfrm>
          <a:prstGeom prst="rect">
            <a:avLst/>
          </a:prstGeom>
        </p:spPr>
      </p:pic>
      <p:sp>
        <p:nvSpPr>
          <p:cNvPr id="17" name="Espace réservé du numéro de diapositive 3">
            <a:extLst>
              <a:ext uri="{FF2B5EF4-FFF2-40B4-BE49-F238E27FC236}">
                <a16:creationId xmlns:a16="http://schemas.microsoft.com/office/drawing/2014/main" id="{A7D315D8-E9AC-3E26-20A7-8FAEFC2116BD}"/>
              </a:ext>
            </a:extLst>
          </p:cNvPr>
          <p:cNvSpPr txBox="1">
            <a:spLocks/>
          </p:cNvSpPr>
          <p:nvPr/>
        </p:nvSpPr>
        <p:spPr>
          <a:xfrm>
            <a:off x="8620693" y="4869657"/>
            <a:ext cx="310950" cy="273844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982CBB-8324-450A-A0E2-F6718A716030}" type="slidenum">
              <a:rPr lang="fr-FR" sz="750">
                <a:latin typeface="Bouygues Speak Corpo (En-têtes)"/>
              </a:rPr>
              <a:pPr/>
              <a:t>5</a:t>
            </a:fld>
            <a:endParaRPr lang="fr-FR" sz="750" dirty="0">
              <a:latin typeface="Bouygues Speak Corpo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28768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3C8E7A4C-647D-C96D-C60C-4771AE7AF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5C4C7D90-87F9-2EDD-F1B4-E8DE9196B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066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15B344-8BA7-5582-9A9F-AD9C03667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599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F41AE26-29BB-C36C-88AB-D0A3A9929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328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9735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01418E0-C25D-605F-AD21-FD69158B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4728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B5D1EADB-A670-4EFC-B351-CDDDBA25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 d’agrégation</a:t>
            </a:r>
            <a:br>
              <a:rPr lang="fr-FR" dirty="0"/>
            </a:br>
            <a:br>
              <a:rPr lang="fr-FR" dirty="0"/>
            </a:br>
            <a:r>
              <a:rPr lang="fr-FR" sz="2100" dirty="0"/>
              <a:t>Evolution du réseau WDM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20E00B-0F12-414F-ABB3-B99351D9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E01F7A-8762-4CE7-803B-DB133D0B9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447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24D0652-CFA2-FE16-44AA-5536C8B1A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822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CA6F75-DFC2-C2D9-811E-1CEB8BA2B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061D0FC3-9018-619C-8B31-DB4F365C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903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A8AE7405-6AE5-662D-4F0A-A96EBAAB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729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DE1D43BA-D7D0-3B9A-55C4-ED7BBDF22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B8827D1F-7A04-9EAA-D7E3-0F1DBBF21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887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idx="1"/>
          </p:nvPr>
        </p:nvSpPr>
        <p:spPr>
          <a:xfrm>
            <a:off x="157387" y="1767609"/>
            <a:ext cx="2966289" cy="1136701"/>
          </a:xfrm>
        </p:spPr>
        <p:txBody>
          <a:bodyPr/>
          <a:lstStyle/>
          <a:p>
            <a:pPr lvl="1"/>
            <a:r>
              <a:rPr lang="fr-FR" sz="1100" u="sng" dirty="0"/>
              <a:t>FTTA : </a:t>
            </a:r>
            <a:r>
              <a:rPr lang="fr-FR" sz="1100" u="sng" dirty="0" err="1"/>
              <a:t>Collecting</a:t>
            </a:r>
            <a:r>
              <a:rPr lang="fr-FR" sz="1100" u="sng" dirty="0"/>
              <a:t> sites</a:t>
            </a:r>
          </a:p>
          <a:p>
            <a:pPr lvl="1"/>
            <a:r>
              <a:rPr lang="fr-FR" sz="1100" dirty="0"/>
              <a:t>Network </a:t>
            </a:r>
            <a:r>
              <a:rPr lang="fr-FR" sz="1100" dirty="0" err="1"/>
              <a:t>elements</a:t>
            </a:r>
            <a:r>
              <a:rPr lang="fr-FR" sz="1100" dirty="0"/>
              <a:t> </a:t>
            </a:r>
            <a:r>
              <a:rPr lang="fr-FR" sz="1100" dirty="0" err="1"/>
              <a:t>connection</a:t>
            </a:r>
            <a:r>
              <a:rPr lang="fr-FR" sz="1100" dirty="0"/>
              <a:t> on </a:t>
            </a:r>
            <a:r>
              <a:rPr lang="fr-FR" sz="1100" dirty="0" err="1"/>
              <a:t>loops</a:t>
            </a:r>
            <a:r>
              <a:rPr lang="fr-FR" sz="1100" dirty="0"/>
              <a:t> and </a:t>
            </a:r>
            <a:r>
              <a:rPr lang="fr-FR" sz="1100" dirty="0" err="1"/>
              <a:t>intercity</a:t>
            </a:r>
            <a:r>
              <a:rPr lang="fr-FR" sz="1100" dirty="0"/>
              <a:t> links, </a:t>
            </a:r>
            <a:r>
              <a:rPr lang="fr-FR" sz="1100" dirty="0" err="1"/>
              <a:t>typically</a:t>
            </a:r>
            <a:r>
              <a:rPr lang="fr-FR" sz="1100" dirty="0"/>
              <a:t> :</a:t>
            </a:r>
          </a:p>
          <a:p>
            <a:pPr lvl="2"/>
            <a:r>
              <a:rPr lang="fr-FR" sz="1000" dirty="0"/>
              <a:t>Mobile network (radio sites, </a:t>
            </a:r>
            <a:r>
              <a:rPr lang="fr-FR" sz="1000" dirty="0" err="1"/>
              <a:t>Merging</a:t>
            </a:r>
            <a:r>
              <a:rPr lang="fr-FR" sz="1000" dirty="0"/>
              <a:t> points)</a:t>
            </a:r>
          </a:p>
          <a:p>
            <a:pPr lvl="2"/>
            <a:r>
              <a:rPr lang="fr-FR" sz="1000" dirty="0"/>
              <a:t>NRA/O, FTTO</a:t>
            </a:r>
          </a:p>
          <a:p>
            <a:pPr marL="125413" lvl="2" indent="-125413"/>
            <a:r>
              <a:rPr lang="fr-FR" sz="1000" dirty="0" err="1"/>
              <a:t>Other</a:t>
            </a:r>
            <a:r>
              <a:rPr lang="fr-FR" sz="1000" dirty="0"/>
              <a:t> connections, </a:t>
            </a:r>
            <a:r>
              <a:rPr lang="fr-FR" sz="1000" dirty="0" err="1"/>
              <a:t>hosting</a:t>
            </a:r>
            <a:r>
              <a:rPr lang="fr-FR" sz="1000" dirty="0"/>
              <a:t> </a:t>
            </a:r>
            <a:r>
              <a:rPr lang="fr-FR" sz="1000" dirty="0" err="1"/>
              <a:t>capability</a:t>
            </a:r>
            <a:endParaRPr lang="fr-FR" sz="1000" dirty="0"/>
          </a:p>
          <a:p>
            <a:pPr lvl="3"/>
            <a:endParaRPr lang="fr-FR" sz="900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57999" y="267494"/>
            <a:ext cx="8280000" cy="504056"/>
          </a:xfrm>
        </p:spPr>
        <p:txBody>
          <a:bodyPr/>
          <a:lstStyle/>
          <a:p>
            <a:r>
              <a:rPr lang="fr-FR" dirty="0"/>
              <a:t>Network </a:t>
            </a:r>
            <a:r>
              <a:rPr lang="fr-FR" dirty="0" err="1"/>
              <a:t>layers</a:t>
            </a:r>
            <a:r>
              <a:rPr lang="fr-FR" dirty="0"/>
              <a:t> over </a:t>
            </a:r>
            <a:r>
              <a:rPr lang="fr-FR" dirty="0" err="1"/>
              <a:t>optical</a:t>
            </a:r>
            <a:r>
              <a:rPr lang="fr-FR" dirty="0"/>
              <a:t> fibre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grpSp>
        <p:nvGrpSpPr>
          <p:cNvPr id="202" name="Groupe 201">
            <a:extLst>
              <a:ext uri="{FF2B5EF4-FFF2-40B4-BE49-F238E27FC236}">
                <a16:creationId xmlns:a16="http://schemas.microsoft.com/office/drawing/2014/main" id="{94E00E4A-E4C3-4D2A-99D7-96501BFB41A2}"/>
              </a:ext>
            </a:extLst>
          </p:cNvPr>
          <p:cNvGrpSpPr/>
          <p:nvPr/>
        </p:nvGrpSpPr>
        <p:grpSpPr>
          <a:xfrm>
            <a:off x="3333267" y="3050671"/>
            <a:ext cx="5472608" cy="2304256"/>
            <a:chOff x="4487821" y="2283870"/>
            <a:chExt cx="5472608" cy="2304256"/>
          </a:xfrm>
          <a:scene3d>
            <a:camera prst="perspectiveRelaxed"/>
            <a:lightRig rig="threePt" dir="t"/>
          </a:scene3d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19CD76C8-626E-4734-8FE9-5F39174422CE}"/>
                </a:ext>
              </a:extLst>
            </p:cNvPr>
            <p:cNvSpPr/>
            <p:nvPr/>
          </p:nvSpPr>
          <p:spPr>
            <a:xfrm>
              <a:off x="4487821" y="2283870"/>
              <a:ext cx="5472608" cy="23042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/>
            </a:p>
          </p:txBody>
        </p:sp>
        <p:sp>
          <p:nvSpPr>
            <p:cNvPr id="178" name="Rectangle : coins arrondis 177">
              <a:extLst>
                <a:ext uri="{FF2B5EF4-FFF2-40B4-BE49-F238E27FC236}">
                  <a16:creationId xmlns:a16="http://schemas.microsoft.com/office/drawing/2014/main" id="{FE0B1E47-072D-4A85-B383-F3EFF9EE9597}"/>
                </a:ext>
              </a:extLst>
            </p:cNvPr>
            <p:cNvSpPr/>
            <p:nvPr/>
          </p:nvSpPr>
          <p:spPr>
            <a:xfrm>
              <a:off x="6228184" y="3063505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E09A16B5-9843-4C3C-8304-CC362ECFDDA7}"/>
                </a:ext>
              </a:extLst>
            </p:cNvPr>
            <p:cNvSpPr/>
            <p:nvPr/>
          </p:nvSpPr>
          <p:spPr>
            <a:xfrm>
              <a:off x="6173247" y="3034274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CO</a:t>
              </a:r>
            </a:p>
          </p:txBody>
        </p:sp>
        <p:sp>
          <p:nvSpPr>
            <p:cNvPr id="185" name="Rectangle : coins arrondis 184">
              <a:extLst>
                <a:ext uri="{FF2B5EF4-FFF2-40B4-BE49-F238E27FC236}">
                  <a16:creationId xmlns:a16="http://schemas.microsoft.com/office/drawing/2014/main" id="{A61EAB06-D913-43FB-B3D4-7FD9B4135336}"/>
                </a:ext>
              </a:extLst>
            </p:cNvPr>
            <p:cNvSpPr/>
            <p:nvPr/>
          </p:nvSpPr>
          <p:spPr>
            <a:xfrm>
              <a:off x="8613579" y="3008047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FEE96C7-2646-40CF-91FE-54E161FF545C}"/>
                </a:ext>
              </a:extLst>
            </p:cNvPr>
            <p:cNvSpPr/>
            <p:nvPr/>
          </p:nvSpPr>
          <p:spPr>
            <a:xfrm>
              <a:off x="8553742" y="2969734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CO</a:t>
              </a:r>
            </a:p>
          </p:txBody>
        </p: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EB9F27B0-AC57-4A12-90C6-BBAC3325D19B}"/>
                </a:ext>
              </a:extLst>
            </p:cNvPr>
            <p:cNvSpPr/>
            <p:nvPr/>
          </p:nvSpPr>
          <p:spPr>
            <a:xfrm>
              <a:off x="6858443" y="4224611"/>
              <a:ext cx="288032" cy="203149"/>
            </a:xfrm>
            <a:prstGeom prst="roundRect">
              <a:avLst/>
            </a:prstGeom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470CFA32-77B8-4BE3-AFA1-379784891B55}"/>
                </a:ext>
              </a:extLst>
            </p:cNvPr>
            <p:cNvSpPr/>
            <p:nvPr/>
          </p:nvSpPr>
          <p:spPr>
            <a:xfrm>
              <a:off x="6804248" y="4193468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MO</a:t>
              </a:r>
            </a:p>
          </p:txBody>
        </p:sp>
        <p:sp>
          <p:nvSpPr>
            <p:cNvPr id="195" name="Rectangle : coins arrondis 194">
              <a:extLst>
                <a:ext uri="{FF2B5EF4-FFF2-40B4-BE49-F238E27FC236}">
                  <a16:creationId xmlns:a16="http://schemas.microsoft.com/office/drawing/2014/main" id="{FAD8C7ED-E280-457A-A258-E5948340A529}"/>
                </a:ext>
              </a:extLst>
            </p:cNvPr>
            <p:cNvSpPr/>
            <p:nvPr/>
          </p:nvSpPr>
          <p:spPr>
            <a:xfrm>
              <a:off x="7499608" y="3555553"/>
              <a:ext cx="288032" cy="203149"/>
            </a:xfrm>
            <a:prstGeom prst="roundRect">
              <a:avLst/>
            </a:prstGeom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0746EBF9-3EE9-4D0A-BDDB-99EADE42583C}"/>
                </a:ext>
              </a:extLst>
            </p:cNvPr>
            <p:cNvSpPr/>
            <p:nvPr/>
          </p:nvSpPr>
          <p:spPr>
            <a:xfrm>
              <a:off x="7458790" y="3524410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SO</a:t>
              </a:r>
            </a:p>
          </p:txBody>
        </p:sp>
        <p:sp>
          <p:nvSpPr>
            <p:cNvPr id="197" name="Forme libre : forme 196">
              <a:extLst>
                <a:ext uri="{FF2B5EF4-FFF2-40B4-BE49-F238E27FC236}">
                  <a16:creationId xmlns:a16="http://schemas.microsoft.com/office/drawing/2014/main" id="{0197E960-08C1-426C-9D34-DC2575A51296}"/>
                </a:ext>
              </a:extLst>
            </p:cNvPr>
            <p:cNvSpPr/>
            <p:nvPr/>
          </p:nvSpPr>
          <p:spPr>
            <a:xfrm>
              <a:off x="6171209" y="3265861"/>
              <a:ext cx="682676" cy="1139329"/>
            </a:xfrm>
            <a:custGeom>
              <a:avLst/>
              <a:gdLst>
                <a:gd name="connsiteX0" fmla="*/ 95823 w 682676"/>
                <a:gd name="connsiteY0" fmla="*/ 0 h 1139329"/>
                <a:gd name="connsiteX1" fmla="*/ 288 w 682676"/>
                <a:gd name="connsiteY1" fmla="*/ 116006 h 1139329"/>
                <a:gd name="connsiteX2" fmla="*/ 123118 w 682676"/>
                <a:gd name="connsiteY2" fmla="*/ 368489 h 1139329"/>
                <a:gd name="connsiteX3" fmla="*/ 245948 w 682676"/>
                <a:gd name="connsiteY3" fmla="*/ 661916 h 1139329"/>
                <a:gd name="connsiteX4" fmla="*/ 437017 w 682676"/>
                <a:gd name="connsiteY4" fmla="*/ 764274 h 1139329"/>
                <a:gd name="connsiteX5" fmla="*/ 341482 w 682676"/>
                <a:gd name="connsiteY5" fmla="*/ 1119116 h 1139329"/>
                <a:gd name="connsiteX6" fmla="*/ 682676 w 682676"/>
                <a:gd name="connsiteY6" fmla="*/ 1064525 h 113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2676" h="1139329">
                  <a:moveTo>
                    <a:pt x="95823" y="0"/>
                  </a:moveTo>
                  <a:cubicBezTo>
                    <a:pt x="45781" y="27295"/>
                    <a:pt x="-4261" y="54591"/>
                    <a:pt x="288" y="116006"/>
                  </a:cubicBezTo>
                  <a:cubicBezTo>
                    <a:pt x="4837" y="177421"/>
                    <a:pt x="82175" y="277504"/>
                    <a:pt x="123118" y="368489"/>
                  </a:cubicBezTo>
                  <a:cubicBezTo>
                    <a:pt x="164061" y="459474"/>
                    <a:pt x="193632" y="595952"/>
                    <a:pt x="245948" y="661916"/>
                  </a:cubicBezTo>
                  <a:cubicBezTo>
                    <a:pt x="298264" y="727880"/>
                    <a:pt x="421095" y="688074"/>
                    <a:pt x="437017" y="764274"/>
                  </a:cubicBezTo>
                  <a:cubicBezTo>
                    <a:pt x="452939" y="840474"/>
                    <a:pt x="300539" y="1069074"/>
                    <a:pt x="341482" y="1119116"/>
                  </a:cubicBezTo>
                  <a:cubicBezTo>
                    <a:pt x="382425" y="1169158"/>
                    <a:pt x="532550" y="1116841"/>
                    <a:pt x="682676" y="10645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98" name="Forme libre : forme 197">
              <a:extLst>
                <a:ext uri="{FF2B5EF4-FFF2-40B4-BE49-F238E27FC236}">
                  <a16:creationId xmlns:a16="http://schemas.microsoft.com/office/drawing/2014/main" id="{9929D40D-7E2B-449E-AC85-299590CA31B1}"/>
                </a:ext>
              </a:extLst>
            </p:cNvPr>
            <p:cNvSpPr/>
            <p:nvPr/>
          </p:nvSpPr>
          <p:spPr>
            <a:xfrm>
              <a:off x="7160960" y="3637616"/>
              <a:ext cx="744084" cy="707958"/>
            </a:xfrm>
            <a:custGeom>
              <a:avLst/>
              <a:gdLst>
                <a:gd name="connsiteX0" fmla="*/ 0 w 744084"/>
                <a:gd name="connsiteY0" fmla="*/ 679122 h 707958"/>
                <a:gd name="connsiteX1" fmla="*/ 218364 w 744084"/>
                <a:gd name="connsiteY1" fmla="*/ 706418 h 707958"/>
                <a:gd name="connsiteX2" fmla="*/ 716507 w 744084"/>
                <a:gd name="connsiteY2" fmla="*/ 638179 h 707958"/>
                <a:gd name="connsiteX3" fmla="*/ 627797 w 744084"/>
                <a:gd name="connsiteY3" fmla="*/ 372048 h 707958"/>
                <a:gd name="connsiteX4" fmla="*/ 191069 w 744084"/>
                <a:gd name="connsiteY4" fmla="*/ 269689 h 707958"/>
                <a:gd name="connsiteX5" fmla="*/ 143301 w 744084"/>
                <a:gd name="connsiteY5" fmla="*/ 30854 h 707958"/>
                <a:gd name="connsiteX6" fmla="*/ 334370 w 744084"/>
                <a:gd name="connsiteY6" fmla="*/ 10382 h 70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4084" h="707958">
                  <a:moveTo>
                    <a:pt x="0" y="679122"/>
                  </a:moveTo>
                  <a:cubicBezTo>
                    <a:pt x="49473" y="696182"/>
                    <a:pt x="98946" y="713242"/>
                    <a:pt x="218364" y="706418"/>
                  </a:cubicBezTo>
                  <a:cubicBezTo>
                    <a:pt x="337782" y="699594"/>
                    <a:pt x="648268" y="693907"/>
                    <a:pt x="716507" y="638179"/>
                  </a:cubicBezTo>
                  <a:cubicBezTo>
                    <a:pt x="784746" y="582451"/>
                    <a:pt x="715370" y="433463"/>
                    <a:pt x="627797" y="372048"/>
                  </a:cubicBezTo>
                  <a:cubicBezTo>
                    <a:pt x="540224" y="310633"/>
                    <a:pt x="271818" y="326555"/>
                    <a:pt x="191069" y="269689"/>
                  </a:cubicBezTo>
                  <a:cubicBezTo>
                    <a:pt x="110320" y="212823"/>
                    <a:pt x="119418" y="74072"/>
                    <a:pt x="143301" y="30854"/>
                  </a:cubicBezTo>
                  <a:cubicBezTo>
                    <a:pt x="167184" y="-12364"/>
                    <a:pt x="250777" y="-991"/>
                    <a:pt x="334370" y="10382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99" name="Forme libre : forme 198">
              <a:extLst>
                <a:ext uri="{FF2B5EF4-FFF2-40B4-BE49-F238E27FC236}">
                  <a16:creationId xmlns:a16="http://schemas.microsoft.com/office/drawing/2014/main" id="{B4D2B16D-9843-45B2-8277-525E87B9D179}"/>
                </a:ext>
              </a:extLst>
            </p:cNvPr>
            <p:cNvSpPr/>
            <p:nvPr/>
          </p:nvSpPr>
          <p:spPr>
            <a:xfrm>
              <a:off x="7788757" y="3156679"/>
              <a:ext cx="825689" cy="491319"/>
            </a:xfrm>
            <a:custGeom>
              <a:avLst/>
              <a:gdLst>
                <a:gd name="connsiteX0" fmla="*/ 0 w 825689"/>
                <a:gd name="connsiteY0" fmla="*/ 491319 h 491319"/>
                <a:gd name="connsiteX1" fmla="*/ 354842 w 825689"/>
                <a:gd name="connsiteY1" fmla="*/ 450376 h 491319"/>
                <a:gd name="connsiteX2" fmla="*/ 464024 w 825689"/>
                <a:gd name="connsiteY2" fmla="*/ 334370 h 491319"/>
                <a:gd name="connsiteX3" fmla="*/ 661916 w 825689"/>
                <a:gd name="connsiteY3" fmla="*/ 150125 h 491319"/>
                <a:gd name="connsiteX4" fmla="*/ 825689 w 825689"/>
                <a:gd name="connsiteY4" fmla="*/ 0 h 49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689" h="491319">
                  <a:moveTo>
                    <a:pt x="0" y="491319"/>
                  </a:moveTo>
                  <a:cubicBezTo>
                    <a:pt x="138752" y="483926"/>
                    <a:pt x="277505" y="476534"/>
                    <a:pt x="354842" y="450376"/>
                  </a:cubicBezTo>
                  <a:cubicBezTo>
                    <a:pt x="432179" y="424218"/>
                    <a:pt x="412845" y="384412"/>
                    <a:pt x="464024" y="334370"/>
                  </a:cubicBezTo>
                  <a:cubicBezTo>
                    <a:pt x="515203" y="284328"/>
                    <a:pt x="661916" y="150125"/>
                    <a:pt x="661916" y="150125"/>
                  </a:cubicBezTo>
                  <a:lnTo>
                    <a:pt x="825689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01" name="Forme libre : forme 200">
              <a:extLst>
                <a:ext uri="{FF2B5EF4-FFF2-40B4-BE49-F238E27FC236}">
                  <a16:creationId xmlns:a16="http://schemas.microsoft.com/office/drawing/2014/main" id="{71F2284B-F9B4-4396-9306-A4D927B8608C}"/>
                </a:ext>
              </a:extLst>
            </p:cNvPr>
            <p:cNvSpPr/>
            <p:nvPr/>
          </p:nvSpPr>
          <p:spPr>
            <a:xfrm>
              <a:off x="6373504" y="2565393"/>
              <a:ext cx="2356009" cy="484882"/>
            </a:xfrm>
            <a:custGeom>
              <a:avLst/>
              <a:gdLst>
                <a:gd name="connsiteX0" fmla="*/ 2333768 w 2356009"/>
                <a:gd name="connsiteY0" fmla="*/ 416643 h 484882"/>
                <a:gd name="connsiteX1" fmla="*/ 2129051 w 2356009"/>
                <a:gd name="connsiteY1" fmla="*/ 211926 h 484882"/>
                <a:gd name="connsiteX2" fmla="*/ 702860 w 2356009"/>
                <a:gd name="connsiteY2" fmla="*/ 7210 h 484882"/>
                <a:gd name="connsiteX3" fmla="*/ 0 w 2356009"/>
                <a:gd name="connsiteY3" fmla="*/ 484882 h 48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6009" h="484882">
                  <a:moveTo>
                    <a:pt x="2333768" y="416643"/>
                  </a:moveTo>
                  <a:cubicBezTo>
                    <a:pt x="2367318" y="348404"/>
                    <a:pt x="2400869" y="280165"/>
                    <a:pt x="2129051" y="211926"/>
                  </a:cubicBezTo>
                  <a:cubicBezTo>
                    <a:pt x="1857233" y="143687"/>
                    <a:pt x="1057702" y="-38283"/>
                    <a:pt x="702860" y="7210"/>
                  </a:cubicBezTo>
                  <a:cubicBezTo>
                    <a:pt x="348018" y="52703"/>
                    <a:pt x="174009" y="268792"/>
                    <a:pt x="0" y="484882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203" name="Groupe 202">
            <a:extLst>
              <a:ext uri="{FF2B5EF4-FFF2-40B4-BE49-F238E27FC236}">
                <a16:creationId xmlns:a16="http://schemas.microsoft.com/office/drawing/2014/main" id="{031A7588-A8EA-4794-8AB1-F2944CFC167A}"/>
              </a:ext>
            </a:extLst>
          </p:cNvPr>
          <p:cNvGrpSpPr/>
          <p:nvPr/>
        </p:nvGrpSpPr>
        <p:grpSpPr>
          <a:xfrm>
            <a:off x="3357610" y="1779662"/>
            <a:ext cx="5472608" cy="2304256"/>
            <a:chOff x="-1044624" y="2283718"/>
            <a:chExt cx="5472608" cy="2304256"/>
          </a:xfrm>
          <a:scene3d>
            <a:camera prst="perspectiveRelaxed"/>
            <a:lightRig rig="threePt" dir="t"/>
          </a:scene3d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32ECDEA-E379-4045-AA41-A457CF8985A8}"/>
                </a:ext>
              </a:extLst>
            </p:cNvPr>
            <p:cNvSpPr/>
            <p:nvPr/>
          </p:nvSpPr>
          <p:spPr>
            <a:xfrm>
              <a:off x="-1044624" y="2283718"/>
              <a:ext cx="5472608" cy="23042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7343BFF6-CEE3-4BB2-8F2F-53E5C0EAE9AF}"/>
                </a:ext>
              </a:extLst>
            </p:cNvPr>
            <p:cNvSpPr/>
            <p:nvPr/>
          </p:nvSpPr>
          <p:spPr>
            <a:xfrm>
              <a:off x="-900608" y="2463573"/>
              <a:ext cx="1584176" cy="72008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Rectangle : coins arrondis 109">
              <a:extLst>
                <a:ext uri="{FF2B5EF4-FFF2-40B4-BE49-F238E27FC236}">
                  <a16:creationId xmlns:a16="http://schemas.microsoft.com/office/drawing/2014/main" id="{0592DB23-B47C-417A-B85D-F677E8A6C3A4}"/>
                </a:ext>
              </a:extLst>
            </p:cNvPr>
            <p:cNvSpPr/>
            <p:nvPr/>
          </p:nvSpPr>
          <p:spPr>
            <a:xfrm>
              <a:off x="-264707" y="3103254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30440D9-48CB-44C8-9531-48731674EFED}"/>
                </a:ext>
              </a:extLst>
            </p:cNvPr>
            <p:cNvSpPr/>
            <p:nvPr/>
          </p:nvSpPr>
          <p:spPr>
            <a:xfrm>
              <a:off x="-324544" y="3078935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MO</a:t>
              </a: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A03FFB4F-8957-4363-BA82-F85B3C6B2068}"/>
                </a:ext>
              </a:extLst>
            </p:cNvPr>
            <p:cNvSpPr/>
            <p:nvPr/>
          </p:nvSpPr>
          <p:spPr>
            <a:xfrm>
              <a:off x="-900608" y="3643697"/>
              <a:ext cx="800960" cy="5924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80D1DB6E-9742-45E8-88D4-FA939260285D}"/>
                </a:ext>
              </a:extLst>
            </p:cNvPr>
            <p:cNvSpPr/>
            <p:nvPr/>
          </p:nvSpPr>
          <p:spPr>
            <a:xfrm>
              <a:off x="821916" y="2931790"/>
              <a:ext cx="754990" cy="53150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Rectangle : coins arrondis 113">
              <a:extLst>
                <a:ext uri="{FF2B5EF4-FFF2-40B4-BE49-F238E27FC236}">
                  <a16:creationId xmlns:a16="http://schemas.microsoft.com/office/drawing/2014/main" id="{48B89FBC-8725-4D50-9A99-CDE9BC1F3DF5}"/>
                </a:ext>
              </a:extLst>
            </p:cNvPr>
            <p:cNvSpPr/>
            <p:nvPr/>
          </p:nvSpPr>
          <p:spPr>
            <a:xfrm>
              <a:off x="695739" y="3063353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8C35009-A632-426A-ADF6-2346E034E53E}"/>
                </a:ext>
              </a:extLst>
            </p:cNvPr>
            <p:cNvSpPr/>
            <p:nvPr/>
          </p:nvSpPr>
          <p:spPr>
            <a:xfrm>
              <a:off x="640802" y="3034122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CO</a:t>
              </a:r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2E0F183D-3338-467C-B16A-AF3C4F0294D6}"/>
                </a:ext>
              </a:extLst>
            </p:cNvPr>
            <p:cNvSpPr/>
            <p:nvPr/>
          </p:nvSpPr>
          <p:spPr>
            <a:xfrm>
              <a:off x="-39811" y="3658260"/>
              <a:ext cx="800960" cy="5924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Rectangle : coins arrondis 116">
              <a:extLst>
                <a:ext uri="{FF2B5EF4-FFF2-40B4-BE49-F238E27FC236}">
                  <a16:creationId xmlns:a16="http://schemas.microsoft.com/office/drawing/2014/main" id="{6135B2FC-D223-4513-A58E-FDE7843024CB}"/>
                </a:ext>
              </a:extLst>
            </p:cNvPr>
            <p:cNvSpPr/>
            <p:nvPr/>
          </p:nvSpPr>
          <p:spPr>
            <a:xfrm>
              <a:off x="-235214" y="3647868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5B85AD2-C0CA-49C7-918C-B43C52ED212A}"/>
                </a:ext>
              </a:extLst>
            </p:cNvPr>
            <p:cNvSpPr/>
            <p:nvPr/>
          </p:nvSpPr>
          <p:spPr>
            <a:xfrm>
              <a:off x="-295051" y="3609555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MO</a:t>
              </a:r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4D3C50E2-C7EE-42B4-BB72-2F3ECB911F83}"/>
                </a:ext>
              </a:extLst>
            </p:cNvPr>
            <p:cNvSpPr/>
            <p:nvPr/>
          </p:nvSpPr>
          <p:spPr>
            <a:xfrm>
              <a:off x="2385414" y="2576661"/>
              <a:ext cx="800960" cy="5924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EE78A32-6FD6-4CCE-832B-16E3F33E250D}"/>
                </a:ext>
              </a:extLst>
            </p:cNvPr>
            <p:cNvSpPr/>
            <p:nvPr/>
          </p:nvSpPr>
          <p:spPr>
            <a:xfrm>
              <a:off x="3246211" y="2591224"/>
              <a:ext cx="800960" cy="5924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Rectangle : coins arrondis 120">
              <a:extLst>
                <a:ext uri="{FF2B5EF4-FFF2-40B4-BE49-F238E27FC236}">
                  <a16:creationId xmlns:a16="http://schemas.microsoft.com/office/drawing/2014/main" id="{BD428744-6AAF-4136-BB7A-4846768DB5B4}"/>
                </a:ext>
              </a:extLst>
            </p:cNvPr>
            <p:cNvSpPr/>
            <p:nvPr/>
          </p:nvSpPr>
          <p:spPr>
            <a:xfrm>
              <a:off x="3081134" y="3007895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3D515B8-CE34-4115-89CA-DD5D01683734}"/>
                </a:ext>
              </a:extLst>
            </p:cNvPr>
            <p:cNvSpPr/>
            <p:nvPr/>
          </p:nvSpPr>
          <p:spPr>
            <a:xfrm>
              <a:off x="3021297" y="2969582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CO</a:t>
              </a: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FE295560-7F83-43EB-88A6-4A28C3224B38}"/>
                </a:ext>
              </a:extLst>
            </p:cNvPr>
            <p:cNvSpPr/>
            <p:nvPr/>
          </p:nvSpPr>
          <p:spPr>
            <a:xfrm>
              <a:off x="3369166" y="3610107"/>
              <a:ext cx="754990" cy="53150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92DF44D5-FBBE-4DD4-B51D-EB8F9A7D39DC}"/>
                </a:ext>
              </a:extLst>
            </p:cNvPr>
            <p:cNvSpPr/>
            <p:nvPr/>
          </p:nvSpPr>
          <p:spPr>
            <a:xfrm>
              <a:off x="3242989" y="3741670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D1BCD4B-B9BF-4C66-B874-A49820B34974}"/>
                </a:ext>
              </a:extLst>
            </p:cNvPr>
            <p:cNvSpPr/>
            <p:nvPr/>
          </p:nvSpPr>
          <p:spPr>
            <a:xfrm>
              <a:off x="3188052" y="3712439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MO</a:t>
              </a:r>
            </a:p>
          </p:txBody>
        </p:sp>
        <p:sp>
          <p:nvSpPr>
            <p:cNvPr id="127" name="Rectangle : coins arrondis 126">
              <a:extLst>
                <a:ext uri="{FF2B5EF4-FFF2-40B4-BE49-F238E27FC236}">
                  <a16:creationId xmlns:a16="http://schemas.microsoft.com/office/drawing/2014/main" id="{E44E03FD-7CDA-44C3-BB05-635F1C7EF59F}"/>
                </a:ext>
              </a:extLst>
            </p:cNvPr>
            <p:cNvSpPr/>
            <p:nvPr/>
          </p:nvSpPr>
          <p:spPr>
            <a:xfrm>
              <a:off x="1325998" y="4224459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C2BE89C-1F70-4B05-A64C-BD863882FCB0}"/>
                </a:ext>
              </a:extLst>
            </p:cNvPr>
            <p:cNvSpPr/>
            <p:nvPr/>
          </p:nvSpPr>
          <p:spPr>
            <a:xfrm>
              <a:off x="1259632" y="4193316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MO</a:t>
              </a:r>
            </a:p>
          </p:txBody>
        </p:sp>
        <p:sp>
          <p:nvSpPr>
            <p:cNvPr id="129" name="Forme libre : forme 128">
              <a:extLst>
                <a:ext uri="{FF2B5EF4-FFF2-40B4-BE49-F238E27FC236}">
                  <a16:creationId xmlns:a16="http://schemas.microsoft.com/office/drawing/2014/main" id="{F1FD232F-C36E-47E6-A5D1-6060BC896723}"/>
                </a:ext>
              </a:extLst>
            </p:cNvPr>
            <p:cNvSpPr/>
            <p:nvPr/>
          </p:nvSpPr>
          <p:spPr>
            <a:xfrm>
              <a:off x="-635805" y="3122800"/>
              <a:ext cx="81910" cy="518615"/>
            </a:xfrm>
            <a:custGeom>
              <a:avLst/>
              <a:gdLst>
                <a:gd name="connsiteX0" fmla="*/ 75087 w 81910"/>
                <a:gd name="connsiteY0" fmla="*/ 518615 h 518615"/>
                <a:gd name="connsiteX1" fmla="*/ 24 w 81910"/>
                <a:gd name="connsiteY1" fmla="*/ 225189 h 518615"/>
                <a:gd name="connsiteX2" fmla="*/ 81910 w 81910"/>
                <a:gd name="connsiteY2" fmla="*/ 0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910" h="518615">
                  <a:moveTo>
                    <a:pt x="75087" y="518615"/>
                  </a:moveTo>
                  <a:cubicBezTo>
                    <a:pt x="36987" y="415120"/>
                    <a:pt x="-1113" y="311625"/>
                    <a:pt x="24" y="225189"/>
                  </a:cubicBezTo>
                  <a:cubicBezTo>
                    <a:pt x="1161" y="138753"/>
                    <a:pt x="41535" y="69376"/>
                    <a:pt x="8191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30" name="Forme libre : forme 129">
              <a:extLst>
                <a:ext uri="{FF2B5EF4-FFF2-40B4-BE49-F238E27FC236}">
                  <a16:creationId xmlns:a16="http://schemas.microsoft.com/office/drawing/2014/main" id="{81460209-C818-4954-A003-D21B22DDBFA7}"/>
                </a:ext>
              </a:extLst>
            </p:cNvPr>
            <p:cNvSpPr/>
            <p:nvPr/>
          </p:nvSpPr>
          <p:spPr>
            <a:xfrm>
              <a:off x="674404" y="2838602"/>
              <a:ext cx="416257" cy="113601"/>
            </a:xfrm>
            <a:custGeom>
              <a:avLst/>
              <a:gdLst>
                <a:gd name="connsiteX0" fmla="*/ 0 w 416257"/>
                <a:gd name="connsiteY0" fmla="*/ 31715 h 113601"/>
                <a:gd name="connsiteX1" fmla="*/ 238836 w 416257"/>
                <a:gd name="connsiteY1" fmla="*/ 4419 h 113601"/>
                <a:gd name="connsiteX2" fmla="*/ 416257 w 416257"/>
                <a:gd name="connsiteY2" fmla="*/ 113601 h 11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6257" h="113601">
                  <a:moveTo>
                    <a:pt x="0" y="31715"/>
                  </a:moveTo>
                  <a:cubicBezTo>
                    <a:pt x="84730" y="11243"/>
                    <a:pt x="169460" y="-9229"/>
                    <a:pt x="238836" y="4419"/>
                  </a:cubicBezTo>
                  <a:cubicBezTo>
                    <a:pt x="308212" y="18067"/>
                    <a:pt x="362234" y="65834"/>
                    <a:pt x="416257" y="113601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31" name="Forme libre : forme 130">
              <a:extLst>
                <a:ext uri="{FF2B5EF4-FFF2-40B4-BE49-F238E27FC236}">
                  <a16:creationId xmlns:a16="http://schemas.microsoft.com/office/drawing/2014/main" id="{077E1D3D-371B-4DA1-BC1E-99E8DEABD351}"/>
                </a:ext>
              </a:extLst>
            </p:cNvPr>
            <p:cNvSpPr/>
            <p:nvPr/>
          </p:nvSpPr>
          <p:spPr>
            <a:xfrm>
              <a:off x="360669" y="2954713"/>
              <a:ext cx="607162" cy="700350"/>
            </a:xfrm>
            <a:custGeom>
              <a:avLst/>
              <a:gdLst>
                <a:gd name="connsiteX0" fmla="*/ 40780 w 607162"/>
                <a:gd name="connsiteY0" fmla="*/ 700350 h 700350"/>
                <a:gd name="connsiteX1" fmla="*/ 33956 w 607162"/>
                <a:gd name="connsiteY1" fmla="*/ 304565 h 700350"/>
                <a:gd name="connsiteX2" fmla="*/ 409269 w 607162"/>
                <a:gd name="connsiteY2" fmla="*/ 24786 h 700350"/>
                <a:gd name="connsiteX3" fmla="*/ 607162 w 607162"/>
                <a:gd name="connsiteY3" fmla="*/ 31610 h 70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7162" h="700350">
                  <a:moveTo>
                    <a:pt x="40780" y="700350"/>
                  </a:moveTo>
                  <a:cubicBezTo>
                    <a:pt x="6660" y="558754"/>
                    <a:pt x="-27459" y="417159"/>
                    <a:pt x="33956" y="304565"/>
                  </a:cubicBezTo>
                  <a:cubicBezTo>
                    <a:pt x="95371" y="191971"/>
                    <a:pt x="313735" y="70278"/>
                    <a:pt x="409269" y="24786"/>
                  </a:cubicBezTo>
                  <a:cubicBezTo>
                    <a:pt x="504803" y="-20706"/>
                    <a:pt x="555982" y="5452"/>
                    <a:pt x="607162" y="3161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33" name="Rectangle : coins arrondis 132">
              <a:extLst>
                <a:ext uri="{FF2B5EF4-FFF2-40B4-BE49-F238E27FC236}">
                  <a16:creationId xmlns:a16="http://schemas.microsoft.com/office/drawing/2014/main" id="{08263171-22AF-4646-A60A-A5F0EDD4C703}"/>
                </a:ext>
              </a:extLst>
            </p:cNvPr>
            <p:cNvSpPr/>
            <p:nvPr/>
          </p:nvSpPr>
          <p:spPr>
            <a:xfrm>
              <a:off x="1967163" y="3555401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5C79DAF-6BE7-4BE3-9838-3696E7126524}"/>
                </a:ext>
              </a:extLst>
            </p:cNvPr>
            <p:cNvSpPr/>
            <p:nvPr/>
          </p:nvSpPr>
          <p:spPr>
            <a:xfrm>
              <a:off x="1926345" y="3524258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SO</a:t>
              </a:r>
            </a:p>
          </p:txBody>
        </p:sp>
        <p:sp>
          <p:nvSpPr>
            <p:cNvPr id="135" name="Forme libre : forme 134">
              <a:extLst>
                <a:ext uri="{FF2B5EF4-FFF2-40B4-BE49-F238E27FC236}">
                  <a16:creationId xmlns:a16="http://schemas.microsoft.com/office/drawing/2014/main" id="{C125CAF1-9A75-436C-8833-F9E3C5C33C89}"/>
                </a:ext>
              </a:extLst>
            </p:cNvPr>
            <p:cNvSpPr/>
            <p:nvPr/>
          </p:nvSpPr>
          <p:spPr>
            <a:xfrm>
              <a:off x="638764" y="3265709"/>
              <a:ext cx="682676" cy="1139329"/>
            </a:xfrm>
            <a:custGeom>
              <a:avLst/>
              <a:gdLst>
                <a:gd name="connsiteX0" fmla="*/ 95823 w 682676"/>
                <a:gd name="connsiteY0" fmla="*/ 0 h 1139329"/>
                <a:gd name="connsiteX1" fmla="*/ 288 w 682676"/>
                <a:gd name="connsiteY1" fmla="*/ 116006 h 1139329"/>
                <a:gd name="connsiteX2" fmla="*/ 123118 w 682676"/>
                <a:gd name="connsiteY2" fmla="*/ 368489 h 1139329"/>
                <a:gd name="connsiteX3" fmla="*/ 245948 w 682676"/>
                <a:gd name="connsiteY3" fmla="*/ 661916 h 1139329"/>
                <a:gd name="connsiteX4" fmla="*/ 437017 w 682676"/>
                <a:gd name="connsiteY4" fmla="*/ 764274 h 1139329"/>
                <a:gd name="connsiteX5" fmla="*/ 341482 w 682676"/>
                <a:gd name="connsiteY5" fmla="*/ 1119116 h 1139329"/>
                <a:gd name="connsiteX6" fmla="*/ 682676 w 682676"/>
                <a:gd name="connsiteY6" fmla="*/ 1064525 h 113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2676" h="1139329">
                  <a:moveTo>
                    <a:pt x="95823" y="0"/>
                  </a:moveTo>
                  <a:cubicBezTo>
                    <a:pt x="45781" y="27295"/>
                    <a:pt x="-4261" y="54591"/>
                    <a:pt x="288" y="116006"/>
                  </a:cubicBezTo>
                  <a:cubicBezTo>
                    <a:pt x="4837" y="177421"/>
                    <a:pt x="82175" y="277504"/>
                    <a:pt x="123118" y="368489"/>
                  </a:cubicBezTo>
                  <a:cubicBezTo>
                    <a:pt x="164061" y="459474"/>
                    <a:pt x="193632" y="595952"/>
                    <a:pt x="245948" y="661916"/>
                  </a:cubicBezTo>
                  <a:cubicBezTo>
                    <a:pt x="298264" y="727880"/>
                    <a:pt x="421095" y="688074"/>
                    <a:pt x="437017" y="764274"/>
                  </a:cubicBezTo>
                  <a:cubicBezTo>
                    <a:pt x="452939" y="840474"/>
                    <a:pt x="300539" y="1069074"/>
                    <a:pt x="341482" y="1119116"/>
                  </a:cubicBezTo>
                  <a:cubicBezTo>
                    <a:pt x="382425" y="1169158"/>
                    <a:pt x="532550" y="1116841"/>
                    <a:pt x="682676" y="10645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36" name="Forme libre : forme 135">
              <a:extLst>
                <a:ext uri="{FF2B5EF4-FFF2-40B4-BE49-F238E27FC236}">
                  <a16:creationId xmlns:a16="http://schemas.microsoft.com/office/drawing/2014/main" id="{19A9F71A-009B-4EBE-8C1B-61D34AE13D3C}"/>
                </a:ext>
              </a:extLst>
            </p:cNvPr>
            <p:cNvSpPr/>
            <p:nvPr/>
          </p:nvSpPr>
          <p:spPr>
            <a:xfrm>
              <a:off x="1628515" y="3637464"/>
              <a:ext cx="744084" cy="707958"/>
            </a:xfrm>
            <a:custGeom>
              <a:avLst/>
              <a:gdLst>
                <a:gd name="connsiteX0" fmla="*/ 0 w 744084"/>
                <a:gd name="connsiteY0" fmla="*/ 679122 h 707958"/>
                <a:gd name="connsiteX1" fmla="*/ 218364 w 744084"/>
                <a:gd name="connsiteY1" fmla="*/ 706418 h 707958"/>
                <a:gd name="connsiteX2" fmla="*/ 716507 w 744084"/>
                <a:gd name="connsiteY2" fmla="*/ 638179 h 707958"/>
                <a:gd name="connsiteX3" fmla="*/ 627797 w 744084"/>
                <a:gd name="connsiteY3" fmla="*/ 372048 h 707958"/>
                <a:gd name="connsiteX4" fmla="*/ 191069 w 744084"/>
                <a:gd name="connsiteY4" fmla="*/ 269689 h 707958"/>
                <a:gd name="connsiteX5" fmla="*/ 143301 w 744084"/>
                <a:gd name="connsiteY5" fmla="*/ 30854 h 707958"/>
                <a:gd name="connsiteX6" fmla="*/ 334370 w 744084"/>
                <a:gd name="connsiteY6" fmla="*/ 10382 h 70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4084" h="707958">
                  <a:moveTo>
                    <a:pt x="0" y="679122"/>
                  </a:moveTo>
                  <a:cubicBezTo>
                    <a:pt x="49473" y="696182"/>
                    <a:pt x="98946" y="713242"/>
                    <a:pt x="218364" y="706418"/>
                  </a:cubicBezTo>
                  <a:cubicBezTo>
                    <a:pt x="337782" y="699594"/>
                    <a:pt x="648268" y="693907"/>
                    <a:pt x="716507" y="638179"/>
                  </a:cubicBezTo>
                  <a:cubicBezTo>
                    <a:pt x="784746" y="582451"/>
                    <a:pt x="715370" y="433463"/>
                    <a:pt x="627797" y="372048"/>
                  </a:cubicBezTo>
                  <a:cubicBezTo>
                    <a:pt x="540224" y="310633"/>
                    <a:pt x="271818" y="326555"/>
                    <a:pt x="191069" y="269689"/>
                  </a:cubicBezTo>
                  <a:cubicBezTo>
                    <a:pt x="110320" y="212823"/>
                    <a:pt x="119418" y="74072"/>
                    <a:pt x="143301" y="30854"/>
                  </a:cubicBezTo>
                  <a:cubicBezTo>
                    <a:pt x="167184" y="-12364"/>
                    <a:pt x="250777" y="-991"/>
                    <a:pt x="334370" y="10382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37" name="Forme libre : forme 136">
              <a:extLst>
                <a:ext uri="{FF2B5EF4-FFF2-40B4-BE49-F238E27FC236}">
                  <a16:creationId xmlns:a16="http://schemas.microsoft.com/office/drawing/2014/main" id="{6EEA932A-B0F9-412A-BC1E-BE1E3E59B7BC}"/>
                </a:ext>
              </a:extLst>
            </p:cNvPr>
            <p:cNvSpPr/>
            <p:nvPr/>
          </p:nvSpPr>
          <p:spPr>
            <a:xfrm>
              <a:off x="2256312" y="3156527"/>
              <a:ext cx="825689" cy="491319"/>
            </a:xfrm>
            <a:custGeom>
              <a:avLst/>
              <a:gdLst>
                <a:gd name="connsiteX0" fmla="*/ 0 w 825689"/>
                <a:gd name="connsiteY0" fmla="*/ 491319 h 491319"/>
                <a:gd name="connsiteX1" fmla="*/ 354842 w 825689"/>
                <a:gd name="connsiteY1" fmla="*/ 450376 h 491319"/>
                <a:gd name="connsiteX2" fmla="*/ 464024 w 825689"/>
                <a:gd name="connsiteY2" fmla="*/ 334370 h 491319"/>
                <a:gd name="connsiteX3" fmla="*/ 661916 w 825689"/>
                <a:gd name="connsiteY3" fmla="*/ 150125 h 491319"/>
                <a:gd name="connsiteX4" fmla="*/ 825689 w 825689"/>
                <a:gd name="connsiteY4" fmla="*/ 0 h 49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689" h="491319">
                  <a:moveTo>
                    <a:pt x="0" y="491319"/>
                  </a:moveTo>
                  <a:cubicBezTo>
                    <a:pt x="138752" y="483926"/>
                    <a:pt x="277505" y="476534"/>
                    <a:pt x="354842" y="450376"/>
                  </a:cubicBezTo>
                  <a:cubicBezTo>
                    <a:pt x="432179" y="424218"/>
                    <a:pt x="412845" y="384412"/>
                    <a:pt x="464024" y="334370"/>
                  </a:cubicBezTo>
                  <a:cubicBezTo>
                    <a:pt x="515203" y="284328"/>
                    <a:pt x="661916" y="150125"/>
                    <a:pt x="661916" y="150125"/>
                  </a:cubicBezTo>
                  <a:lnTo>
                    <a:pt x="825689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38" name="Forme libre : forme 137">
              <a:extLst>
                <a:ext uri="{FF2B5EF4-FFF2-40B4-BE49-F238E27FC236}">
                  <a16:creationId xmlns:a16="http://schemas.microsoft.com/office/drawing/2014/main" id="{BA6C7578-DE10-4FFE-BA50-DBDEF5B9D496}"/>
                </a:ext>
              </a:extLst>
            </p:cNvPr>
            <p:cNvSpPr/>
            <p:nvPr/>
          </p:nvSpPr>
          <p:spPr>
            <a:xfrm>
              <a:off x="3619053" y="3183822"/>
              <a:ext cx="118041" cy="429905"/>
            </a:xfrm>
            <a:custGeom>
              <a:avLst/>
              <a:gdLst>
                <a:gd name="connsiteX0" fmla="*/ 118041 w 118041"/>
                <a:gd name="connsiteY0" fmla="*/ 429905 h 429905"/>
                <a:gd name="connsiteX1" fmla="*/ 15683 w 118041"/>
                <a:gd name="connsiteY1" fmla="*/ 238836 h 429905"/>
                <a:gd name="connsiteX2" fmla="*/ 2035 w 118041"/>
                <a:gd name="connsiteY2" fmla="*/ 0 h 42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041" h="429905">
                  <a:moveTo>
                    <a:pt x="118041" y="429905"/>
                  </a:moveTo>
                  <a:cubicBezTo>
                    <a:pt x="76529" y="370196"/>
                    <a:pt x="35017" y="310487"/>
                    <a:pt x="15683" y="238836"/>
                  </a:cubicBezTo>
                  <a:cubicBezTo>
                    <a:pt x="-3651" y="167185"/>
                    <a:pt x="-808" y="83592"/>
                    <a:pt x="2035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205" name="Groupe 204">
            <a:extLst>
              <a:ext uri="{FF2B5EF4-FFF2-40B4-BE49-F238E27FC236}">
                <a16:creationId xmlns:a16="http://schemas.microsoft.com/office/drawing/2014/main" id="{5AE29BE6-B648-4BE4-ADDD-A7921ECFF8A2}"/>
              </a:ext>
            </a:extLst>
          </p:cNvPr>
          <p:cNvGrpSpPr/>
          <p:nvPr/>
        </p:nvGrpSpPr>
        <p:grpSpPr>
          <a:xfrm>
            <a:off x="3321809" y="411510"/>
            <a:ext cx="5472608" cy="2304256"/>
            <a:chOff x="-1044624" y="-87999"/>
            <a:chExt cx="5472608" cy="2304256"/>
          </a:xfrm>
          <a:scene3d>
            <a:camera prst="perspectiveRelaxed"/>
            <a:lightRig rig="threePt" dir="t"/>
          </a:scene3d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E4FD18-AD43-404A-8E1B-F24B1CC1AB15}"/>
                </a:ext>
              </a:extLst>
            </p:cNvPr>
            <p:cNvSpPr/>
            <p:nvPr/>
          </p:nvSpPr>
          <p:spPr>
            <a:xfrm>
              <a:off x="-1044624" y="-87999"/>
              <a:ext cx="5472608" cy="23042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53D0F196-DAB5-4121-8EAA-1B4693B8C926}"/>
                </a:ext>
              </a:extLst>
            </p:cNvPr>
            <p:cNvSpPr/>
            <p:nvPr/>
          </p:nvSpPr>
          <p:spPr>
            <a:xfrm>
              <a:off x="2230249" y="-13191"/>
              <a:ext cx="2094931" cy="2101755"/>
            </a:xfrm>
            <a:custGeom>
              <a:avLst/>
              <a:gdLst>
                <a:gd name="connsiteX0" fmla="*/ 0 w 2094931"/>
                <a:gd name="connsiteY0" fmla="*/ 436728 h 2101755"/>
                <a:gd name="connsiteX1" fmla="*/ 259307 w 2094931"/>
                <a:gd name="connsiteY1" fmla="*/ 968991 h 2101755"/>
                <a:gd name="connsiteX2" fmla="*/ 825689 w 2094931"/>
                <a:gd name="connsiteY2" fmla="*/ 1091821 h 2101755"/>
                <a:gd name="connsiteX3" fmla="*/ 491319 w 2094931"/>
                <a:gd name="connsiteY3" fmla="*/ 1719618 h 2101755"/>
                <a:gd name="connsiteX4" fmla="*/ 627797 w 2094931"/>
                <a:gd name="connsiteY4" fmla="*/ 2047164 h 2101755"/>
                <a:gd name="connsiteX5" fmla="*/ 1583140 w 2094931"/>
                <a:gd name="connsiteY5" fmla="*/ 2101755 h 2101755"/>
                <a:gd name="connsiteX6" fmla="*/ 2040340 w 2094931"/>
                <a:gd name="connsiteY6" fmla="*/ 1910686 h 2101755"/>
                <a:gd name="connsiteX7" fmla="*/ 2094931 w 2094931"/>
                <a:gd name="connsiteY7" fmla="*/ 1467134 h 2101755"/>
                <a:gd name="connsiteX8" fmla="*/ 2006221 w 2094931"/>
                <a:gd name="connsiteY8" fmla="*/ 730155 h 2101755"/>
                <a:gd name="connsiteX9" fmla="*/ 2060812 w 2094931"/>
                <a:gd name="connsiteY9" fmla="*/ 218364 h 2101755"/>
                <a:gd name="connsiteX10" fmla="*/ 1794680 w 2094931"/>
                <a:gd name="connsiteY10" fmla="*/ 61415 h 2101755"/>
                <a:gd name="connsiteX11" fmla="*/ 1235122 w 2094931"/>
                <a:gd name="connsiteY11" fmla="*/ 88710 h 2101755"/>
                <a:gd name="connsiteX12" fmla="*/ 464024 w 2094931"/>
                <a:gd name="connsiteY12" fmla="*/ 0 h 2101755"/>
                <a:gd name="connsiteX13" fmla="*/ 0 w 2094931"/>
                <a:gd name="connsiteY13" fmla="*/ 436728 h 210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4931" h="2101755">
                  <a:moveTo>
                    <a:pt x="0" y="436728"/>
                  </a:moveTo>
                  <a:lnTo>
                    <a:pt x="259307" y="968991"/>
                  </a:lnTo>
                  <a:lnTo>
                    <a:pt x="825689" y="1091821"/>
                  </a:lnTo>
                  <a:lnTo>
                    <a:pt x="491319" y="1719618"/>
                  </a:lnTo>
                  <a:lnTo>
                    <a:pt x="627797" y="2047164"/>
                  </a:lnTo>
                  <a:lnTo>
                    <a:pt x="1583140" y="2101755"/>
                  </a:lnTo>
                  <a:lnTo>
                    <a:pt x="2040340" y="1910686"/>
                  </a:lnTo>
                  <a:lnTo>
                    <a:pt x="2094931" y="1467134"/>
                  </a:lnTo>
                  <a:lnTo>
                    <a:pt x="2006221" y="730155"/>
                  </a:lnTo>
                  <a:lnTo>
                    <a:pt x="2060812" y="218364"/>
                  </a:lnTo>
                  <a:lnTo>
                    <a:pt x="1794680" y="61415"/>
                  </a:lnTo>
                  <a:lnTo>
                    <a:pt x="1235122" y="88710"/>
                  </a:lnTo>
                  <a:lnTo>
                    <a:pt x="464024" y="0"/>
                  </a:lnTo>
                  <a:lnTo>
                    <a:pt x="0" y="436728"/>
                  </a:lnTo>
                  <a:close/>
                </a:path>
              </a:pathLst>
            </a:custGeom>
            <a:solidFill>
              <a:schemeClr val="accent4">
                <a:lumMod val="75000"/>
                <a:alpha val="40000"/>
              </a:schemeClr>
            </a:solidFill>
            <a:ln w="158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8635771B-5BE6-4C4E-971E-BC8C110170BB}"/>
                </a:ext>
              </a:extLst>
            </p:cNvPr>
            <p:cNvSpPr/>
            <p:nvPr/>
          </p:nvSpPr>
          <p:spPr>
            <a:xfrm>
              <a:off x="-1004271" y="-33663"/>
              <a:ext cx="2797791" cy="2135875"/>
            </a:xfrm>
            <a:custGeom>
              <a:avLst/>
              <a:gdLst>
                <a:gd name="connsiteX0" fmla="*/ 259308 w 2797791"/>
                <a:gd name="connsiteY0" fmla="*/ 143302 h 2135875"/>
                <a:gd name="connsiteX1" fmla="*/ 6824 w 2797791"/>
                <a:gd name="connsiteY1" fmla="*/ 450376 h 2135875"/>
                <a:gd name="connsiteX2" fmla="*/ 54591 w 2797791"/>
                <a:gd name="connsiteY2" fmla="*/ 675564 h 2135875"/>
                <a:gd name="connsiteX3" fmla="*/ 61415 w 2797791"/>
                <a:gd name="connsiteY3" fmla="*/ 1180532 h 2135875"/>
                <a:gd name="connsiteX4" fmla="*/ 0 w 2797791"/>
                <a:gd name="connsiteY4" fmla="*/ 1487606 h 2135875"/>
                <a:gd name="connsiteX5" fmla="*/ 136478 w 2797791"/>
                <a:gd name="connsiteY5" fmla="*/ 1944806 h 2135875"/>
                <a:gd name="connsiteX6" fmla="*/ 812042 w 2797791"/>
                <a:gd name="connsiteY6" fmla="*/ 2135875 h 2135875"/>
                <a:gd name="connsiteX7" fmla="*/ 1828800 w 2797791"/>
                <a:gd name="connsiteY7" fmla="*/ 2094932 h 2135875"/>
                <a:gd name="connsiteX8" fmla="*/ 2169994 w 2797791"/>
                <a:gd name="connsiteY8" fmla="*/ 1426191 h 2135875"/>
                <a:gd name="connsiteX9" fmla="*/ 2586251 w 2797791"/>
                <a:gd name="connsiteY9" fmla="*/ 1132764 h 2135875"/>
                <a:gd name="connsiteX10" fmla="*/ 2797791 w 2797791"/>
                <a:gd name="connsiteY10" fmla="*/ 341194 h 2135875"/>
                <a:gd name="connsiteX11" fmla="*/ 2367887 w 2797791"/>
                <a:gd name="connsiteY11" fmla="*/ 150126 h 2135875"/>
                <a:gd name="connsiteX12" fmla="*/ 1890215 w 2797791"/>
                <a:gd name="connsiteY12" fmla="*/ 307075 h 2135875"/>
                <a:gd name="connsiteX13" fmla="*/ 1064526 w 2797791"/>
                <a:gd name="connsiteY13" fmla="*/ 0 h 2135875"/>
                <a:gd name="connsiteX14" fmla="*/ 259308 w 2797791"/>
                <a:gd name="connsiteY14" fmla="*/ 143302 h 213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97791" h="2135875">
                  <a:moveTo>
                    <a:pt x="259308" y="143302"/>
                  </a:moveTo>
                  <a:lnTo>
                    <a:pt x="6824" y="450376"/>
                  </a:lnTo>
                  <a:lnTo>
                    <a:pt x="54591" y="675564"/>
                  </a:lnTo>
                  <a:cubicBezTo>
                    <a:pt x="56866" y="843887"/>
                    <a:pt x="59140" y="1012209"/>
                    <a:pt x="61415" y="1180532"/>
                  </a:cubicBezTo>
                  <a:lnTo>
                    <a:pt x="0" y="1487606"/>
                  </a:lnTo>
                  <a:lnTo>
                    <a:pt x="136478" y="1944806"/>
                  </a:lnTo>
                  <a:lnTo>
                    <a:pt x="812042" y="2135875"/>
                  </a:lnTo>
                  <a:lnTo>
                    <a:pt x="1828800" y="2094932"/>
                  </a:lnTo>
                  <a:lnTo>
                    <a:pt x="2169994" y="1426191"/>
                  </a:lnTo>
                  <a:lnTo>
                    <a:pt x="2586251" y="1132764"/>
                  </a:lnTo>
                  <a:lnTo>
                    <a:pt x="2797791" y="341194"/>
                  </a:lnTo>
                  <a:lnTo>
                    <a:pt x="2367887" y="150126"/>
                  </a:lnTo>
                  <a:lnTo>
                    <a:pt x="1890215" y="307075"/>
                  </a:lnTo>
                  <a:lnTo>
                    <a:pt x="1064526" y="0"/>
                  </a:lnTo>
                  <a:lnTo>
                    <a:pt x="259308" y="143302"/>
                  </a:lnTo>
                  <a:close/>
                </a:path>
              </a:pathLst>
            </a:custGeom>
            <a:solidFill>
              <a:schemeClr val="accent4">
                <a:lumMod val="75000"/>
                <a:alpha val="40000"/>
              </a:schemeClr>
            </a:solidFill>
            <a:ln w="158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E2924E24-B232-4B27-9D66-C9132C060305}"/>
                </a:ext>
              </a:extLst>
            </p:cNvPr>
            <p:cNvSpPr/>
            <p:nvPr/>
          </p:nvSpPr>
          <p:spPr>
            <a:xfrm>
              <a:off x="-900608" y="91856"/>
              <a:ext cx="1584176" cy="72008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A5AE7775-261F-4A6F-BDAB-2411EFB0968D}"/>
                </a:ext>
              </a:extLst>
            </p:cNvPr>
            <p:cNvSpPr/>
            <p:nvPr/>
          </p:nvSpPr>
          <p:spPr>
            <a:xfrm>
              <a:off x="-264707" y="731537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E7695F-7598-48BD-BE3B-ECE5438C8D90}"/>
                </a:ext>
              </a:extLst>
            </p:cNvPr>
            <p:cNvSpPr/>
            <p:nvPr/>
          </p:nvSpPr>
          <p:spPr>
            <a:xfrm>
              <a:off x="-324544" y="707218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MO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741DD0E-925B-4168-866D-72C895CE761D}"/>
                </a:ext>
              </a:extLst>
            </p:cNvPr>
            <p:cNvSpPr/>
            <p:nvPr/>
          </p:nvSpPr>
          <p:spPr>
            <a:xfrm>
              <a:off x="-900608" y="1271980"/>
              <a:ext cx="800960" cy="5924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9AF1B98D-272E-4686-A9E7-A41DA7EB444F}"/>
                </a:ext>
              </a:extLst>
            </p:cNvPr>
            <p:cNvSpPr/>
            <p:nvPr/>
          </p:nvSpPr>
          <p:spPr>
            <a:xfrm>
              <a:off x="821916" y="560073"/>
              <a:ext cx="754990" cy="53150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4085541E-D275-4286-ADFA-94E84F5F80DC}"/>
                </a:ext>
              </a:extLst>
            </p:cNvPr>
            <p:cNvSpPr/>
            <p:nvPr/>
          </p:nvSpPr>
          <p:spPr>
            <a:xfrm>
              <a:off x="695739" y="691636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217BC1-2E2B-4562-9C4F-3146CAF47DCE}"/>
                </a:ext>
              </a:extLst>
            </p:cNvPr>
            <p:cNvSpPr/>
            <p:nvPr/>
          </p:nvSpPr>
          <p:spPr>
            <a:xfrm>
              <a:off x="640802" y="662405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CO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06A9FD6-2A86-4D17-BD15-3543EE859DDA}"/>
                </a:ext>
              </a:extLst>
            </p:cNvPr>
            <p:cNvSpPr/>
            <p:nvPr/>
          </p:nvSpPr>
          <p:spPr>
            <a:xfrm>
              <a:off x="-39811" y="1286543"/>
              <a:ext cx="800960" cy="5924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D8B81C6-5F08-40D1-B2E2-4EBB278983D2}"/>
                </a:ext>
              </a:extLst>
            </p:cNvPr>
            <p:cNvSpPr/>
            <p:nvPr/>
          </p:nvSpPr>
          <p:spPr>
            <a:xfrm>
              <a:off x="-235214" y="1276151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90F143-C754-4851-ABF9-AF07FB020BBD}"/>
                </a:ext>
              </a:extLst>
            </p:cNvPr>
            <p:cNvSpPr/>
            <p:nvPr/>
          </p:nvSpPr>
          <p:spPr>
            <a:xfrm>
              <a:off x="-295051" y="1237838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MO</a:t>
              </a: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4B393701-0068-45E6-A5F9-90537D50ED13}"/>
                </a:ext>
              </a:extLst>
            </p:cNvPr>
            <p:cNvSpPr/>
            <p:nvPr/>
          </p:nvSpPr>
          <p:spPr>
            <a:xfrm>
              <a:off x="2385414" y="204944"/>
              <a:ext cx="800960" cy="5924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8E5C0838-6A9F-4773-B292-9B41E4A7EB19}"/>
                </a:ext>
              </a:extLst>
            </p:cNvPr>
            <p:cNvSpPr/>
            <p:nvPr/>
          </p:nvSpPr>
          <p:spPr>
            <a:xfrm>
              <a:off x="3246211" y="219507"/>
              <a:ext cx="800960" cy="5924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F0A253C1-F177-493C-B0E9-F5B669D015CD}"/>
                </a:ext>
              </a:extLst>
            </p:cNvPr>
            <p:cNvSpPr/>
            <p:nvPr/>
          </p:nvSpPr>
          <p:spPr>
            <a:xfrm>
              <a:off x="3081134" y="636178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9323021-55E5-4E28-9536-393E745EBEA5}"/>
                </a:ext>
              </a:extLst>
            </p:cNvPr>
            <p:cNvSpPr/>
            <p:nvPr/>
          </p:nvSpPr>
          <p:spPr>
            <a:xfrm>
              <a:off x="3021297" y="597865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CO</a:t>
              </a: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17E93413-B8C2-4BEB-879E-F484DE5DF067}"/>
                </a:ext>
              </a:extLst>
            </p:cNvPr>
            <p:cNvSpPr/>
            <p:nvPr/>
          </p:nvSpPr>
          <p:spPr>
            <a:xfrm>
              <a:off x="3369166" y="1238390"/>
              <a:ext cx="754990" cy="53150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FF5B2EA0-179B-4A2B-92F1-EFB61E030DFE}"/>
                </a:ext>
              </a:extLst>
            </p:cNvPr>
            <p:cNvSpPr/>
            <p:nvPr/>
          </p:nvSpPr>
          <p:spPr>
            <a:xfrm>
              <a:off x="3242989" y="1369953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CCFE26F-0976-4DEB-938C-D12E86340520}"/>
                </a:ext>
              </a:extLst>
            </p:cNvPr>
            <p:cNvSpPr/>
            <p:nvPr/>
          </p:nvSpPr>
          <p:spPr>
            <a:xfrm>
              <a:off x="3188052" y="1340722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MO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3EF352A-0F58-45A6-A2F7-52312D027E05}"/>
                </a:ext>
              </a:extLst>
            </p:cNvPr>
            <p:cNvSpPr/>
            <p:nvPr/>
          </p:nvSpPr>
          <p:spPr>
            <a:xfrm>
              <a:off x="665450" y="254112"/>
              <a:ext cx="8947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100" dirty="0"/>
                <a:t>Urban area</a:t>
              </a:r>
            </a:p>
          </p:txBody>
        </p:sp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059953DD-A258-45B5-AEAC-527746D0FB95}"/>
                </a:ext>
              </a:extLst>
            </p:cNvPr>
            <p:cNvSpPr/>
            <p:nvPr/>
          </p:nvSpPr>
          <p:spPr>
            <a:xfrm>
              <a:off x="1325998" y="1852742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3E6EF0-3E3C-48F8-A70A-3B6E9F5F4FF3}"/>
                </a:ext>
              </a:extLst>
            </p:cNvPr>
            <p:cNvSpPr/>
            <p:nvPr/>
          </p:nvSpPr>
          <p:spPr>
            <a:xfrm>
              <a:off x="1259632" y="1821599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MO</a:t>
              </a:r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D23EB9BF-6767-4A64-880F-54F83F11B3D0}"/>
                </a:ext>
              </a:extLst>
            </p:cNvPr>
            <p:cNvSpPr/>
            <p:nvPr/>
          </p:nvSpPr>
          <p:spPr>
            <a:xfrm>
              <a:off x="-635805" y="751083"/>
              <a:ext cx="81910" cy="518615"/>
            </a:xfrm>
            <a:custGeom>
              <a:avLst/>
              <a:gdLst>
                <a:gd name="connsiteX0" fmla="*/ 75087 w 81910"/>
                <a:gd name="connsiteY0" fmla="*/ 518615 h 518615"/>
                <a:gd name="connsiteX1" fmla="*/ 24 w 81910"/>
                <a:gd name="connsiteY1" fmla="*/ 225189 h 518615"/>
                <a:gd name="connsiteX2" fmla="*/ 81910 w 81910"/>
                <a:gd name="connsiteY2" fmla="*/ 0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910" h="518615">
                  <a:moveTo>
                    <a:pt x="75087" y="518615"/>
                  </a:moveTo>
                  <a:cubicBezTo>
                    <a:pt x="36987" y="415120"/>
                    <a:pt x="-1113" y="311625"/>
                    <a:pt x="24" y="225189"/>
                  </a:cubicBezTo>
                  <a:cubicBezTo>
                    <a:pt x="1161" y="138753"/>
                    <a:pt x="41535" y="69376"/>
                    <a:pt x="8191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DB89C18C-A4E8-4655-B292-4EA9E13B9D95}"/>
                </a:ext>
              </a:extLst>
            </p:cNvPr>
            <p:cNvSpPr/>
            <p:nvPr/>
          </p:nvSpPr>
          <p:spPr>
            <a:xfrm>
              <a:off x="674404" y="466885"/>
              <a:ext cx="416257" cy="113601"/>
            </a:xfrm>
            <a:custGeom>
              <a:avLst/>
              <a:gdLst>
                <a:gd name="connsiteX0" fmla="*/ 0 w 416257"/>
                <a:gd name="connsiteY0" fmla="*/ 31715 h 113601"/>
                <a:gd name="connsiteX1" fmla="*/ 238836 w 416257"/>
                <a:gd name="connsiteY1" fmla="*/ 4419 h 113601"/>
                <a:gd name="connsiteX2" fmla="*/ 416257 w 416257"/>
                <a:gd name="connsiteY2" fmla="*/ 113601 h 11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6257" h="113601">
                  <a:moveTo>
                    <a:pt x="0" y="31715"/>
                  </a:moveTo>
                  <a:cubicBezTo>
                    <a:pt x="84730" y="11243"/>
                    <a:pt x="169460" y="-9229"/>
                    <a:pt x="238836" y="4419"/>
                  </a:cubicBezTo>
                  <a:cubicBezTo>
                    <a:pt x="308212" y="18067"/>
                    <a:pt x="362234" y="65834"/>
                    <a:pt x="416257" y="113601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3E3AD09D-127A-4499-928C-363701D37243}"/>
                </a:ext>
              </a:extLst>
            </p:cNvPr>
            <p:cNvSpPr/>
            <p:nvPr/>
          </p:nvSpPr>
          <p:spPr>
            <a:xfrm>
              <a:off x="360669" y="582996"/>
              <a:ext cx="607162" cy="700350"/>
            </a:xfrm>
            <a:custGeom>
              <a:avLst/>
              <a:gdLst>
                <a:gd name="connsiteX0" fmla="*/ 40780 w 607162"/>
                <a:gd name="connsiteY0" fmla="*/ 700350 h 700350"/>
                <a:gd name="connsiteX1" fmla="*/ 33956 w 607162"/>
                <a:gd name="connsiteY1" fmla="*/ 304565 h 700350"/>
                <a:gd name="connsiteX2" fmla="*/ 409269 w 607162"/>
                <a:gd name="connsiteY2" fmla="*/ 24786 h 700350"/>
                <a:gd name="connsiteX3" fmla="*/ 607162 w 607162"/>
                <a:gd name="connsiteY3" fmla="*/ 31610 h 70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7162" h="700350">
                  <a:moveTo>
                    <a:pt x="40780" y="700350"/>
                  </a:moveTo>
                  <a:cubicBezTo>
                    <a:pt x="6660" y="558754"/>
                    <a:pt x="-27459" y="417159"/>
                    <a:pt x="33956" y="304565"/>
                  </a:cubicBezTo>
                  <a:cubicBezTo>
                    <a:pt x="95371" y="191971"/>
                    <a:pt x="313735" y="70278"/>
                    <a:pt x="409269" y="24786"/>
                  </a:cubicBezTo>
                  <a:cubicBezTo>
                    <a:pt x="504803" y="-20706"/>
                    <a:pt x="555982" y="5452"/>
                    <a:pt x="607162" y="3161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D4C8675-59E2-42C3-8C26-EE4AC96C5E5F}"/>
                </a:ext>
              </a:extLst>
            </p:cNvPr>
            <p:cNvSpPr/>
            <p:nvPr/>
          </p:nvSpPr>
          <p:spPr>
            <a:xfrm>
              <a:off x="2898010" y="1798291"/>
              <a:ext cx="8947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100" dirty="0"/>
                <a:t>Urban area</a:t>
              </a:r>
            </a:p>
          </p:txBody>
        </p:sp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17E62E92-E270-4F76-B80D-41F5BCFF4954}"/>
                </a:ext>
              </a:extLst>
            </p:cNvPr>
            <p:cNvSpPr/>
            <p:nvPr/>
          </p:nvSpPr>
          <p:spPr>
            <a:xfrm>
              <a:off x="1967163" y="1183684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12A35F3-F5E2-4C9B-9EF1-987565E07045}"/>
                </a:ext>
              </a:extLst>
            </p:cNvPr>
            <p:cNvSpPr/>
            <p:nvPr/>
          </p:nvSpPr>
          <p:spPr>
            <a:xfrm>
              <a:off x="1926345" y="1152541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SO</a:t>
              </a:r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1184CA92-77D0-4E2F-A9E2-014374A05C2B}"/>
                </a:ext>
              </a:extLst>
            </p:cNvPr>
            <p:cNvSpPr/>
            <p:nvPr/>
          </p:nvSpPr>
          <p:spPr>
            <a:xfrm>
              <a:off x="638764" y="893992"/>
              <a:ext cx="682676" cy="1139329"/>
            </a:xfrm>
            <a:custGeom>
              <a:avLst/>
              <a:gdLst>
                <a:gd name="connsiteX0" fmla="*/ 95823 w 682676"/>
                <a:gd name="connsiteY0" fmla="*/ 0 h 1139329"/>
                <a:gd name="connsiteX1" fmla="*/ 288 w 682676"/>
                <a:gd name="connsiteY1" fmla="*/ 116006 h 1139329"/>
                <a:gd name="connsiteX2" fmla="*/ 123118 w 682676"/>
                <a:gd name="connsiteY2" fmla="*/ 368489 h 1139329"/>
                <a:gd name="connsiteX3" fmla="*/ 245948 w 682676"/>
                <a:gd name="connsiteY3" fmla="*/ 661916 h 1139329"/>
                <a:gd name="connsiteX4" fmla="*/ 437017 w 682676"/>
                <a:gd name="connsiteY4" fmla="*/ 764274 h 1139329"/>
                <a:gd name="connsiteX5" fmla="*/ 341482 w 682676"/>
                <a:gd name="connsiteY5" fmla="*/ 1119116 h 1139329"/>
                <a:gd name="connsiteX6" fmla="*/ 682676 w 682676"/>
                <a:gd name="connsiteY6" fmla="*/ 1064525 h 113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2676" h="1139329">
                  <a:moveTo>
                    <a:pt x="95823" y="0"/>
                  </a:moveTo>
                  <a:cubicBezTo>
                    <a:pt x="45781" y="27295"/>
                    <a:pt x="-4261" y="54591"/>
                    <a:pt x="288" y="116006"/>
                  </a:cubicBezTo>
                  <a:cubicBezTo>
                    <a:pt x="4837" y="177421"/>
                    <a:pt x="82175" y="277504"/>
                    <a:pt x="123118" y="368489"/>
                  </a:cubicBezTo>
                  <a:cubicBezTo>
                    <a:pt x="164061" y="459474"/>
                    <a:pt x="193632" y="595952"/>
                    <a:pt x="245948" y="661916"/>
                  </a:cubicBezTo>
                  <a:cubicBezTo>
                    <a:pt x="298264" y="727880"/>
                    <a:pt x="421095" y="688074"/>
                    <a:pt x="437017" y="764274"/>
                  </a:cubicBezTo>
                  <a:cubicBezTo>
                    <a:pt x="452939" y="840474"/>
                    <a:pt x="300539" y="1069074"/>
                    <a:pt x="341482" y="1119116"/>
                  </a:cubicBezTo>
                  <a:cubicBezTo>
                    <a:pt x="382425" y="1169158"/>
                    <a:pt x="532550" y="1116841"/>
                    <a:pt x="682676" y="10645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E42215F6-B0E3-4D97-BF5A-E8AB371B8098}"/>
                </a:ext>
              </a:extLst>
            </p:cNvPr>
            <p:cNvSpPr/>
            <p:nvPr/>
          </p:nvSpPr>
          <p:spPr>
            <a:xfrm>
              <a:off x="1628515" y="1265747"/>
              <a:ext cx="744084" cy="707958"/>
            </a:xfrm>
            <a:custGeom>
              <a:avLst/>
              <a:gdLst>
                <a:gd name="connsiteX0" fmla="*/ 0 w 744084"/>
                <a:gd name="connsiteY0" fmla="*/ 679122 h 707958"/>
                <a:gd name="connsiteX1" fmla="*/ 218364 w 744084"/>
                <a:gd name="connsiteY1" fmla="*/ 706418 h 707958"/>
                <a:gd name="connsiteX2" fmla="*/ 716507 w 744084"/>
                <a:gd name="connsiteY2" fmla="*/ 638179 h 707958"/>
                <a:gd name="connsiteX3" fmla="*/ 627797 w 744084"/>
                <a:gd name="connsiteY3" fmla="*/ 372048 h 707958"/>
                <a:gd name="connsiteX4" fmla="*/ 191069 w 744084"/>
                <a:gd name="connsiteY4" fmla="*/ 269689 h 707958"/>
                <a:gd name="connsiteX5" fmla="*/ 143301 w 744084"/>
                <a:gd name="connsiteY5" fmla="*/ 30854 h 707958"/>
                <a:gd name="connsiteX6" fmla="*/ 334370 w 744084"/>
                <a:gd name="connsiteY6" fmla="*/ 10382 h 70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4084" h="707958">
                  <a:moveTo>
                    <a:pt x="0" y="679122"/>
                  </a:moveTo>
                  <a:cubicBezTo>
                    <a:pt x="49473" y="696182"/>
                    <a:pt x="98946" y="713242"/>
                    <a:pt x="218364" y="706418"/>
                  </a:cubicBezTo>
                  <a:cubicBezTo>
                    <a:pt x="337782" y="699594"/>
                    <a:pt x="648268" y="693907"/>
                    <a:pt x="716507" y="638179"/>
                  </a:cubicBezTo>
                  <a:cubicBezTo>
                    <a:pt x="784746" y="582451"/>
                    <a:pt x="715370" y="433463"/>
                    <a:pt x="627797" y="372048"/>
                  </a:cubicBezTo>
                  <a:cubicBezTo>
                    <a:pt x="540224" y="310633"/>
                    <a:pt x="271818" y="326555"/>
                    <a:pt x="191069" y="269689"/>
                  </a:cubicBezTo>
                  <a:cubicBezTo>
                    <a:pt x="110320" y="212823"/>
                    <a:pt x="119418" y="74072"/>
                    <a:pt x="143301" y="30854"/>
                  </a:cubicBezTo>
                  <a:cubicBezTo>
                    <a:pt x="167184" y="-12364"/>
                    <a:pt x="250777" y="-991"/>
                    <a:pt x="334370" y="10382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B1E17A0E-D2EF-48DC-81CA-69FDCE7FDD47}"/>
                </a:ext>
              </a:extLst>
            </p:cNvPr>
            <p:cNvSpPr/>
            <p:nvPr/>
          </p:nvSpPr>
          <p:spPr>
            <a:xfrm>
              <a:off x="2256312" y="784810"/>
              <a:ext cx="825689" cy="491319"/>
            </a:xfrm>
            <a:custGeom>
              <a:avLst/>
              <a:gdLst>
                <a:gd name="connsiteX0" fmla="*/ 0 w 825689"/>
                <a:gd name="connsiteY0" fmla="*/ 491319 h 491319"/>
                <a:gd name="connsiteX1" fmla="*/ 354842 w 825689"/>
                <a:gd name="connsiteY1" fmla="*/ 450376 h 491319"/>
                <a:gd name="connsiteX2" fmla="*/ 464024 w 825689"/>
                <a:gd name="connsiteY2" fmla="*/ 334370 h 491319"/>
                <a:gd name="connsiteX3" fmla="*/ 661916 w 825689"/>
                <a:gd name="connsiteY3" fmla="*/ 150125 h 491319"/>
                <a:gd name="connsiteX4" fmla="*/ 825689 w 825689"/>
                <a:gd name="connsiteY4" fmla="*/ 0 h 49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689" h="491319">
                  <a:moveTo>
                    <a:pt x="0" y="491319"/>
                  </a:moveTo>
                  <a:cubicBezTo>
                    <a:pt x="138752" y="483926"/>
                    <a:pt x="277505" y="476534"/>
                    <a:pt x="354842" y="450376"/>
                  </a:cubicBezTo>
                  <a:cubicBezTo>
                    <a:pt x="432179" y="424218"/>
                    <a:pt x="412845" y="384412"/>
                    <a:pt x="464024" y="334370"/>
                  </a:cubicBezTo>
                  <a:cubicBezTo>
                    <a:pt x="515203" y="284328"/>
                    <a:pt x="661916" y="150125"/>
                    <a:pt x="661916" y="150125"/>
                  </a:cubicBezTo>
                  <a:lnTo>
                    <a:pt x="825689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05" name="Forme libre : forme 104">
              <a:extLst>
                <a:ext uri="{FF2B5EF4-FFF2-40B4-BE49-F238E27FC236}">
                  <a16:creationId xmlns:a16="http://schemas.microsoft.com/office/drawing/2014/main" id="{C08F6588-08F3-405D-9612-B8EE2B05BB6E}"/>
                </a:ext>
              </a:extLst>
            </p:cNvPr>
            <p:cNvSpPr/>
            <p:nvPr/>
          </p:nvSpPr>
          <p:spPr>
            <a:xfrm>
              <a:off x="3619053" y="812105"/>
              <a:ext cx="118041" cy="429905"/>
            </a:xfrm>
            <a:custGeom>
              <a:avLst/>
              <a:gdLst>
                <a:gd name="connsiteX0" fmla="*/ 118041 w 118041"/>
                <a:gd name="connsiteY0" fmla="*/ 429905 h 429905"/>
                <a:gd name="connsiteX1" fmla="*/ 15683 w 118041"/>
                <a:gd name="connsiteY1" fmla="*/ 238836 h 429905"/>
                <a:gd name="connsiteX2" fmla="*/ 2035 w 118041"/>
                <a:gd name="connsiteY2" fmla="*/ 0 h 42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041" h="429905">
                  <a:moveTo>
                    <a:pt x="118041" y="429905"/>
                  </a:moveTo>
                  <a:cubicBezTo>
                    <a:pt x="76529" y="370196"/>
                    <a:pt x="35017" y="310487"/>
                    <a:pt x="15683" y="238836"/>
                  </a:cubicBezTo>
                  <a:cubicBezTo>
                    <a:pt x="-3651" y="167185"/>
                    <a:pt x="-808" y="83592"/>
                    <a:pt x="2035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206" name="Espace réservé du texte 7">
            <a:extLst>
              <a:ext uri="{FF2B5EF4-FFF2-40B4-BE49-F238E27FC236}">
                <a16:creationId xmlns:a16="http://schemas.microsoft.com/office/drawing/2014/main" id="{77903CD1-4AA4-417E-BD7B-FACBFA46002A}"/>
              </a:ext>
            </a:extLst>
          </p:cNvPr>
          <p:cNvSpPr txBox="1">
            <a:spLocks/>
          </p:cNvSpPr>
          <p:nvPr/>
        </p:nvSpPr>
        <p:spPr bwMode="gray">
          <a:xfrm>
            <a:off x="147560" y="2927451"/>
            <a:ext cx="2966289" cy="1247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100" u="sng" dirty="0"/>
              <a:t>FTTA : Transportation layer</a:t>
            </a:r>
          </a:p>
          <a:p>
            <a:pPr lvl="1"/>
            <a:r>
              <a:rPr lang="fr-FR" sz="1100" dirty="0"/>
              <a:t>Network </a:t>
            </a:r>
            <a:r>
              <a:rPr lang="fr-FR" sz="1100" dirty="0" err="1"/>
              <a:t>routing</a:t>
            </a:r>
            <a:r>
              <a:rPr lang="fr-FR" sz="1100" dirty="0"/>
              <a:t> </a:t>
            </a:r>
            <a:r>
              <a:rPr lang="fr-FR" sz="1100" dirty="0" err="1"/>
              <a:t>between</a:t>
            </a:r>
            <a:r>
              <a:rPr lang="fr-FR" sz="1100" dirty="0"/>
              <a:t> </a:t>
            </a:r>
            <a:r>
              <a:rPr lang="fr-FR" sz="1100" dirty="0" err="1"/>
              <a:t>anchors</a:t>
            </a:r>
            <a:endParaRPr lang="fr-FR" sz="1100" dirty="0"/>
          </a:p>
          <a:p>
            <a:pPr lvl="2"/>
            <a:r>
              <a:rPr lang="fr-FR" sz="1000" dirty="0" err="1"/>
              <a:t>Interloops</a:t>
            </a:r>
            <a:r>
              <a:rPr lang="fr-FR" sz="1000" dirty="0"/>
              <a:t> links and </a:t>
            </a:r>
            <a:r>
              <a:rPr lang="fr-FR" sz="1000" dirty="0" err="1"/>
              <a:t>loops</a:t>
            </a:r>
            <a:endParaRPr lang="fr-FR" sz="1000" dirty="0"/>
          </a:p>
          <a:p>
            <a:pPr lvl="2"/>
            <a:r>
              <a:rPr lang="fr-FR" sz="1000" dirty="0" err="1"/>
              <a:t>Intercity</a:t>
            </a:r>
            <a:r>
              <a:rPr lang="fr-FR" sz="1000" dirty="0"/>
              <a:t> (</a:t>
            </a:r>
            <a:r>
              <a:rPr lang="fr-FR" sz="1000" dirty="0" err="1"/>
              <a:t>inc.</a:t>
            </a:r>
            <a:r>
              <a:rPr lang="fr-FR" sz="1000" dirty="0"/>
              <a:t> amplification)</a:t>
            </a:r>
          </a:p>
          <a:p>
            <a:pPr lvl="2"/>
            <a:r>
              <a:rPr lang="fr-FR" sz="1000" dirty="0" err="1"/>
              <a:t>Dark</a:t>
            </a:r>
            <a:r>
              <a:rPr lang="fr-FR" sz="1000" dirty="0"/>
              <a:t> </a:t>
            </a:r>
            <a:r>
              <a:rPr lang="fr-FR" sz="1000" dirty="0" err="1"/>
              <a:t>fiber</a:t>
            </a:r>
            <a:r>
              <a:rPr lang="fr-FR" sz="1000" dirty="0"/>
              <a:t> </a:t>
            </a:r>
            <a:r>
              <a:rPr lang="fr-FR" sz="1000" dirty="0" err="1"/>
              <a:t>access</a:t>
            </a:r>
            <a:endParaRPr lang="fr-FR" sz="1000" dirty="0"/>
          </a:p>
          <a:p>
            <a:pPr lvl="1"/>
            <a:endParaRPr lang="fr-FR" sz="1100" dirty="0"/>
          </a:p>
          <a:p>
            <a:pPr lvl="1"/>
            <a:endParaRPr lang="fr-FR" sz="1000" dirty="0"/>
          </a:p>
          <a:p>
            <a:pPr lvl="3"/>
            <a:endParaRPr lang="fr-FR" sz="900" dirty="0"/>
          </a:p>
        </p:txBody>
      </p:sp>
      <p:sp>
        <p:nvSpPr>
          <p:cNvPr id="207" name="Espace réservé du texte 7">
            <a:extLst>
              <a:ext uri="{FF2B5EF4-FFF2-40B4-BE49-F238E27FC236}">
                <a16:creationId xmlns:a16="http://schemas.microsoft.com/office/drawing/2014/main" id="{2685D38C-67E6-4995-BB75-C5E455D38655}"/>
              </a:ext>
            </a:extLst>
          </p:cNvPr>
          <p:cNvSpPr txBox="1">
            <a:spLocks/>
          </p:cNvSpPr>
          <p:nvPr/>
        </p:nvSpPr>
        <p:spPr bwMode="gray">
          <a:xfrm>
            <a:off x="185089" y="3835304"/>
            <a:ext cx="2966289" cy="53664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100" u="sng" dirty="0"/>
              <a:t>FTTA : Backbone / </a:t>
            </a:r>
            <a:r>
              <a:rPr lang="fr-FR" sz="1100" u="sng" dirty="0" err="1"/>
              <a:t>Core</a:t>
            </a:r>
            <a:r>
              <a:rPr lang="fr-FR" sz="1100" u="sng" dirty="0"/>
              <a:t> </a:t>
            </a:r>
          </a:p>
          <a:p>
            <a:pPr lvl="1"/>
            <a:r>
              <a:rPr lang="fr-FR" sz="1100" dirty="0"/>
              <a:t>Trafic </a:t>
            </a:r>
            <a:r>
              <a:rPr lang="fr-FR" sz="1100" dirty="0" err="1"/>
              <a:t>routing</a:t>
            </a:r>
            <a:r>
              <a:rPr lang="fr-FR" sz="1100" dirty="0"/>
              <a:t> </a:t>
            </a:r>
            <a:r>
              <a:rPr lang="fr-FR" sz="1100" dirty="0" err="1"/>
              <a:t>within</a:t>
            </a:r>
            <a:r>
              <a:rPr lang="fr-FR" sz="1100" dirty="0"/>
              <a:t> the network</a:t>
            </a:r>
            <a:endParaRPr lang="fr-FR" sz="1000" dirty="0"/>
          </a:p>
          <a:p>
            <a:pPr lvl="3"/>
            <a:endParaRPr lang="fr-FR" sz="900" dirty="0"/>
          </a:p>
        </p:txBody>
      </p:sp>
      <p:sp>
        <p:nvSpPr>
          <p:cNvPr id="208" name="Espace réservé du texte 7">
            <a:extLst>
              <a:ext uri="{FF2B5EF4-FFF2-40B4-BE49-F238E27FC236}">
                <a16:creationId xmlns:a16="http://schemas.microsoft.com/office/drawing/2014/main" id="{18663EDC-6488-4498-A0AC-885DF4B0D65C}"/>
              </a:ext>
            </a:extLst>
          </p:cNvPr>
          <p:cNvSpPr txBox="1">
            <a:spLocks/>
          </p:cNvSpPr>
          <p:nvPr/>
        </p:nvSpPr>
        <p:spPr bwMode="gray">
          <a:xfrm>
            <a:off x="162848" y="1028281"/>
            <a:ext cx="3111285" cy="362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400" dirty="0"/>
              <a:t>FTTA, </a:t>
            </a:r>
            <a:r>
              <a:rPr lang="fr-FR" sz="1400" dirty="0" err="1"/>
              <a:t>optical</a:t>
            </a:r>
            <a:r>
              <a:rPr lang="fr-FR" sz="1400" dirty="0"/>
              <a:t> fibre and </a:t>
            </a:r>
            <a:r>
              <a:rPr lang="fr-FR" sz="1400" dirty="0" err="1"/>
              <a:t>anchoring</a:t>
            </a:r>
            <a:br>
              <a:rPr lang="fr-FR" sz="1400" dirty="0"/>
            </a:br>
            <a:r>
              <a:rPr lang="fr-FR" sz="1400" dirty="0"/>
              <a:t>sites </a:t>
            </a:r>
            <a:r>
              <a:rPr lang="fr-FR" sz="1400" dirty="0" err="1"/>
              <a:t>into</a:t>
            </a:r>
            <a:r>
              <a:rPr lang="fr-FR" sz="1400" dirty="0"/>
              <a:t> 3 </a:t>
            </a:r>
            <a:r>
              <a:rPr lang="fr-FR" sz="1400" dirty="0" err="1"/>
              <a:t>layers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284133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961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re 159">
            <a:extLst>
              <a:ext uri="{FF2B5EF4-FFF2-40B4-BE49-F238E27FC236}">
                <a16:creationId xmlns:a16="http://schemas.microsoft.com/office/drawing/2014/main" id="{DDD3061D-F1FE-C737-BA3D-01301CC9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4030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0FA637C-AA5C-DAF7-B8FB-918BA568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930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93683F1-377A-B9A8-2C59-96B9A5E1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630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9EE058-0137-47F9-9FFE-CABE3A514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27" y="61757"/>
            <a:ext cx="8280000" cy="864000"/>
          </a:xfrm>
        </p:spPr>
        <p:txBody>
          <a:bodyPr>
            <a:normAutofit/>
          </a:bodyPr>
          <a:lstStyle/>
          <a:p>
            <a:r>
              <a:rPr lang="fr-FR"/>
              <a:t>Répartition des CO</a:t>
            </a:r>
            <a:br>
              <a:rPr lang="fr-FR"/>
            </a:br>
            <a:r>
              <a:rPr lang="fr-FR">
                <a:solidFill>
                  <a:srgbClr val="002060"/>
                </a:solidFill>
              </a:rPr>
              <a:t>Patrimoine </a:t>
            </a:r>
            <a:r>
              <a:rPr lang="fr-FR">
                <a:solidFill>
                  <a:srgbClr val="00B050"/>
                </a:solidFill>
              </a:rPr>
              <a:t>en cible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0A4E97-8E9F-4D05-8B66-7291F66F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B3DDB88B-5597-451B-814C-33B8A23C77C8}" type="slidenum">
              <a:rPr lang="fr-FR" sz="900">
                <a:solidFill>
                  <a:srgbClr val="02A7C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685800">
                <a:defRPr/>
              </a:pPr>
              <a:t>64</a:t>
            </a:fld>
            <a:endParaRPr lang="fr-FR" sz="900">
              <a:solidFill>
                <a:srgbClr val="02A7C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C4D0AE2-D04C-4D96-BEBD-81AC81562AD5}"/>
              </a:ext>
            </a:extLst>
          </p:cNvPr>
          <p:cNvGrpSpPr/>
          <p:nvPr/>
        </p:nvGrpSpPr>
        <p:grpSpPr>
          <a:xfrm>
            <a:off x="1223628" y="1059582"/>
            <a:ext cx="3975906" cy="3975906"/>
            <a:chOff x="107504" y="1412776"/>
            <a:chExt cx="5301208" cy="5301208"/>
          </a:xfrm>
          <a:effectLst>
            <a:outerShdw sx="1000" sy="1000" algn="ctr" rotWithShape="0">
              <a:srgbClr val="000000"/>
            </a:outerShdw>
          </a:effectLst>
        </p:grpSpPr>
        <p:pic>
          <p:nvPicPr>
            <p:cNvPr id="1028" name="Picture 4" descr="Résultat de recherche d'images pour &quot;carte france vierge&quot;">
              <a:extLst>
                <a:ext uri="{FF2B5EF4-FFF2-40B4-BE49-F238E27FC236}">
                  <a16:creationId xmlns:a16="http://schemas.microsoft.com/office/drawing/2014/main" id="{E1D7E2DE-BEF2-4A4A-B899-ED4B5105B2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412776"/>
              <a:ext cx="5301208" cy="530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AFA50E-B2C9-44CA-932A-431C860EA235}"/>
                </a:ext>
              </a:extLst>
            </p:cNvPr>
            <p:cNvSpPr/>
            <p:nvPr/>
          </p:nvSpPr>
          <p:spPr>
            <a:xfrm>
              <a:off x="3419872" y="5661248"/>
              <a:ext cx="792088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FR" sz="135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7" name="Ellipse 6">
            <a:extLst>
              <a:ext uri="{FF2B5EF4-FFF2-40B4-BE49-F238E27FC236}">
                <a16:creationId xmlns:a16="http://schemas.microsoft.com/office/drawing/2014/main" id="{884CAF5A-C09E-43C2-960C-CB65893F4AEB}"/>
              </a:ext>
            </a:extLst>
          </p:cNvPr>
          <p:cNvSpPr/>
          <p:nvPr/>
        </p:nvSpPr>
        <p:spPr>
          <a:xfrm>
            <a:off x="3275856" y="1923678"/>
            <a:ext cx="81000" cy="81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1C76AA8-CB1F-4396-8370-58CBE0ED2203}"/>
              </a:ext>
            </a:extLst>
          </p:cNvPr>
          <p:cNvSpPr txBox="1"/>
          <p:nvPr/>
        </p:nvSpPr>
        <p:spPr>
          <a:xfrm>
            <a:off x="3153691" y="1966143"/>
            <a:ext cx="41870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750" b="1">
                <a:solidFill>
                  <a:prstClr val="black"/>
                </a:solidFill>
                <a:latin typeface="Calibri"/>
              </a:rPr>
              <a:t>PARIS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38A302C-FB3A-4318-89F4-30A70814AC86}"/>
              </a:ext>
            </a:extLst>
          </p:cNvPr>
          <p:cNvSpPr/>
          <p:nvPr/>
        </p:nvSpPr>
        <p:spPr>
          <a:xfrm>
            <a:off x="3438881" y="1306964"/>
            <a:ext cx="81000" cy="81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4DF94B0-B37D-4A36-97C1-32D42E4B8F78}"/>
              </a:ext>
            </a:extLst>
          </p:cNvPr>
          <p:cNvSpPr txBox="1"/>
          <p:nvPr/>
        </p:nvSpPr>
        <p:spPr>
          <a:xfrm>
            <a:off x="3465885" y="1172730"/>
            <a:ext cx="92525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750" b="1">
                <a:solidFill>
                  <a:prstClr val="black"/>
                </a:solidFill>
                <a:latin typeface="Calibri"/>
              </a:rPr>
              <a:t>LILLE </a:t>
            </a:r>
            <a:r>
              <a:rPr lang="fr-FR" sz="525" b="1">
                <a:solidFill>
                  <a:prstClr val="black"/>
                </a:solidFill>
                <a:latin typeface="Calibri"/>
              </a:rPr>
              <a:t>Roubaix Tourcoing</a:t>
            </a:r>
            <a:endParaRPr lang="fr-FR" sz="750" b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DCCDF38-29F0-42C2-AAC9-0D09C6ED3C13}"/>
              </a:ext>
            </a:extLst>
          </p:cNvPr>
          <p:cNvSpPr/>
          <p:nvPr/>
        </p:nvSpPr>
        <p:spPr>
          <a:xfrm>
            <a:off x="3858789" y="3104108"/>
            <a:ext cx="81000" cy="81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982DB88-2A07-4AD4-BE86-FFB1406838A5}"/>
              </a:ext>
            </a:extLst>
          </p:cNvPr>
          <p:cNvSpPr txBox="1"/>
          <p:nvPr/>
        </p:nvSpPr>
        <p:spPr>
          <a:xfrm>
            <a:off x="3885792" y="3104109"/>
            <a:ext cx="40427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750" b="1">
                <a:solidFill>
                  <a:prstClr val="black"/>
                </a:solidFill>
                <a:latin typeface="Calibri"/>
              </a:rPr>
              <a:t>LYON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923F605-DBF1-4303-ADC9-1F8036B02825}"/>
              </a:ext>
            </a:extLst>
          </p:cNvPr>
          <p:cNvSpPr/>
          <p:nvPr/>
        </p:nvSpPr>
        <p:spPr>
          <a:xfrm>
            <a:off x="4097159" y="3930116"/>
            <a:ext cx="81000" cy="81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87960B2-5790-4874-8EC4-A5B783DADCF3}"/>
              </a:ext>
            </a:extLst>
          </p:cNvPr>
          <p:cNvSpPr txBox="1"/>
          <p:nvPr/>
        </p:nvSpPr>
        <p:spPr>
          <a:xfrm>
            <a:off x="3981051" y="3780355"/>
            <a:ext cx="73289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750" b="1">
                <a:solidFill>
                  <a:prstClr val="black"/>
                </a:solidFill>
                <a:latin typeface="Calibri"/>
              </a:rPr>
              <a:t>MARSEILLE </a:t>
            </a:r>
            <a:r>
              <a:rPr lang="fr-FR" sz="525" b="1">
                <a:solidFill>
                  <a:prstClr val="black"/>
                </a:solidFill>
                <a:latin typeface="Calibri"/>
              </a:rPr>
              <a:t>Aix</a:t>
            </a:r>
            <a:endParaRPr lang="fr-FR" sz="750" b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AC3225D-EE32-41CF-A4BF-E9B479A0A193}"/>
              </a:ext>
            </a:extLst>
          </p:cNvPr>
          <p:cNvSpPr/>
          <p:nvPr/>
        </p:nvSpPr>
        <p:spPr>
          <a:xfrm>
            <a:off x="4590539" y="3764515"/>
            <a:ext cx="81000" cy="81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731E73F-E30C-4AE9-903A-BABD17D65D44}"/>
              </a:ext>
            </a:extLst>
          </p:cNvPr>
          <p:cNvSpPr txBox="1"/>
          <p:nvPr/>
        </p:nvSpPr>
        <p:spPr>
          <a:xfrm>
            <a:off x="4617542" y="3764516"/>
            <a:ext cx="37221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750" b="1">
                <a:solidFill>
                  <a:prstClr val="black"/>
                </a:solidFill>
                <a:latin typeface="Calibri"/>
              </a:rPr>
              <a:t>NICE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5DD44839-8026-4515-9C1A-C1C1050857DE}"/>
              </a:ext>
            </a:extLst>
          </p:cNvPr>
          <p:cNvSpPr/>
          <p:nvPr/>
        </p:nvSpPr>
        <p:spPr>
          <a:xfrm>
            <a:off x="3350309" y="1420111"/>
            <a:ext cx="81000" cy="81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349F4AB-E723-40CB-ACBC-451A7A9B05E6}"/>
              </a:ext>
            </a:extLst>
          </p:cNvPr>
          <p:cNvSpPr txBox="1"/>
          <p:nvPr/>
        </p:nvSpPr>
        <p:spPr>
          <a:xfrm>
            <a:off x="3143809" y="1454083"/>
            <a:ext cx="62068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750" b="1">
                <a:solidFill>
                  <a:prstClr val="black"/>
                </a:solidFill>
                <a:latin typeface="Calibri"/>
              </a:rPr>
              <a:t>Douai Lens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DA7245B4-1D3B-4EE3-8609-D53B3CB6AB11}"/>
              </a:ext>
            </a:extLst>
          </p:cNvPr>
          <p:cNvSpPr/>
          <p:nvPr/>
        </p:nvSpPr>
        <p:spPr>
          <a:xfrm>
            <a:off x="2195736" y="2463738"/>
            <a:ext cx="81000" cy="81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50B694A-67EB-43FA-8AC0-248BF2598565}"/>
              </a:ext>
            </a:extLst>
          </p:cNvPr>
          <p:cNvSpPr txBox="1"/>
          <p:nvPr/>
        </p:nvSpPr>
        <p:spPr>
          <a:xfrm>
            <a:off x="2206755" y="2463739"/>
            <a:ext cx="46839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750" b="1">
                <a:solidFill>
                  <a:prstClr val="black"/>
                </a:solidFill>
                <a:latin typeface="Calibri"/>
              </a:rPr>
              <a:t>Nantes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D6C96442-0260-4C94-A002-82067A905714}"/>
              </a:ext>
            </a:extLst>
          </p:cNvPr>
          <p:cNvSpPr/>
          <p:nvPr/>
        </p:nvSpPr>
        <p:spPr>
          <a:xfrm>
            <a:off x="2984343" y="3918782"/>
            <a:ext cx="81000" cy="81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7023704-DBBA-4503-99BB-1646FD71B00E}"/>
              </a:ext>
            </a:extLst>
          </p:cNvPr>
          <p:cNvSpPr txBox="1"/>
          <p:nvPr/>
        </p:nvSpPr>
        <p:spPr>
          <a:xfrm>
            <a:off x="2984344" y="3953259"/>
            <a:ext cx="54854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750" b="1">
                <a:solidFill>
                  <a:prstClr val="black"/>
                </a:solidFill>
                <a:latin typeface="Calibri"/>
              </a:rPr>
              <a:t>Toulouse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64E01B69-40AC-4797-8F0F-B3B80F9AED88}"/>
              </a:ext>
            </a:extLst>
          </p:cNvPr>
          <p:cNvSpPr/>
          <p:nvPr/>
        </p:nvSpPr>
        <p:spPr>
          <a:xfrm>
            <a:off x="4240190" y="4026794"/>
            <a:ext cx="81000" cy="81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FA02895-841D-42CD-9E7F-A994ED85F0C6}"/>
              </a:ext>
            </a:extLst>
          </p:cNvPr>
          <p:cNvSpPr txBox="1"/>
          <p:nvPr/>
        </p:nvSpPr>
        <p:spPr>
          <a:xfrm>
            <a:off x="4100572" y="4083919"/>
            <a:ext cx="46198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750" b="1">
                <a:solidFill>
                  <a:prstClr val="black"/>
                </a:solidFill>
                <a:latin typeface="Calibri"/>
              </a:rPr>
              <a:t>Toulon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4CA5025F-071C-4D4B-924D-28C8820A4F4A}"/>
              </a:ext>
            </a:extLst>
          </p:cNvPr>
          <p:cNvSpPr/>
          <p:nvPr/>
        </p:nvSpPr>
        <p:spPr>
          <a:xfrm>
            <a:off x="2445110" y="3288048"/>
            <a:ext cx="81000" cy="81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31E5DA4-09BC-4EAE-9662-8E019E973F51}"/>
              </a:ext>
            </a:extLst>
          </p:cNvPr>
          <p:cNvSpPr txBox="1"/>
          <p:nvPr/>
        </p:nvSpPr>
        <p:spPr>
          <a:xfrm>
            <a:off x="2411761" y="3327835"/>
            <a:ext cx="56778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750" b="1">
                <a:solidFill>
                  <a:prstClr val="black"/>
                </a:solidFill>
                <a:latin typeface="Calibri"/>
              </a:rPr>
              <a:t>Bordeaux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93C537-088C-4E11-A618-67A1CF462ACF}"/>
              </a:ext>
            </a:extLst>
          </p:cNvPr>
          <p:cNvSpPr/>
          <p:nvPr/>
        </p:nvSpPr>
        <p:spPr>
          <a:xfrm>
            <a:off x="3972044" y="2514563"/>
            <a:ext cx="54000" cy="54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3C7E56F-23D0-4E4E-88D6-B7F9B7AD1D44}"/>
              </a:ext>
            </a:extLst>
          </p:cNvPr>
          <p:cNvSpPr txBox="1"/>
          <p:nvPr/>
        </p:nvSpPr>
        <p:spPr>
          <a:xfrm>
            <a:off x="3983063" y="2514563"/>
            <a:ext cx="3481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600">
                <a:solidFill>
                  <a:prstClr val="black"/>
                </a:solidFill>
                <a:latin typeface="Calibri"/>
              </a:rPr>
              <a:t>Dijon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3F10F2-85D9-4E74-9897-3641145DB255}"/>
              </a:ext>
            </a:extLst>
          </p:cNvPr>
          <p:cNvSpPr/>
          <p:nvPr/>
        </p:nvSpPr>
        <p:spPr>
          <a:xfrm>
            <a:off x="4196910" y="3307777"/>
            <a:ext cx="54000" cy="54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7E36F87-7D4B-4E3A-9DFF-F7C08AFF47DB}"/>
              </a:ext>
            </a:extLst>
          </p:cNvPr>
          <p:cNvSpPr txBox="1"/>
          <p:nvPr/>
        </p:nvSpPr>
        <p:spPr>
          <a:xfrm>
            <a:off x="3923929" y="3328269"/>
            <a:ext cx="4748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600">
                <a:solidFill>
                  <a:prstClr val="black"/>
                </a:solidFill>
                <a:latin typeface="Calibri"/>
              </a:rPr>
              <a:t>Grenoble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A55049-3BD6-45B3-83F1-6E5F1AA7AA7E}"/>
              </a:ext>
            </a:extLst>
          </p:cNvPr>
          <p:cNvSpPr/>
          <p:nvPr/>
        </p:nvSpPr>
        <p:spPr>
          <a:xfrm>
            <a:off x="3643391" y="3883791"/>
            <a:ext cx="54000" cy="54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7D201A6-4FF8-4FA9-BDBE-14EEBF14FA29}"/>
              </a:ext>
            </a:extLst>
          </p:cNvPr>
          <p:cNvSpPr txBox="1"/>
          <p:nvPr/>
        </p:nvSpPr>
        <p:spPr>
          <a:xfrm>
            <a:off x="3278738" y="3743014"/>
            <a:ext cx="5533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600">
                <a:solidFill>
                  <a:prstClr val="black"/>
                </a:solidFill>
                <a:latin typeface="Calibri"/>
              </a:rPr>
              <a:t>Montpellier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8D6F4C-A27E-4E6A-8877-8C97B17C6930}"/>
              </a:ext>
            </a:extLst>
          </p:cNvPr>
          <p:cNvSpPr/>
          <p:nvPr/>
        </p:nvSpPr>
        <p:spPr>
          <a:xfrm>
            <a:off x="3663217" y="1792777"/>
            <a:ext cx="54000" cy="54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9C5F969-63F8-495A-9AEF-A3592E58949F}"/>
              </a:ext>
            </a:extLst>
          </p:cNvPr>
          <p:cNvSpPr txBox="1"/>
          <p:nvPr/>
        </p:nvSpPr>
        <p:spPr>
          <a:xfrm>
            <a:off x="3674236" y="1792777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600">
                <a:solidFill>
                  <a:prstClr val="black"/>
                </a:solidFill>
                <a:latin typeface="Calibri"/>
              </a:rPr>
              <a:t>Reims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D8D2EC9-A594-40D9-957D-47B1EC5EDEC7}"/>
              </a:ext>
            </a:extLst>
          </p:cNvPr>
          <p:cNvSpPr/>
          <p:nvPr/>
        </p:nvSpPr>
        <p:spPr>
          <a:xfrm>
            <a:off x="2247334" y="2158703"/>
            <a:ext cx="54000" cy="54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55837BE2-BD82-431E-A618-053248F955AE}"/>
              </a:ext>
            </a:extLst>
          </p:cNvPr>
          <p:cNvSpPr txBox="1"/>
          <p:nvPr/>
        </p:nvSpPr>
        <p:spPr>
          <a:xfrm>
            <a:off x="2037246" y="2174281"/>
            <a:ext cx="4138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600">
                <a:solidFill>
                  <a:prstClr val="black"/>
                </a:solidFill>
                <a:latin typeface="Calibri"/>
              </a:rPr>
              <a:t>Rennes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0654B1-FF95-4633-9B5C-074C6676BA51}"/>
              </a:ext>
            </a:extLst>
          </p:cNvPr>
          <p:cNvSpPr/>
          <p:nvPr/>
        </p:nvSpPr>
        <p:spPr>
          <a:xfrm>
            <a:off x="2927060" y="1711985"/>
            <a:ext cx="54000" cy="54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B21B312-3455-4C26-9396-6D97E34ECEA7}"/>
              </a:ext>
            </a:extLst>
          </p:cNvPr>
          <p:cNvSpPr txBox="1"/>
          <p:nvPr/>
        </p:nvSpPr>
        <p:spPr>
          <a:xfrm>
            <a:off x="2735796" y="1762095"/>
            <a:ext cx="3850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600">
                <a:solidFill>
                  <a:prstClr val="black"/>
                </a:solidFill>
                <a:latin typeface="Calibri"/>
              </a:rPr>
              <a:t>Rouen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7A3AA15-EE18-46C2-8B20-9E95679134F0}"/>
              </a:ext>
            </a:extLst>
          </p:cNvPr>
          <p:cNvSpPr/>
          <p:nvPr/>
        </p:nvSpPr>
        <p:spPr>
          <a:xfrm>
            <a:off x="4565514" y="1954360"/>
            <a:ext cx="54000" cy="54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6BF968F-AA7A-4CE4-AD5B-B4B237BA657D}"/>
              </a:ext>
            </a:extLst>
          </p:cNvPr>
          <p:cNvSpPr txBox="1"/>
          <p:nvPr/>
        </p:nvSpPr>
        <p:spPr>
          <a:xfrm>
            <a:off x="4601639" y="1961635"/>
            <a:ext cx="5245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600">
                <a:solidFill>
                  <a:prstClr val="black"/>
                </a:solidFill>
                <a:latin typeface="Calibri"/>
              </a:rPr>
              <a:t>Strasbourg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86BD21-C992-4FE4-991D-CA3874A14DBA}"/>
              </a:ext>
            </a:extLst>
          </p:cNvPr>
          <p:cNvSpPr/>
          <p:nvPr/>
        </p:nvSpPr>
        <p:spPr>
          <a:xfrm>
            <a:off x="2828673" y="2514563"/>
            <a:ext cx="54000" cy="54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D342B584-2382-48F5-B9B8-3063FE2310D3}"/>
              </a:ext>
            </a:extLst>
          </p:cNvPr>
          <p:cNvSpPr txBox="1"/>
          <p:nvPr/>
        </p:nvSpPr>
        <p:spPr>
          <a:xfrm>
            <a:off x="2794373" y="2556895"/>
            <a:ext cx="3593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600">
                <a:solidFill>
                  <a:prstClr val="black"/>
                </a:solidFill>
                <a:latin typeface="Calibri"/>
              </a:rPr>
              <a:t>Tours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7AF33E-823B-4F22-9254-4378C902FCA9}"/>
              </a:ext>
            </a:extLst>
          </p:cNvPr>
          <p:cNvSpPr/>
          <p:nvPr/>
        </p:nvSpPr>
        <p:spPr>
          <a:xfrm>
            <a:off x="2553698" y="2432949"/>
            <a:ext cx="54000" cy="54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17F3596-E959-4CD1-8070-51CA33FDC323}"/>
              </a:ext>
            </a:extLst>
          </p:cNvPr>
          <p:cNvSpPr txBox="1"/>
          <p:nvPr/>
        </p:nvSpPr>
        <p:spPr>
          <a:xfrm>
            <a:off x="2406370" y="2290513"/>
            <a:ext cx="40267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600">
                <a:solidFill>
                  <a:prstClr val="black"/>
                </a:solidFill>
                <a:latin typeface="Calibri"/>
              </a:rPr>
              <a:t>Angers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5609CD-DF8E-435A-A9EB-8BB21DF27563}"/>
              </a:ext>
            </a:extLst>
          </p:cNvPr>
          <p:cNvSpPr/>
          <p:nvPr/>
        </p:nvSpPr>
        <p:spPr>
          <a:xfrm>
            <a:off x="3943163" y="3735428"/>
            <a:ext cx="54000" cy="54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EDF7172-D0EF-4B5E-B731-F98B8C5A7CB8}"/>
              </a:ext>
            </a:extLst>
          </p:cNvPr>
          <p:cNvSpPr txBox="1"/>
          <p:nvPr/>
        </p:nvSpPr>
        <p:spPr>
          <a:xfrm>
            <a:off x="3959213" y="3664126"/>
            <a:ext cx="4395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600">
                <a:solidFill>
                  <a:prstClr val="black"/>
                </a:solidFill>
                <a:latin typeface="Calibri"/>
              </a:rPr>
              <a:t>Avignon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86B60C1-860A-42DF-AC97-009F27D23874}"/>
              </a:ext>
            </a:extLst>
          </p:cNvPr>
          <p:cNvSpPr/>
          <p:nvPr/>
        </p:nvSpPr>
        <p:spPr>
          <a:xfrm>
            <a:off x="2232854" y="3900605"/>
            <a:ext cx="54000" cy="54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E990D7F5-23C1-4E83-9B73-EF98E9F0B9D7}"/>
              </a:ext>
            </a:extLst>
          </p:cNvPr>
          <p:cNvSpPr txBox="1"/>
          <p:nvPr/>
        </p:nvSpPr>
        <p:spPr>
          <a:xfrm>
            <a:off x="1885069" y="3775897"/>
            <a:ext cx="4571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600">
                <a:solidFill>
                  <a:prstClr val="black"/>
                </a:solidFill>
                <a:latin typeface="Calibri"/>
              </a:rPr>
              <a:t>Bayonne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8611DBD-BADA-4BFF-BA75-ABA3B7B4A893}"/>
              </a:ext>
            </a:extLst>
          </p:cNvPr>
          <p:cNvSpPr/>
          <p:nvPr/>
        </p:nvSpPr>
        <p:spPr>
          <a:xfrm>
            <a:off x="3270329" y="1373732"/>
            <a:ext cx="54000" cy="54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0528E2AC-CF90-48E8-A453-CC4C7A8496AF}"/>
              </a:ext>
            </a:extLst>
          </p:cNvPr>
          <p:cNvSpPr txBox="1"/>
          <p:nvPr/>
        </p:nvSpPr>
        <p:spPr>
          <a:xfrm>
            <a:off x="3059833" y="1221600"/>
            <a:ext cx="4491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600">
                <a:solidFill>
                  <a:prstClr val="black"/>
                </a:solidFill>
                <a:latin typeface="Calibri"/>
              </a:rPr>
              <a:t>Béthune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3C76526-9C62-4F63-83D4-892C78AC0B6D}"/>
              </a:ext>
            </a:extLst>
          </p:cNvPr>
          <p:cNvSpPr/>
          <p:nvPr/>
        </p:nvSpPr>
        <p:spPr>
          <a:xfrm>
            <a:off x="1619787" y="2062037"/>
            <a:ext cx="54000" cy="54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B13F1910-E9B6-4F42-9B46-AA2D83D23D2A}"/>
              </a:ext>
            </a:extLst>
          </p:cNvPr>
          <p:cNvSpPr txBox="1"/>
          <p:nvPr/>
        </p:nvSpPr>
        <p:spPr>
          <a:xfrm>
            <a:off x="1628203" y="1963644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600" b="1">
                <a:solidFill>
                  <a:prstClr val="black"/>
                </a:solidFill>
                <a:latin typeface="Calibri"/>
              </a:rPr>
              <a:t>Brest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073CE6-B36F-4E22-A8F2-C1B732542273}"/>
              </a:ext>
            </a:extLst>
          </p:cNvPr>
          <p:cNvSpPr/>
          <p:nvPr/>
        </p:nvSpPr>
        <p:spPr>
          <a:xfrm>
            <a:off x="3453503" y="3084279"/>
            <a:ext cx="54000" cy="54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B51EBB8-87AC-49F1-ABF2-5AC02C9B8F9F}"/>
              </a:ext>
            </a:extLst>
          </p:cNvPr>
          <p:cNvSpPr txBox="1"/>
          <p:nvPr/>
        </p:nvSpPr>
        <p:spPr>
          <a:xfrm>
            <a:off x="3306177" y="2941843"/>
            <a:ext cx="74571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600">
                <a:solidFill>
                  <a:prstClr val="black"/>
                </a:solidFill>
                <a:latin typeface="Calibri"/>
              </a:rPr>
              <a:t>Clermont-Ferrand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30345BC-8FC8-48F1-B5FD-DD496ADD4CC3}"/>
              </a:ext>
            </a:extLst>
          </p:cNvPr>
          <p:cNvSpPr/>
          <p:nvPr/>
        </p:nvSpPr>
        <p:spPr>
          <a:xfrm>
            <a:off x="2753340" y="1647268"/>
            <a:ext cx="54000" cy="54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C3AAD50E-C34C-4F32-B587-1CBF7037D557}"/>
              </a:ext>
            </a:extLst>
          </p:cNvPr>
          <p:cNvSpPr txBox="1"/>
          <p:nvPr/>
        </p:nvSpPr>
        <p:spPr>
          <a:xfrm>
            <a:off x="2357755" y="1546071"/>
            <a:ext cx="4587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600">
                <a:solidFill>
                  <a:prstClr val="black"/>
                </a:solidFill>
                <a:latin typeface="Calibri"/>
              </a:rPr>
              <a:t>Le Havre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82BB4F-9A2A-4DA0-9E4D-E3D5F1C3289D}"/>
              </a:ext>
            </a:extLst>
          </p:cNvPr>
          <p:cNvSpPr/>
          <p:nvPr/>
        </p:nvSpPr>
        <p:spPr>
          <a:xfrm>
            <a:off x="2701025" y="2216925"/>
            <a:ext cx="54000" cy="54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B5315279-FF52-4553-ADC6-0C922071573D}"/>
              </a:ext>
            </a:extLst>
          </p:cNvPr>
          <p:cNvSpPr txBox="1"/>
          <p:nvPr/>
        </p:nvSpPr>
        <p:spPr>
          <a:xfrm>
            <a:off x="2724716" y="2180424"/>
            <a:ext cx="4459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600">
                <a:solidFill>
                  <a:prstClr val="black"/>
                </a:solidFill>
                <a:latin typeface="Calibri"/>
              </a:rPr>
              <a:t>Le Mans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289A6CE-BD2F-4E8D-A0E1-D278E1E1A658}"/>
              </a:ext>
            </a:extLst>
          </p:cNvPr>
          <p:cNvSpPr/>
          <p:nvPr/>
        </p:nvSpPr>
        <p:spPr>
          <a:xfrm>
            <a:off x="4253977" y="1773629"/>
            <a:ext cx="54000" cy="54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7D31F7ED-9246-40C7-A68C-12D5A81E67D7}"/>
              </a:ext>
            </a:extLst>
          </p:cNvPr>
          <p:cNvSpPr txBox="1"/>
          <p:nvPr/>
        </p:nvSpPr>
        <p:spPr>
          <a:xfrm>
            <a:off x="4106650" y="1795168"/>
            <a:ext cx="34496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600">
                <a:solidFill>
                  <a:prstClr val="black"/>
                </a:solidFill>
                <a:latin typeface="Calibri"/>
              </a:rPr>
              <a:t>Metz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C052111-8B0A-4761-8D1C-F382D790F141}"/>
              </a:ext>
            </a:extLst>
          </p:cNvPr>
          <p:cNvSpPr/>
          <p:nvPr/>
        </p:nvSpPr>
        <p:spPr>
          <a:xfrm>
            <a:off x="4532984" y="2332569"/>
            <a:ext cx="54000" cy="54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9DB20ECC-39C1-4FDF-B1C7-42D99D222D37}"/>
              </a:ext>
            </a:extLst>
          </p:cNvPr>
          <p:cNvSpPr txBox="1"/>
          <p:nvPr/>
        </p:nvSpPr>
        <p:spPr>
          <a:xfrm>
            <a:off x="4536119" y="2352980"/>
            <a:ext cx="49725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600">
                <a:solidFill>
                  <a:prstClr val="black"/>
                </a:solidFill>
                <a:latin typeface="Calibri"/>
              </a:rPr>
              <a:t>Mulhouse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5F83F4-AB99-41F7-8D38-70A982BF87A9}"/>
              </a:ext>
            </a:extLst>
          </p:cNvPr>
          <p:cNvSpPr/>
          <p:nvPr/>
        </p:nvSpPr>
        <p:spPr>
          <a:xfrm>
            <a:off x="4212227" y="1977099"/>
            <a:ext cx="54000" cy="54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0B368CC-9930-4C61-8BC4-5802046AE652}"/>
              </a:ext>
            </a:extLst>
          </p:cNvPr>
          <p:cNvSpPr txBox="1"/>
          <p:nvPr/>
        </p:nvSpPr>
        <p:spPr>
          <a:xfrm>
            <a:off x="4071053" y="1977684"/>
            <a:ext cx="3786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600">
                <a:solidFill>
                  <a:prstClr val="black"/>
                </a:solidFill>
                <a:latin typeface="Calibri"/>
              </a:rPr>
              <a:t>Nancy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D67BF2BC-D8DC-4234-A1B2-BFBA2AB099D3}"/>
              </a:ext>
            </a:extLst>
          </p:cNvPr>
          <p:cNvSpPr txBox="1"/>
          <p:nvPr/>
        </p:nvSpPr>
        <p:spPr>
          <a:xfrm>
            <a:off x="3085095" y="2303547"/>
            <a:ext cx="4267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600">
                <a:solidFill>
                  <a:prstClr val="black"/>
                </a:solidFill>
                <a:latin typeface="Calibri"/>
              </a:rPr>
              <a:t>Orléans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D56F122-25D1-4335-80D6-C27199C47BEF}"/>
              </a:ext>
            </a:extLst>
          </p:cNvPr>
          <p:cNvSpPr/>
          <p:nvPr/>
        </p:nvSpPr>
        <p:spPr>
          <a:xfrm>
            <a:off x="3790718" y="3196303"/>
            <a:ext cx="54000" cy="54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03FE2224-F36C-4508-91A7-73CFB40B0EE0}"/>
              </a:ext>
            </a:extLst>
          </p:cNvPr>
          <p:cNvSpPr txBox="1"/>
          <p:nvPr/>
        </p:nvSpPr>
        <p:spPr>
          <a:xfrm>
            <a:off x="3545887" y="3219822"/>
            <a:ext cx="60144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600">
                <a:solidFill>
                  <a:prstClr val="black"/>
                </a:solidFill>
                <a:latin typeface="Calibri"/>
              </a:rPr>
              <a:t>Saint-Etienne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9D355B5-C242-45EF-B0E1-D4AF552D666F}"/>
              </a:ext>
            </a:extLst>
          </p:cNvPr>
          <p:cNvSpPr/>
          <p:nvPr/>
        </p:nvSpPr>
        <p:spPr>
          <a:xfrm>
            <a:off x="3556724" y="1382256"/>
            <a:ext cx="54000" cy="54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C32F174-5AED-4880-99CD-53DCC87E1903}"/>
              </a:ext>
            </a:extLst>
          </p:cNvPr>
          <p:cNvSpPr txBox="1"/>
          <p:nvPr/>
        </p:nvSpPr>
        <p:spPr>
          <a:xfrm>
            <a:off x="3573064" y="1339528"/>
            <a:ext cx="59824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600">
                <a:solidFill>
                  <a:prstClr val="black"/>
                </a:solidFill>
                <a:latin typeface="Calibri"/>
              </a:rPr>
              <a:t>Valenciennes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9DAA0D9C-BFD8-469A-8320-0DC31BD53BCF}"/>
              </a:ext>
            </a:extLst>
          </p:cNvPr>
          <p:cNvSpPr txBox="1"/>
          <p:nvPr/>
        </p:nvSpPr>
        <p:spPr>
          <a:xfrm>
            <a:off x="4761012" y="1059583"/>
            <a:ext cx="84991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750" b="1">
                <a:solidFill>
                  <a:prstClr val="black"/>
                </a:solidFill>
                <a:latin typeface="Calibri"/>
              </a:rPr>
              <a:t>Sites MSC à date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63EF82-7311-4D46-97C5-4512DD02C41D}"/>
              </a:ext>
            </a:extLst>
          </p:cNvPr>
          <p:cNvSpPr/>
          <p:nvPr/>
        </p:nvSpPr>
        <p:spPr>
          <a:xfrm>
            <a:off x="1143000" y="4515966"/>
            <a:ext cx="6858000" cy="62753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fr-FR" sz="1350">
                <a:solidFill>
                  <a:prstClr val="black"/>
                </a:solidFill>
                <a:latin typeface="Calibri"/>
              </a:rPr>
              <a:t>Pour tenir un </a:t>
            </a:r>
            <a:r>
              <a:rPr lang="fr-FR" sz="1350" b="1">
                <a:solidFill>
                  <a:prstClr val="black"/>
                </a:solidFill>
                <a:latin typeface="Calibri"/>
              </a:rPr>
              <a:t>RTT d’1ms </a:t>
            </a:r>
            <a:r>
              <a:rPr lang="fr-FR" sz="1350">
                <a:solidFill>
                  <a:prstClr val="black"/>
                </a:solidFill>
                <a:latin typeface="Calibri"/>
              </a:rPr>
              <a:t>sur le Transport, </a:t>
            </a:r>
            <a:r>
              <a:rPr lang="fr-FR" sz="1350" b="1">
                <a:solidFill>
                  <a:prstClr val="black"/>
                </a:solidFill>
                <a:latin typeface="Calibri"/>
              </a:rPr>
              <a:t>la totalité des agglomérations du TOP32 </a:t>
            </a:r>
            <a:r>
              <a:rPr lang="fr-FR" sz="1350">
                <a:solidFill>
                  <a:prstClr val="black"/>
                </a:solidFill>
                <a:latin typeface="Calibri"/>
              </a:rPr>
              <a:t>devront disposer d’au moins un CO.</a:t>
            </a:r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DDE46321-9260-496C-9789-FC7818B49EC0}"/>
              </a:ext>
            </a:extLst>
          </p:cNvPr>
          <p:cNvSpPr/>
          <p:nvPr/>
        </p:nvSpPr>
        <p:spPr>
          <a:xfrm>
            <a:off x="4680012" y="1113588"/>
            <a:ext cx="81000" cy="81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62805344-712D-45E7-8EE8-69884E148154}"/>
              </a:ext>
            </a:extLst>
          </p:cNvPr>
          <p:cNvSpPr txBox="1"/>
          <p:nvPr/>
        </p:nvSpPr>
        <p:spPr>
          <a:xfrm>
            <a:off x="4761013" y="1221601"/>
            <a:ext cx="72808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fr-FR" sz="750" b="1">
                <a:solidFill>
                  <a:prstClr val="black"/>
                </a:solidFill>
                <a:latin typeface="Calibri"/>
              </a:rPr>
              <a:t>Nouveaux CO</a:t>
            </a: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ECAAF655-32F2-4D06-B452-98F54A44B52D}"/>
              </a:ext>
            </a:extLst>
          </p:cNvPr>
          <p:cNvSpPr/>
          <p:nvPr/>
        </p:nvSpPr>
        <p:spPr>
          <a:xfrm>
            <a:off x="2216863" y="3889616"/>
            <a:ext cx="81000" cy="81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3B52E4E2-3383-4F96-B405-33816EA93656}"/>
              </a:ext>
            </a:extLst>
          </p:cNvPr>
          <p:cNvSpPr/>
          <p:nvPr/>
        </p:nvSpPr>
        <p:spPr>
          <a:xfrm>
            <a:off x="3937921" y="3716737"/>
            <a:ext cx="81000" cy="81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D1683E3D-7637-4226-AAD9-720A0F0E3FEC}"/>
              </a:ext>
            </a:extLst>
          </p:cNvPr>
          <p:cNvSpPr/>
          <p:nvPr/>
        </p:nvSpPr>
        <p:spPr>
          <a:xfrm>
            <a:off x="3773511" y="3176456"/>
            <a:ext cx="81000" cy="81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8AF59A3E-FB9E-43B2-8B62-D33DFD93B22A}"/>
              </a:ext>
            </a:extLst>
          </p:cNvPr>
          <p:cNvSpPr/>
          <p:nvPr/>
        </p:nvSpPr>
        <p:spPr>
          <a:xfrm>
            <a:off x="3445630" y="3069866"/>
            <a:ext cx="81000" cy="81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8B3C0810-889C-4795-999E-5193DE78DA45}"/>
              </a:ext>
            </a:extLst>
          </p:cNvPr>
          <p:cNvSpPr/>
          <p:nvPr/>
        </p:nvSpPr>
        <p:spPr>
          <a:xfrm>
            <a:off x="4178538" y="3300477"/>
            <a:ext cx="81000" cy="81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D42C0EB4-8A61-4928-8E26-8AD502326CE1}"/>
              </a:ext>
            </a:extLst>
          </p:cNvPr>
          <p:cNvSpPr/>
          <p:nvPr/>
        </p:nvSpPr>
        <p:spPr>
          <a:xfrm>
            <a:off x="3626904" y="3867894"/>
            <a:ext cx="81000" cy="81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028EA37A-05CF-4B3A-853B-C9E946991F99}"/>
              </a:ext>
            </a:extLst>
          </p:cNvPr>
          <p:cNvSpPr/>
          <p:nvPr/>
        </p:nvSpPr>
        <p:spPr>
          <a:xfrm>
            <a:off x="3970163" y="2496758"/>
            <a:ext cx="81000" cy="81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B1D6927-8C82-48B1-A936-E95993BC4EAD}"/>
              </a:ext>
            </a:extLst>
          </p:cNvPr>
          <p:cNvSpPr/>
          <p:nvPr/>
        </p:nvSpPr>
        <p:spPr>
          <a:xfrm>
            <a:off x="4553312" y="1924759"/>
            <a:ext cx="81000" cy="81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A97A943C-CE61-40BD-9E30-730F59FB1899}"/>
              </a:ext>
            </a:extLst>
          </p:cNvPr>
          <p:cNvSpPr/>
          <p:nvPr/>
        </p:nvSpPr>
        <p:spPr>
          <a:xfrm>
            <a:off x="2912691" y="1696541"/>
            <a:ext cx="81000" cy="81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A9754765-0553-43CA-85E8-75430141D693}"/>
              </a:ext>
            </a:extLst>
          </p:cNvPr>
          <p:cNvSpPr/>
          <p:nvPr/>
        </p:nvSpPr>
        <p:spPr>
          <a:xfrm>
            <a:off x="3655468" y="1774218"/>
            <a:ext cx="81000" cy="81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B03F5A47-CB21-42F4-8E06-072FD0C95054}"/>
              </a:ext>
            </a:extLst>
          </p:cNvPr>
          <p:cNvSpPr/>
          <p:nvPr/>
        </p:nvSpPr>
        <p:spPr>
          <a:xfrm>
            <a:off x="2232792" y="2139267"/>
            <a:ext cx="81000" cy="81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D9D24353-6B30-4B23-87BD-34FD7CA2E5C9}"/>
              </a:ext>
            </a:extLst>
          </p:cNvPr>
          <p:cNvSpPr/>
          <p:nvPr/>
        </p:nvSpPr>
        <p:spPr>
          <a:xfrm>
            <a:off x="2817531" y="2501063"/>
            <a:ext cx="81000" cy="81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3240DCB7-B27F-49AC-824B-E06AF1D69051}"/>
              </a:ext>
            </a:extLst>
          </p:cNvPr>
          <p:cNvSpPr/>
          <p:nvPr/>
        </p:nvSpPr>
        <p:spPr>
          <a:xfrm>
            <a:off x="2535501" y="2410843"/>
            <a:ext cx="81000" cy="81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22D01165-4C43-4E5B-91D8-35235B398160}"/>
              </a:ext>
            </a:extLst>
          </p:cNvPr>
          <p:cNvSpPr/>
          <p:nvPr/>
        </p:nvSpPr>
        <p:spPr>
          <a:xfrm>
            <a:off x="2739840" y="1632475"/>
            <a:ext cx="81000" cy="81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A929D031-7064-418B-8514-E062B8602F5F}"/>
              </a:ext>
            </a:extLst>
          </p:cNvPr>
          <p:cNvSpPr/>
          <p:nvPr/>
        </p:nvSpPr>
        <p:spPr>
          <a:xfrm>
            <a:off x="2689322" y="2204237"/>
            <a:ext cx="81000" cy="81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4305A6CF-9990-47CC-8D73-6D94F74F8CB7}"/>
              </a:ext>
            </a:extLst>
          </p:cNvPr>
          <p:cNvSpPr/>
          <p:nvPr/>
        </p:nvSpPr>
        <p:spPr>
          <a:xfrm>
            <a:off x="3229829" y="2246885"/>
            <a:ext cx="81000" cy="81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8BD37F40-2B49-4858-8AFF-C3C4400A7834}"/>
              </a:ext>
            </a:extLst>
          </p:cNvPr>
          <p:cNvSpPr/>
          <p:nvPr/>
        </p:nvSpPr>
        <p:spPr>
          <a:xfrm>
            <a:off x="4200436" y="1955747"/>
            <a:ext cx="81000" cy="81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FBC58999-D1FD-4960-9819-5EF2748F9F69}"/>
              </a:ext>
            </a:extLst>
          </p:cNvPr>
          <p:cNvSpPr/>
          <p:nvPr/>
        </p:nvSpPr>
        <p:spPr>
          <a:xfrm>
            <a:off x="4245818" y="1760129"/>
            <a:ext cx="81000" cy="81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00DEFACF-9889-4C5A-B13A-DB7DDDAD39B7}"/>
              </a:ext>
            </a:extLst>
          </p:cNvPr>
          <p:cNvSpPr/>
          <p:nvPr/>
        </p:nvSpPr>
        <p:spPr>
          <a:xfrm>
            <a:off x="4523318" y="2323129"/>
            <a:ext cx="81000" cy="81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FA0F7D94-4B18-4F60-AFB3-24755900E9E7}"/>
              </a:ext>
            </a:extLst>
          </p:cNvPr>
          <p:cNvSpPr/>
          <p:nvPr/>
        </p:nvSpPr>
        <p:spPr>
          <a:xfrm>
            <a:off x="1615009" y="2042426"/>
            <a:ext cx="81000" cy="81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E5460376-5FCA-46E0-B34B-E668D6387E74}"/>
              </a:ext>
            </a:extLst>
          </p:cNvPr>
          <p:cNvSpPr/>
          <p:nvPr/>
        </p:nvSpPr>
        <p:spPr>
          <a:xfrm>
            <a:off x="3254189" y="1359471"/>
            <a:ext cx="81000" cy="81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05E0F5AD-3D40-4719-AD7C-BE0275D31EE4}"/>
              </a:ext>
            </a:extLst>
          </p:cNvPr>
          <p:cNvSpPr/>
          <p:nvPr/>
        </p:nvSpPr>
        <p:spPr>
          <a:xfrm>
            <a:off x="3539795" y="1366143"/>
            <a:ext cx="81000" cy="81000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61C344DB-0EB8-4D3B-A265-8515162C1BEC}"/>
              </a:ext>
            </a:extLst>
          </p:cNvPr>
          <p:cNvSpPr/>
          <p:nvPr/>
        </p:nvSpPr>
        <p:spPr>
          <a:xfrm>
            <a:off x="4680012" y="1262184"/>
            <a:ext cx="81000" cy="81000"/>
          </a:xfrm>
          <a:prstGeom prst="ellipse">
            <a:avLst/>
          </a:prstGeom>
          <a:solidFill>
            <a:srgbClr val="FF000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C42EBAC-DF7F-7896-3E02-690CF27EC141}"/>
              </a:ext>
            </a:extLst>
          </p:cNvPr>
          <p:cNvSpPr/>
          <p:nvPr/>
        </p:nvSpPr>
        <p:spPr>
          <a:xfrm>
            <a:off x="5919158" y="1950650"/>
            <a:ext cx="2427624" cy="1368942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b="1" noProof="1">
                <a:solidFill>
                  <a:schemeClr val="accent6"/>
                </a:solidFill>
              </a:rPr>
              <a:t>ZTD</a:t>
            </a:r>
          </a:p>
          <a:p>
            <a:pPr algn="ctr"/>
            <a:endParaRPr lang="fr-FR" sz="1050" b="1" u="sng" noProof="1">
              <a:solidFill>
                <a:schemeClr val="accent1"/>
              </a:solidFill>
            </a:endParaRPr>
          </a:p>
          <a:p>
            <a:pPr algn="ctr"/>
            <a:r>
              <a:rPr lang="fr-FR" sz="1050" b="1" noProof="1">
                <a:solidFill>
                  <a:schemeClr val="accent1"/>
                </a:solidFill>
              </a:rPr>
              <a:t>32 Villes</a:t>
            </a:r>
          </a:p>
          <a:p>
            <a:pPr algn="ctr"/>
            <a:endParaRPr lang="fr-FR" sz="1050" noProof="1">
              <a:solidFill>
                <a:schemeClr val="bg2"/>
              </a:solidFill>
            </a:endParaRPr>
          </a:p>
          <a:p>
            <a:pPr algn="ctr"/>
            <a:r>
              <a:rPr lang="fr-FR" sz="1050" b="1" noProof="1">
                <a:solidFill>
                  <a:schemeClr val="accent1"/>
                </a:solidFill>
              </a:rPr>
              <a:t>48 CO en cible</a:t>
            </a:r>
          </a:p>
          <a:p>
            <a:pPr algn="ctr"/>
            <a:r>
              <a:rPr lang="fr-FR" sz="1050" b="1" noProof="1">
                <a:solidFill>
                  <a:schemeClr val="accent1"/>
                </a:solidFill>
              </a:rPr>
              <a:t>+ 1 HZTD</a:t>
            </a:r>
            <a:endParaRPr lang="fr-FR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1742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684DAD-5A6A-204D-D98B-4F4CBCB96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7996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BC258C-3C62-0584-96E8-68384ADA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707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B5D1EADB-A670-4EFC-B351-CDDDBA25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WDM Agreg</a:t>
            </a:r>
            <a:br>
              <a:rPr lang="fr-FR" dirty="0"/>
            </a:br>
            <a:br>
              <a:rPr lang="fr-FR" dirty="0"/>
            </a:br>
            <a:r>
              <a:rPr lang="fr-FR" sz="2100" dirty="0"/>
              <a:t>Configurations Equipements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20E00B-0F12-414F-ABB3-B99351D9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E01F7A-8762-4CE7-803B-DB133D0B9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85140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E51F0694-31D0-30D2-D139-C56DA83F5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9718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85F0EAE-0674-96F2-35F4-25ED3BD6D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92CD8351-3D83-8184-6AAF-5763CC033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465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0CAFE249-FF34-470E-B44A-0087EE4255BF}"/>
              </a:ext>
            </a:extLst>
          </p:cNvPr>
          <p:cNvSpPr txBox="1">
            <a:spLocks/>
          </p:cNvSpPr>
          <p:nvPr/>
        </p:nvSpPr>
        <p:spPr>
          <a:xfrm>
            <a:off x="8620693" y="4869657"/>
            <a:ext cx="310950" cy="273844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982CBB-8324-450A-A0E2-F6718A716030}" type="slidenum">
              <a:rPr lang="fr-FR" sz="750">
                <a:latin typeface="Bouygues Speak Corpo (En-têtes)"/>
              </a:rPr>
              <a:pPr/>
              <a:t>7</a:t>
            </a:fld>
            <a:endParaRPr lang="fr-FR" sz="750" dirty="0">
              <a:latin typeface="Bouygues Speak Corpo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25589656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09AAE268-61B4-903B-AB83-051A417E1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B27B9EAC-04D6-2A25-A9C9-3BE8F9EA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9625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CBB27C-497F-F522-2F45-274D5E15F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2A190CF-BCFC-A545-F3DC-72913824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152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B5D1EADB-A670-4EFC-B351-CDDDBA25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18962"/>
            <a:ext cx="8280000" cy="1355562"/>
          </a:xfrm>
        </p:spPr>
        <p:txBody>
          <a:bodyPr/>
          <a:lstStyle/>
          <a:p>
            <a:r>
              <a:rPr lang="fr-FR" sz="3600" dirty="0"/>
              <a:t>Le réseau de Collecte en WDM </a:t>
            </a:r>
            <a:r>
              <a:rPr lang="fr-FR" sz="3300" dirty="0"/>
              <a:t>Actif</a:t>
            </a:r>
            <a:endParaRPr lang="fr-FR" sz="36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20E00B-0F12-414F-ABB3-B99351D9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E01F7A-8762-4CE7-803B-DB133D0B9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8343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5103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7488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Tools for</a:t>
            </a:r>
            <a:br>
              <a:rPr lang="fr-FR" dirty="0"/>
            </a:br>
            <a:r>
              <a:rPr lang="fr-FR" dirty="0" err="1"/>
              <a:t>optical</a:t>
            </a:r>
            <a:r>
              <a:rPr lang="fr-FR" dirty="0"/>
              <a:t> fibre networks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80056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1131590"/>
            <a:ext cx="4014002" cy="3494410"/>
          </a:xfrm>
        </p:spPr>
        <p:txBody>
          <a:bodyPr/>
          <a:lstStyle/>
          <a:p>
            <a:r>
              <a:rPr lang="en-GB" dirty="0"/>
              <a:t>GIS systems to design network</a:t>
            </a:r>
          </a:p>
          <a:p>
            <a:pPr lvl="1"/>
            <a:r>
              <a:rPr lang="en-GB" dirty="0"/>
              <a:t>Solution to work on maps</a:t>
            </a:r>
          </a:p>
          <a:p>
            <a:pPr lvl="1"/>
            <a:r>
              <a:rPr lang="en-GB" dirty="0"/>
              <a:t>Projection of:</a:t>
            </a:r>
          </a:p>
          <a:p>
            <a:pPr lvl="2"/>
            <a:r>
              <a:rPr lang="en-GB" dirty="0"/>
              <a:t>the </a:t>
            </a:r>
            <a:r>
              <a:rPr lang="en-GB" dirty="0" err="1"/>
              <a:t>equipments</a:t>
            </a:r>
            <a:endParaRPr lang="en-GB" dirty="0"/>
          </a:p>
          <a:p>
            <a:pPr lvl="2"/>
            <a:r>
              <a:rPr lang="en-GB" dirty="0"/>
              <a:t>the infrastructures</a:t>
            </a:r>
          </a:p>
          <a:p>
            <a:pPr lvl="2"/>
            <a:r>
              <a:rPr lang="en-GB" dirty="0"/>
              <a:t>existing cables</a:t>
            </a:r>
          </a:p>
          <a:p>
            <a:pPr lvl="1"/>
            <a:endParaRPr lang="en-GB" dirty="0"/>
          </a:p>
          <a:p>
            <a:r>
              <a:rPr lang="en-GB" dirty="0"/>
              <a:t>Challenges</a:t>
            </a:r>
          </a:p>
          <a:p>
            <a:pPr lvl="1"/>
            <a:r>
              <a:rPr lang="en-GB" dirty="0"/>
              <a:t>The software upgrades and licences</a:t>
            </a:r>
          </a:p>
          <a:p>
            <a:pPr lvl="1"/>
            <a:r>
              <a:rPr lang="en-GB" dirty="0"/>
              <a:t>The data reliability</a:t>
            </a:r>
          </a:p>
          <a:p>
            <a:pPr lvl="1"/>
            <a:r>
              <a:rPr lang="en-GB" dirty="0"/>
              <a:t>The geographical projections</a:t>
            </a:r>
          </a:p>
          <a:p>
            <a:pPr lvl="1"/>
            <a:r>
              <a:rPr lang="en-GB" dirty="0"/>
              <a:t>The transposition between tools</a:t>
            </a:r>
          </a:p>
          <a:p>
            <a:pPr lvl="2"/>
            <a:r>
              <a:rPr lang="en-GB" dirty="0"/>
              <a:t>ArcGIS, QGIS…</a:t>
            </a:r>
          </a:p>
          <a:p>
            <a:pPr lvl="2"/>
            <a:r>
              <a:rPr lang="en-GB" dirty="0"/>
              <a:t>Commercial use of Google Earth standards (</a:t>
            </a:r>
            <a:r>
              <a:rPr lang="en-GB" dirty="0" err="1"/>
              <a:t>kmz</a:t>
            </a:r>
            <a:r>
              <a:rPr lang="en-GB" dirty="0"/>
              <a:t>, </a:t>
            </a:r>
            <a:r>
              <a:rPr lang="en-GB" dirty="0" err="1"/>
              <a:t>kml</a:t>
            </a:r>
            <a:r>
              <a:rPr lang="en-GB" dirty="0"/>
              <a:t>…)</a:t>
            </a:r>
          </a:p>
          <a:p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Geographical Information System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3625921-A83B-447E-B91A-F289BF191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999" y="915566"/>
            <a:ext cx="3910687" cy="2760820"/>
          </a:xfrm>
          <a:prstGeom prst="rect">
            <a:avLst/>
          </a:prstGeom>
        </p:spPr>
      </p:pic>
      <p:pic>
        <p:nvPicPr>
          <p:cNvPr id="2050" name="Picture 2" descr="QGIS 3.14 - Cartographie temporelle dynamique - Louernos Nature">
            <a:extLst>
              <a:ext uri="{FF2B5EF4-FFF2-40B4-BE49-F238E27FC236}">
                <a16:creationId xmlns:a16="http://schemas.microsoft.com/office/drawing/2014/main" id="{99263ADE-1D93-4AF4-A0F4-B44D56120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987" y="654988"/>
            <a:ext cx="1259632" cy="60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cGIS — Wikipédia">
            <a:extLst>
              <a:ext uri="{FF2B5EF4-FFF2-40B4-BE49-F238E27FC236}">
                <a16:creationId xmlns:a16="http://schemas.microsoft.com/office/drawing/2014/main" id="{4783A5C8-93DD-437C-8E79-AA0481676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936964"/>
            <a:ext cx="987574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3003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040" y="993734"/>
            <a:ext cx="3928026" cy="3494410"/>
          </a:xfrm>
        </p:spPr>
        <p:txBody>
          <a:bodyPr/>
          <a:lstStyle/>
          <a:p>
            <a:r>
              <a:rPr lang="en-GB" dirty="0"/>
              <a:t>The need</a:t>
            </a:r>
          </a:p>
          <a:p>
            <a:pPr lvl="1"/>
            <a:r>
              <a:rPr lang="en-GB" dirty="0"/>
              <a:t>Operation and maintenance of the network</a:t>
            </a:r>
          </a:p>
          <a:p>
            <a:pPr marL="125413" lvl="2" indent="-125413"/>
            <a:r>
              <a:rPr lang="en-GB" dirty="0"/>
              <a:t>Identify each cable, infrastructure and fibre, and characteristics</a:t>
            </a:r>
          </a:p>
          <a:p>
            <a:pPr lvl="2"/>
            <a:r>
              <a:rPr lang="en-GB" dirty="0"/>
              <a:t>Identify the use of each part</a:t>
            </a:r>
          </a:p>
          <a:p>
            <a:pPr lvl="2"/>
            <a:r>
              <a:rPr lang="en-GB" dirty="0"/>
              <a:t>Database storage for commercial use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Operator’s estate management</a:t>
            </a:r>
          </a:p>
          <a:p>
            <a:endParaRPr lang="en-GB" dirty="0"/>
          </a:p>
          <a:p>
            <a:r>
              <a:rPr lang="en-GB" dirty="0"/>
              <a:t>Solutions</a:t>
            </a:r>
          </a:p>
          <a:p>
            <a:pPr lvl="1"/>
            <a:r>
              <a:rPr lang="en-GB" dirty="0" err="1"/>
              <a:t>NetDesigner</a:t>
            </a:r>
            <a:r>
              <a:rPr lang="en-GB" dirty="0"/>
              <a:t>, adapted to the operator’s need</a:t>
            </a:r>
          </a:p>
          <a:p>
            <a:pPr lvl="2"/>
            <a:r>
              <a:rPr lang="en-GB" dirty="0"/>
              <a:t>FIDS for Bouygues Telecom</a:t>
            </a:r>
          </a:p>
          <a:p>
            <a:pPr lvl="2"/>
            <a:r>
              <a:rPr lang="en-GB" dirty="0"/>
              <a:t>Networks for SFR… 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Database reference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1026" name="Image 4">
            <a:extLst>
              <a:ext uri="{FF2B5EF4-FFF2-40B4-BE49-F238E27FC236}">
                <a16:creationId xmlns:a16="http://schemas.microsoft.com/office/drawing/2014/main" id="{1C83DB3E-2739-4569-AA26-B54582A6D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4" y="1275891"/>
            <a:ext cx="4753042" cy="259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2052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1131590"/>
            <a:ext cx="2789866" cy="3494410"/>
          </a:xfrm>
        </p:spPr>
        <p:txBody>
          <a:bodyPr/>
          <a:lstStyle/>
          <a:p>
            <a:r>
              <a:rPr lang="en-GB" dirty="0"/>
              <a:t>The need</a:t>
            </a:r>
          </a:p>
          <a:p>
            <a:pPr lvl="1"/>
            <a:r>
              <a:rPr lang="en-GB" dirty="0"/>
              <a:t>Access and display of database</a:t>
            </a:r>
            <a:br>
              <a:rPr lang="en-GB" dirty="0"/>
            </a:br>
            <a:r>
              <a:rPr lang="en-GB" dirty="0"/>
              <a:t>information</a:t>
            </a:r>
          </a:p>
          <a:p>
            <a:pPr lvl="1"/>
            <a:r>
              <a:rPr lang="en-GB" dirty="0"/>
              <a:t>Compare networks</a:t>
            </a:r>
          </a:p>
          <a:p>
            <a:pPr lvl="1"/>
            <a:r>
              <a:rPr lang="en-GB" dirty="0"/>
              <a:t>Identify issues (</a:t>
            </a:r>
            <a:r>
              <a:rPr lang="en-GB" dirty="0" err="1"/>
              <a:t>spofs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Identify holes in the network</a:t>
            </a:r>
          </a:p>
          <a:p>
            <a:endParaRPr lang="en-GB" dirty="0"/>
          </a:p>
          <a:p>
            <a:r>
              <a:rPr lang="en-GB" dirty="0"/>
              <a:t>Solutions</a:t>
            </a:r>
          </a:p>
          <a:p>
            <a:pPr lvl="1"/>
            <a:r>
              <a:rPr lang="en-GB" dirty="0"/>
              <a:t>GIS software can provide solution for expert people </a:t>
            </a:r>
          </a:p>
          <a:p>
            <a:pPr lvl="1"/>
            <a:r>
              <a:rPr lang="en-GB" dirty="0"/>
              <a:t>Internal solution are developed to address commercial needs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Additional tools (optimisation, viewers…)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D697E98-2615-400E-B770-AFEE69DEC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12" y="1311386"/>
            <a:ext cx="5317587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999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Tools for</a:t>
            </a:r>
            <a:br>
              <a:rPr lang="fr-FR" dirty="0"/>
            </a:br>
            <a:r>
              <a:rPr lang="fr-FR" dirty="0" err="1"/>
              <a:t>optical</a:t>
            </a:r>
            <a:r>
              <a:rPr lang="fr-FR" dirty="0"/>
              <a:t> fibre networks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3850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7323839-EE6D-D74A-B8EB-60B603EAD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885320"/>
            <a:ext cx="8280000" cy="3740680"/>
          </a:xfrm>
        </p:spPr>
        <p:txBody>
          <a:bodyPr/>
          <a:lstStyle/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350" b="1" cap="none" noProof="1">
                <a:solidFill>
                  <a:schemeClr val="accent1"/>
                </a:solidFill>
              </a:rPr>
              <a:t>WDM = wavelength division multiplexing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fr-FR" sz="1350" cap="none" noProof="1"/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350" cap="none" noProof="1"/>
              <a:t>Multiplex </a:t>
            </a:r>
            <a:r>
              <a:rPr lang="fr-FR" sz="1350" b="1" cap="none" noProof="1">
                <a:solidFill>
                  <a:schemeClr val="accent1"/>
                </a:solidFill>
              </a:rPr>
              <a:t>several wavelength </a:t>
            </a:r>
            <a:r>
              <a:rPr lang="fr-FR" sz="1350" cap="none" noProof="1"/>
              <a:t>on a </a:t>
            </a:r>
            <a:r>
              <a:rPr lang="fr-FR" sz="1350" b="1" cap="none" noProof="1">
                <a:solidFill>
                  <a:schemeClr val="accent1"/>
                </a:solidFill>
              </a:rPr>
              <a:t>single (set of) fibre</a:t>
            </a:r>
            <a:r>
              <a:rPr lang="fr-FR" sz="1350" cap="none" noProof="1"/>
              <a:t> over </a:t>
            </a:r>
            <a:r>
              <a:rPr lang="fr-FR" sz="1350" b="1" cap="none" noProof="1">
                <a:solidFill>
                  <a:schemeClr val="accent1"/>
                </a:solidFill>
              </a:rPr>
              <a:t>long distances</a:t>
            </a:r>
          </a:p>
          <a:p>
            <a:endParaRPr lang="fr-FR" sz="1350" cap="none" noProof="1"/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350" cap="none" noProof="1"/>
              <a:t>Each service is « </a:t>
            </a:r>
            <a:r>
              <a:rPr lang="fr-FR" sz="1350" b="1" cap="none" noProof="1">
                <a:solidFill>
                  <a:schemeClr val="accent1"/>
                </a:solidFill>
              </a:rPr>
              <a:t>encapsulated</a:t>
            </a:r>
            <a:r>
              <a:rPr lang="fr-FR" sz="1350" cap="none" noProof="1"/>
              <a:t> » by a </a:t>
            </a:r>
            <a:r>
              <a:rPr lang="fr-FR" sz="1350" b="1" cap="none" noProof="1">
                <a:solidFill>
                  <a:schemeClr val="accent1"/>
                </a:solidFill>
              </a:rPr>
              <a:t>transponder</a:t>
            </a:r>
            <a:r>
              <a:rPr lang="fr-FR" sz="1350" cap="none" noProof="1"/>
              <a:t> over a wavelength before being </a:t>
            </a:r>
            <a:r>
              <a:rPr lang="fr-FR" sz="1350" b="1" cap="none" noProof="1">
                <a:solidFill>
                  <a:schemeClr val="accent1"/>
                </a:solidFill>
              </a:rPr>
              <a:t>multiplexed</a:t>
            </a:r>
            <a:r>
              <a:rPr lang="fr-FR" sz="1350" cap="none" noProof="1"/>
              <a:t> through a </a:t>
            </a:r>
            <a:r>
              <a:rPr lang="fr-FR" sz="1350" b="1" cap="none" noProof="1">
                <a:solidFill>
                  <a:schemeClr val="accent1"/>
                </a:solidFill>
              </a:rPr>
              <a:t>filter</a:t>
            </a:r>
            <a:r>
              <a:rPr lang="fr-FR" sz="1350" cap="none" noProof="1"/>
              <a:t> and </a:t>
            </a:r>
            <a:r>
              <a:rPr lang="fr-FR" sz="1350" b="1" cap="none" noProof="1">
                <a:solidFill>
                  <a:schemeClr val="accent1"/>
                </a:solidFill>
              </a:rPr>
              <a:t>sent over</a:t>
            </a:r>
            <a:r>
              <a:rPr lang="fr-FR" sz="1350" cap="none" noProof="1"/>
              <a:t> a fiber.</a:t>
            </a:r>
          </a:p>
          <a:p>
            <a:endParaRPr lang="fr-FR" sz="1350" cap="none" noProof="1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B434F21-A9DC-67E1-CAEC-596B9D8CA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65" y="284112"/>
            <a:ext cx="8280000" cy="601208"/>
          </a:xfrm>
        </p:spPr>
        <p:txBody>
          <a:bodyPr/>
          <a:lstStyle/>
          <a:p>
            <a:r>
              <a:rPr lang="en-GB" dirty="0"/>
              <a:t>WDM Basics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79255DF-1BB2-984D-AC30-E9F948473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82CBB-8324-450A-A0E2-F6718A716030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F0E28458-7D3B-4463-986F-A5874CB241B8}"/>
              </a:ext>
            </a:extLst>
          </p:cNvPr>
          <p:cNvSpPr txBox="1">
            <a:spLocks/>
          </p:cNvSpPr>
          <p:nvPr/>
        </p:nvSpPr>
        <p:spPr>
          <a:xfrm>
            <a:off x="-72516" y="2170509"/>
            <a:ext cx="8512064" cy="3758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100" b="1" noProof="1">
              <a:solidFill>
                <a:schemeClr val="tx2"/>
              </a:solidFill>
            </a:endParaRPr>
          </a:p>
        </p:txBody>
      </p:sp>
      <p:sp>
        <p:nvSpPr>
          <p:cNvPr id="15" name="Espace réservé du texte 1">
            <a:extLst>
              <a:ext uri="{FF2B5EF4-FFF2-40B4-BE49-F238E27FC236}">
                <a16:creationId xmlns:a16="http://schemas.microsoft.com/office/drawing/2014/main" id="{FAEE9AD2-8036-4D7E-9E87-1BF7E70BE626}"/>
              </a:ext>
            </a:extLst>
          </p:cNvPr>
          <p:cNvSpPr txBox="1">
            <a:spLocks/>
          </p:cNvSpPr>
          <p:nvPr/>
        </p:nvSpPr>
        <p:spPr>
          <a:xfrm>
            <a:off x="848077" y="3034906"/>
            <a:ext cx="6478951" cy="28067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100" b="1" noProof="1">
              <a:solidFill>
                <a:schemeClr val="tx2"/>
              </a:solidFill>
            </a:endParaRPr>
          </a:p>
        </p:txBody>
      </p:sp>
      <p:pic>
        <p:nvPicPr>
          <p:cNvPr id="16" name="Image Gé">
            <a:extLst>
              <a:ext uri="{FF2B5EF4-FFF2-40B4-BE49-F238E27FC236}">
                <a16:creationId xmlns:a16="http://schemas.microsoft.com/office/drawing/2014/main" id="{00A727AF-9832-4AB7-B7FC-8A67F68FA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93" y="2270064"/>
            <a:ext cx="7302814" cy="2863756"/>
          </a:xfrm>
          <a:prstGeom prst="rect">
            <a:avLst/>
          </a:prstGeom>
        </p:spPr>
      </p:pic>
      <p:pic>
        <p:nvPicPr>
          <p:cNvPr id="17" name="Texte">
            <a:extLst>
              <a:ext uri="{FF2B5EF4-FFF2-40B4-BE49-F238E27FC236}">
                <a16:creationId xmlns:a16="http://schemas.microsoft.com/office/drawing/2014/main" id="{6441721A-374A-423A-9916-07762E1E2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593" y="2270064"/>
            <a:ext cx="7302814" cy="2863756"/>
          </a:xfrm>
          <a:prstGeom prst="rect">
            <a:avLst/>
          </a:prstGeom>
        </p:spPr>
      </p:pic>
      <p:pic>
        <p:nvPicPr>
          <p:cNvPr id="18" name="Trans Droite">
            <a:extLst>
              <a:ext uri="{FF2B5EF4-FFF2-40B4-BE49-F238E27FC236}">
                <a16:creationId xmlns:a16="http://schemas.microsoft.com/office/drawing/2014/main" id="{E8305B4E-B8D3-47C9-906D-321D2F3EB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593" y="2270064"/>
            <a:ext cx="7302814" cy="2863756"/>
          </a:xfrm>
          <a:prstGeom prst="rect">
            <a:avLst/>
          </a:prstGeom>
        </p:spPr>
      </p:pic>
      <p:pic>
        <p:nvPicPr>
          <p:cNvPr id="19" name="Encapsulation">
            <a:extLst>
              <a:ext uri="{FF2B5EF4-FFF2-40B4-BE49-F238E27FC236}">
                <a16:creationId xmlns:a16="http://schemas.microsoft.com/office/drawing/2014/main" id="{294F4E93-56A3-411A-9E5C-B4A80A2CD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93" y="2270064"/>
            <a:ext cx="7302814" cy="2863756"/>
          </a:xfrm>
          <a:prstGeom prst="rect">
            <a:avLst/>
          </a:prstGeom>
        </p:spPr>
      </p:pic>
      <p:pic>
        <p:nvPicPr>
          <p:cNvPr id="20" name="Multpiplexage">
            <a:extLst>
              <a:ext uri="{FF2B5EF4-FFF2-40B4-BE49-F238E27FC236}">
                <a16:creationId xmlns:a16="http://schemas.microsoft.com/office/drawing/2014/main" id="{8FCFDB16-ACFE-4AD3-9448-BCEDCBA79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593" y="2270064"/>
            <a:ext cx="7302814" cy="2863756"/>
          </a:xfrm>
          <a:prstGeom prst="rect">
            <a:avLst/>
          </a:prstGeom>
        </p:spPr>
      </p:pic>
      <p:pic>
        <p:nvPicPr>
          <p:cNvPr id="21" name="Trans Droite">
            <a:extLst>
              <a:ext uri="{FF2B5EF4-FFF2-40B4-BE49-F238E27FC236}">
                <a16:creationId xmlns:a16="http://schemas.microsoft.com/office/drawing/2014/main" id="{534DB5DE-956C-423F-ADAD-DE51819BB4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593" y="2270064"/>
            <a:ext cx="7302814" cy="2863756"/>
          </a:xfrm>
          <a:prstGeom prst="rect">
            <a:avLst/>
          </a:prstGeom>
        </p:spPr>
      </p:pic>
      <p:pic>
        <p:nvPicPr>
          <p:cNvPr id="22" name="Superposition de L">
            <a:extLst>
              <a:ext uri="{FF2B5EF4-FFF2-40B4-BE49-F238E27FC236}">
                <a16:creationId xmlns:a16="http://schemas.microsoft.com/office/drawing/2014/main" id="{BF28673C-A1EB-46CF-96B7-0DA0AA5C59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593" y="2270064"/>
            <a:ext cx="7302814" cy="2863756"/>
          </a:xfrm>
          <a:prstGeom prst="rect">
            <a:avLst/>
          </a:prstGeom>
        </p:spPr>
      </p:pic>
      <p:pic>
        <p:nvPicPr>
          <p:cNvPr id="3" name="Filtre">
            <a:extLst>
              <a:ext uri="{FF2B5EF4-FFF2-40B4-BE49-F238E27FC236}">
                <a16:creationId xmlns:a16="http://schemas.microsoft.com/office/drawing/2014/main" id="{B114B5C2-7973-4AAA-AE63-310F619AC5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701" y="2270701"/>
            <a:ext cx="7322201" cy="287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926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F7618A4-1C9A-4B0D-9B0B-653ED144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1166961"/>
            <a:ext cx="8280000" cy="3459039"/>
          </a:xfrm>
        </p:spPr>
        <p:txBody>
          <a:bodyPr/>
          <a:lstStyle/>
          <a:p>
            <a:r>
              <a:rPr lang="en-GB" dirty="0"/>
              <a:t>Points to be considered for network</a:t>
            </a:r>
          </a:p>
          <a:p>
            <a:pPr lvl="1"/>
            <a:r>
              <a:rPr lang="en-GB" dirty="0"/>
              <a:t>Anchoring sites</a:t>
            </a:r>
          </a:p>
          <a:p>
            <a:pPr lvl="1"/>
            <a:r>
              <a:rPr lang="en-GB" dirty="0" err="1"/>
              <a:t>Equipments</a:t>
            </a:r>
            <a:r>
              <a:rPr lang="en-GB" dirty="0"/>
              <a:t> to be connected</a:t>
            </a:r>
          </a:p>
          <a:p>
            <a:pPr lvl="2"/>
            <a:r>
              <a:rPr lang="en-GB" dirty="0"/>
              <a:t>Radio sites</a:t>
            </a:r>
          </a:p>
          <a:p>
            <a:pPr lvl="2"/>
            <a:r>
              <a:rPr lang="en-GB" dirty="0"/>
              <a:t>FTTH anchoring points</a:t>
            </a:r>
          </a:p>
          <a:p>
            <a:pPr lvl="2"/>
            <a:r>
              <a:rPr lang="en-GB" dirty="0"/>
              <a:t>Potential FTTO customers…</a:t>
            </a:r>
          </a:p>
          <a:p>
            <a:endParaRPr lang="en-GB" dirty="0"/>
          </a:p>
          <a:p>
            <a:r>
              <a:rPr lang="en-GB" dirty="0"/>
              <a:t>The existing infrastructure</a:t>
            </a:r>
          </a:p>
          <a:p>
            <a:pPr lvl="1"/>
            <a:r>
              <a:rPr lang="en-GB" dirty="0"/>
              <a:t>Ducts (from third party, owned infrastructure)</a:t>
            </a:r>
          </a:p>
          <a:p>
            <a:pPr lvl="1"/>
            <a:r>
              <a:rPr lang="en-GB" dirty="0"/>
              <a:t>Existing cables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7213" y="339502"/>
            <a:ext cx="8280400" cy="483489"/>
          </a:xfrm>
        </p:spPr>
        <p:txBody>
          <a:bodyPr>
            <a:normAutofit/>
          </a:bodyPr>
          <a:lstStyle/>
          <a:p>
            <a:r>
              <a:rPr lang="en-GB"/>
              <a:t>Ingeneering design : playground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297999" y="4744538"/>
            <a:ext cx="540000" cy="180000"/>
          </a:xfrm>
        </p:spPr>
        <p:txBody>
          <a:bodyPr/>
          <a:lstStyle/>
          <a:p>
            <a:fld id="{B3DDB88B-5597-451B-814C-33B8A23C77C8}" type="slidenum">
              <a:rPr lang="fr-FR" smtClean="0"/>
              <a:pPr/>
              <a:t>80</a:t>
            </a:fld>
            <a:endParaRPr lang="fr-FR" dirty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44" y="2980574"/>
            <a:ext cx="1990170" cy="181524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1065693"/>
            <a:ext cx="2011062" cy="18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6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F7618A4-1C9A-4B0D-9B0B-653ED144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1166962"/>
            <a:ext cx="2645849" cy="1136222"/>
          </a:xfrm>
        </p:spPr>
        <p:txBody>
          <a:bodyPr/>
          <a:lstStyle/>
          <a:p>
            <a:pPr lvl="1"/>
            <a:r>
              <a:rPr lang="en-GB" dirty="0"/>
              <a:t>Production of network design</a:t>
            </a:r>
          </a:p>
          <a:p>
            <a:pPr lvl="1"/>
            <a:r>
              <a:rPr lang="en-GB" dirty="0"/>
              <a:t>based on engineering rules</a:t>
            </a:r>
            <a:br>
              <a:rPr lang="en-GB" dirty="0"/>
            </a:br>
            <a:r>
              <a:rPr lang="en-GB" dirty="0"/>
              <a:t>adjusted all along the production</a:t>
            </a:r>
            <a:br>
              <a:rPr lang="en-GB" dirty="0"/>
            </a:br>
            <a:r>
              <a:rPr lang="en-GB" dirty="0"/>
              <a:t>if required</a:t>
            </a:r>
          </a:p>
          <a:p>
            <a:pPr lvl="1"/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7213" y="339502"/>
            <a:ext cx="8280400" cy="483489"/>
          </a:xfrm>
        </p:spPr>
        <p:txBody>
          <a:bodyPr>
            <a:normAutofit/>
          </a:bodyPr>
          <a:lstStyle/>
          <a:p>
            <a:r>
              <a:rPr lang="en-GB" dirty="0" err="1"/>
              <a:t>Ingeneering</a:t>
            </a:r>
            <a:r>
              <a:rPr lang="en-GB" dirty="0"/>
              <a:t> design : production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297999" y="4744538"/>
            <a:ext cx="540000" cy="180000"/>
          </a:xfrm>
        </p:spPr>
        <p:txBody>
          <a:bodyPr/>
          <a:lstStyle/>
          <a:p>
            <a:fld id="{B3DDB88B-5597-451B-814C-33B8A23C77C8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E52659-E891-4421-B3D8-C0F54851E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015" y="1070588"/>
            <a:ext cx="1353967" cy="123259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7D3442C-FE45-4CEA-A427-EB7175B709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16" y="1072892"/>
            <a:ext cx="1353967" cy="12349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E59FCC9-0267-4C12-BCB2-AE6D8F3FD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284" y="2445027"/>
            <a:ext cx="2828987" cy="25809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B39282F-D0D7-4737-BE96-1D807B9CA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2145" y="2473276"/>
            <a:ext cx="2003093" cy="25244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4D4078-5DF2-4540-80CD-7A57CEA6F7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21" y="1070588"/>
            <a:ext cx="1353967" cy="123525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3339F13-90AD-4F5B-B60A-E6C96E58C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820" y="1070430"/>
            <a:ext cx="1130894" cy="142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6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F7618A4-1C9A-4B0D-9B0B-653ED144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1166961"/>
            <a:ext cx="8280000" cy="3459039"/>
          </a:xfrm>
        </p:spPr>
        <p:txBody>
          <a:bodyPr/>
          <a:lstStyle/>
          <a:p>
            <a:r>
              <a:rPr lang="en-GB" dirty="0"/>
              <a:t>Design tool</a:t>
            </a:r>
          </a:p>
          <a:p>
            <a:pPr lvl="1"/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7213" y="339502"/>
            <a:ext cx="8280400" cy="483489"/>
          </a:xfrm>
        </p:spPr>
        <p:txBody>
          <a:bodyPr>
            <a:normAutofit/>
          </a:bodyPr>
          <a:lstStyle/>
          <a:p>
            <a:r>
              <a:rPr lang="en-GB" dirty="0" err="1"/>
              <a:t>Ingeneering</a:t>
            </a:r>
            <a:r>
              <a:rPr lang="en-GB" dirty="0"/>
              <a:t> design : optimisation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297999" y="4744538"/>
            <a:ext cx="540000" cy="180000"/>
          </a:xfrm>
        </p:spPr>
        <p:txBody>
          <a:bodyPr/>
          <a:lstStyle/>
          <a:p>
            <a:fld id="{B3DDB88B-5597-451B-814C-33B8A23C77C8}" type="slidenum">
              <a:rPr lang="fr-FR" smtClean="0"/>
              <a:pPr/>
              <a:t>82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06FF338-C474-48F3-9B3B-523B70040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630" y="1210781"/>
            <a:ext cx="1285100" cy="116990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EE396B9-1930-4568-B479-42C3C2F819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571" y="1216695"/>
            <a:ext cx="1276152" cy="116398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E72CF74-5BAA-4D2B-B1CF-2870DFD91D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128" y="1196963"/>
            <a:ext cx="1278767" cy="116664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85092CC-5E7A-43C4-9E6E-F18874EBA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57" y="1196963"/>
            <a:ext cx="1971733" cy="248492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A969381-AFE3-4891-AF32-068FF3F178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80" y="2430416"/>
            <a:ext cx="2917275" cy="266149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085F3E3-AE37-48AC-A2A6-9AAE2AF616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20" y="2421978"/>
            <a:ext cx="1671076" cy="152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1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F7618A4-1C9A-4B0D-9B0B-653ED144E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895" y="1166961"/>
            <a:ext cx="2646103" cy="3459039"/>
          </a:xfrm>
        </p:spPr>
        <p:txBody>
          <a:bodyPr/>
          <a:lstStyle/>
          <a:p>
            <a:r>
              <a:rPr lang="en-GB" dirty="0"/>
              <a:t>From design</a:t>
            </a:r>
          </a:p>
          <a:p>
            <a:endParaRPr lang="en-GB" dirty="0"/>
          </a:p>
          <a:p>
            <a:r>
              <a:rPr lang="en-GB" dirty="0"/>
              <a:t>To Deployment</a:t>
            </a:r>
          </a:p>
          <a:p>
            <a:endParaRPr lang="en-GB" dirty="0"/>
          </a:p>
          <a:p>
            <a:r>
              <a:rPr lang="en-GB" dirty="0"/>
              <a:t>Including costs</a:t>
            </a:r>
          </a:p>
          <a:p>
            <a:pPr lvl="1"/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7213" y="339502"/>
            <a:ext cx="8280400" cy="483489"/>
          </a:xfrm>
        </p:spPr>
        <p:txBody>
          <a:bodyPr>
            <a:normAutofit/>
          </a:bodyPr>
          <a:lstStyle/>
          <a:p>
            <a:r>
              <a:rPr lang="en-GB" dirty="0" err="1"/>
              <a:t>Ingeneering</a:t>
            </a:r>
            <a:r>
              <a:rPr lang="en-GB" dirty="0"/>
              <a:t> design : optimisation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297999" y="4744538"/>
            <a:ext cx="540000" cy="180000"/>
          </a:xfrm>
        </p:spPr>
        <p:txBody>
          <a:bodyPr/>
          <a:lstStyle/>
          <a:p>
            <a:fld id="{B3DDB88B-5597-451B-814C-33B8A23C77C8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3A04058-2BF5-419F-95FE-91C0A7F00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22" y="1163712"/>
            <a:ext cx="1151192" cy="104799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BC7B246-FA6B-43E4-8A97-3458E00C0C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40" y="1165312"/>
            <a:ext cx="1151192" cy="105001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BF8A4F6-3901-464A-A8F9-81E0CA580A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53" y="1163263"/>
            <a:ext cx="1151192" cy="105025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394958B-A042-4430-9CFA-9CC946897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322" y="2283718"/>
            <a:ext cx="1175118" cy="148097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1EF6B4E-0A2F-4CC2-96F8-7EAEC9F07F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02" y="1166119"/>
            <a:ext cx="1151192" cy="105025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7B2063F-70B8-423E-BB2D-0882055EF4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1440" y="2283718"/>
            <a:ext cx="4629388" cy="264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5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Fibre installation</a:t>
            </a:r>
            <a:br>
              <a:rPr lang="fr-FR" dirty="0"/>
            </a:br>
            <a:r>
              <a:rPr lang="fr-FR" dirty="0"/>
              <a:t>real life…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84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40287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6163" y="915566"/>
            <a:ext cx="3384376" cy="3494410"/>
          </a:xfrm>
        </p:spPr>
        <p:txBody>
          <a:bodyPr/>
          <a:lstStyle/>
          <a:p>
            <a:r>
              <a:rPr lang="en-GB" dirty="0"/>
              <a:t>--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Additional tools (optimisation, viewers…)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B1A4DAA-5BC9-44D1-956E-CD5064DB3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4" y="784225"/>
            <a:ext cx="3995591" cy="236358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9452665-633E-4D18-BE58-9448C4618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47" y="2748231"/>
            <a:ext cx="3706268" cy="21763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920EAE25-E79B-4ED4-9F9A-E167DB159E26}"/>
              </a:ext>
            </a:extLst>
          </p:cNvPr>
          <p:cNvSpPr txBox="1">
            <a:spLocks/>
          </p:cNvSpPr>
          <p:nvPr/>
        </p:nvSpPr>
        <p:spPr bwMode="gray">
          <a:xfrm>
            <a:off x="1011233" y="3147815"/>
            <a:ext cx="3384376" cy="18722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--</a:t>
            </a:r>
          </a:p>
          <a:p>
            <a:pPr lvl="1" algn="r"/>
            <a:r>
              <a:rPr lang="en-GB" dirty="0"/>
              <a:t>-- </a:t>
            </a:r>
          </a:p>
        </p:txBody>
      </p:sp>
    </p:spTree>
    <p:extLst>
      <p:ext uri="{BB962C8B-B14F-4D97-AF65-F5344CB8AC3E}">
        <p14:creationId xmlns:p14="http://schemas.microsoft.com/office/powerpoint/2010/main" val="7401879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C947BAD-8D4F-46C3-99B9-58D9A60E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36" y="915567"/>
            <a:ext cx="3763540" cy="2160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58" y="3806392"/>
            <a:ext cx="4649565" cy="1118146"/>
          </a:xfrm>
        </p:spPr>
        <p:txBody>
          <a:bodyPr/>
          <a:lstStyle/>
          <a:p>
            <a:r>
              <a:rPr lang="en-GB" dirty="0"/>
              <a:t>--</a:t>
            </a:r>
          </a:p>
          <a:p>
            <a:pPr lvl="1"/>
            <a:r>
              <a:rPr lang="en-GB" dirty="0"/>
              <a:t>--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Additional tools (optimisation, viewers…)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86</a:t>
            </a:fld>
            <a:endParaRPr lang="fr-FR" dirty="0"/>
          </a:p>
        </p:txBody>
      </p:sp>
      <p:pic>
        <p:nvPicPr>
          <p:cNvPr id="9" name="Espace réservé du contenu 5">
            <a:extLst>
              <a:ext uri="{FF2B5EF4-FFF2-40B4-BE49-F238E27FC236}">
                <a16:creationId xmlns:a16="http://schemas.microsoft.com/office/drawing/2014/main" id="{2F822D4D-3221-481C-8D26-E657871B8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427" y="915567"/>
            <a:ext cx="2001105" cy="2160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DEA07BB-5C97-486E-B444-8E5B63CDD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675" y="915567"/>
            <a:ext cx="2510813" cy="2160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Espace réservé du contenu 5">
            <a:extLst>
              <a:ext uri="{FF2B5EF4-FFF2-40B4-BE49-F238E27FC236}">
                <a16:creationId xmlns:a16="http://schemas.microsoft.com/office/drawing/2014/main" id="{7DB0BEAC-1929-4E91-83A5-DD333C075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1427" y="3207148"/>
            <a:ext cx="2650573" cy="18005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94177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65" y="1059582"/>
            <a:ext cx="1932404" cy="3527550"/>
          </a:xfrm>
        </p:spPr>
        <p:txBody>
          <a:bodyPr/>
          <a:lstStyle/>
          <a:p>
            <a:r>
              <a:rPr lang="en-GB" dirty="0"/>
              <a:t>--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Additional tools (optimisation, viewers…)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87</a:t>
            </a:fld>
            <a:endParaRPr lang="fr-FR" dirty="0"/>
          </a:p>
        </p:txBody>
      </p:sp>
      <p:pic>
        <p:nvPicPr>
          <p:cNvPr id="12" name="Espace réservé du contenu 5">
            <a:extLst>
              <a:ext uri="{FF2B5EF4-FFF2-40B4-BE49-F238E27FC236}">
                <a16:creationId xmlns:a16="http://schemas.microsoft.com/office/drawing/2014/main" id="{9F7F64B5-AE0D-46E8-9F03-7D5EB02D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2627784" y="1059582"/>
            <a:ext cx="6330349" cy="3527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43166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65" y="1059582"/>
            <a:ext cx="1932404" cy="3527550"/>
          </a:xfrm>
        </p:spPr>
        <p:txBody>
          <a:bodyPr/>
          <a:lstStyle/>
          <a:p>
            <a:r>
              <a:rPr lang="en-GB" dirty="0"/>
              <a:t>The need</a:t>
            </a:r>
          </a:p>
          <a:p>
            <a:pPr lvl="1"/>
            <a:r>
              <a:rPr lang="en-GB" dirty="0"/>
              <a:t>Security</a:t>
            </a:r>
          </a:p>
          <a:p>
            <a:pPr lvl="1"/>
            <a:r>
              <a:rPr lang="en-GB" dirty="0"/>
              <a:t>Latency</a:t>
            </a:r>
          </a:p>
          <a:p>
            <a:endParaRPr lang="en-GB" dirty="0"/>
          </a:p>
          <a:p>
            <a:r>
              <a:rPr lang="en-GB" dirty="0"/>
              <a:t>Solutions</a:t>
            </a:r>
          </a:p>
          <a:p>
            <a:pPr lvl="1"/>
            <a:r>
              <a:rPr lang="en-GB" dirty="0"/>
              <a:t>P2P</a:t>
            </a:r>
          </a:p>
          <a:p>
            <a:pPr lvl="1"/>
            <a:r>
              <a:rPr lang="en-GB" dirty="0"/>
              <a:t>Tree</a:t>
            </a:r>
          </a:p>
          <a:p>
            <a:pPr lvl="1"/>
            <a:r>
              <a:rPr lang="en-GB" dirty="0"/>
              <a:t>Loops 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Additional tools (optimisation, viewers…)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73E41A0-4FB2-4827-89C0-5608D9706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5667" y="1238050"/>
            <a:ext cx="5626968" cy="317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62824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65" y="1059582"/>
            <a:ext cx="1932404" cy="3527550"/>
          </a:xfrm>
        </p:spPr>
        <p:txBody>
          <a:bodyPr/>
          <a:lstStyle/>
          <a:p>
            <a:r>
              <a:rPr lang="en-GB" dirty="0"/>
              <a:t>The need</a:t>
            </a:r>
          </a:p>
          <a:p>
            <a:pPr lvl="1"/>
            <a:r>
              <a:rPr lang="en-GB" dirty="0"/>
              <a:t>Security</a:t>
            </a:r>
          </a:p>
          <a:p>
            <a:pPr lvl="1"/>
            <a:r>
              <a:rPr lang="en-GB" dirty="0"/>
              <a:t>Latency</a:t>
            </a:r>
          </a:p>
          <a:p>
            <a:endParaRPr lang="en-GB" dirty="0"/>
          </a:p>
          <a:p>
            <a:r>
              <a:rPr lang="en-GB" dirty="0"/>
              <a:t>Solutions</a:t>
            </a:r>
          </a:p>
          <a:p>
            <a:pPr lvl="1"/>
            <a:r>
              <a:rPr lang="en-GB" dirty="0"/>
              <a:t>P2P</a:t>
            </a:r>
          </a:p>
          <a:p>
            <a:pPr lvl="1"/>
            <a:r>
              <a:rPr lang="en-GB" dirty="0"/>
              <a:t>Tree</a:t>
            </a:r>
          </a:p>
          <a:p>
            <a:pPr lvl="1"/>
            <a:r>
              <a:rPr lang="en-GB" dirty="0"/>
              <a:t>Loops 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Additional tools (optimisation, viewers…)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89</a:t>
            </a:fld>
            <a:endParaRPr lang="fr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1449B8-166E-440A-BF10-E38358783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938212"/>
            <a:ext cx="5215634" cy="37254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2208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3B9E66EE-87BF-F0C3-762A-CEBF1CAD3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17" y="1851670"/>
            <a:ext cx="8280000" cy="3186239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25196CE-AD75-D93B-2E57-48BA57CF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291258"/>
            <a:ext cx="8280000" cy="504362"/>
          </a:xfrm>
        </p:spPr>
        <p:txBody>
          <a:bodyPr/>
          <a:lstStyle/>
          <a:p>
            <a:r>
              <a:rPr lang="en-GB" sz="2800" b="1" noProof="1">
                <a:solidFill>
                  <a:schemeClr val="tx2"/>
                </a:solidFill>
              </a:rPr>
              <a:t>Optical fibre : a limited spectrum</a:t>
            </a:r>
            <a:br>
              <a:rPr lang="en-GB" sz="2800" b="1" noProof="1">
                <a:solidFill>
                  <a:schemeClr val="tx2"/>
                </a:solidFill>
              </a:rPr>
            </a:br>
            <a:endParaRPr lang="en-GB" sz="2800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79255DF-1BB2-984D-AC30-E9F948473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82CBB-8324-450A-A0E2-F6718A716030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A2BC56C-81C1-4C22-9CC0-A744906F32D1}"/>
              </a:ext>
            </a:extLst>
          </p:cNvPr>
          <p:cNvSpPr txBox="1">
            <a:spLocks/>
          </p:cNvSpPr>
          <p:nvPr/>
        </p:nvSpPr>
        <p:spPr bwMode="gray">
          <a:xfrm>
            <a:off x="653514" y="908797"/>
            <a:ext cx="7540229" cy="773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kern="1200" cap="all" baseline="0">
                <a:solidFill>
                  <a:schemeClr val="accent1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6350" indent="0" algn="l" defTabSz="1219170" rtl="0" eaLnBrk="1" latinLnBrk="0" hangingPunct="1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None/>
              <a:tabLst/>
              <a:defRPr sz="1800" b="0" kern="1200">
                <a:solidFill>
                  <a:srgbClr val="454545"/>
                </a:solidFill>
                <a:latin typeface="+mn-lt"/>
                <a:ea typeface="+mn-ea"/>
                <a:cs typeface="+mn-cs"/>
              </a:defRPr>
            </a:lvl2pPr>
            <a:lvl3pPr marL="6350" indent="0" algn="l" defTabSz="121917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None/>
              <a:tabLst/>
              <a:defRPr sz="1600" b="1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35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None/>
              <a:tabLst/>
              <a:defRPr sz="1600" kern="1200">
                <a:solidFill>
                  <a:srgbClr val="454545"/>
                </a:solidFill>
                <a:latin typeface="+mn-lt"/>
                <a:ea typeface="+mn-ea"/>
                <a:cs typeface="+mn-cs"/>
              </a:defRPr>
            </a:lvl4pPr>
            <a:lvl5pPr marL="401638" marR="0" indent="-1349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9DCC"/>
              </a:buClr>
              <a:buSzTx/>
              <a:buFont typeface=".Apple SD Gothic NeoI Regular"/>
              <a:buChar char="〉"/>
              <a:tabLst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01638" indent="-134938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.Apple SD Gothic NeoI Regular"/>
              <a:buChar char="〉"/>
              <a:tabLst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01638" indent="-134938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.Apple SD Gothic NeoI Regular"/>
              <a:buChar char="〉"/>
              <a:tabLst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01638" indent="-134938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.Apple SD Gothic NeoI Regular"/>
              <a:buChar char="〉"/>
              <a:tabLst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01638" indent="-134938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.Apple SD Gothic NeoI Regular"/>
              <a:buChar char="〉"/>
              <a:tabLst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500" cap="none" noProof="1">
                <a:solidFill>
                  <a:schemeClr val="bg2"/>
                </a:solidFill>
                <a:latin typeface="+mn-lt"/>
              </a:rPr>
              <a:t>Overall spectrum (bande C) : </a:t>
            </a:r>
            <a:r>
              <a:rPr lang="fr-FR" sz="1500" b="1" cap="none" noProof="1">
                <a:solidFill>
                  <a:schemeClr val="tx2"/>
                </a:solidFill>
                <a:latin typeface="+mn-lt"/>
              </a:rPr>
              <a:t>4,8 THz </a:t>
            </a:r>
            <a:endParaRPr lang="fr-FR" sz="1500" b="1" cap="none" noProof="1">
              <a:solidFill>
                <a:schemeClr val="bg2"/>
              </a:solidFill>
              <a:latin typeface="+mn-lt"/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500" cap="none" noProof="1">
                <a:solidFill>
                  <a:schemeClr val="bg2"/>
                </a:solidFill>
                <a:latin typeface="+mn-lt"/>
              </a:rPr>
              <a:t>Bandwidth : between </a:t>
            </a:r>
            <a:r>
              <a:rPr lang="fr-FR" sz="1500" b="1" cap="none" noProof="1">
                <a:solidFill>
                  <a:schemeClr val="tx2"/>
                </a:solidFill>
                <a:latin typeface="+mn-lt"/>
              </a:rPr>
              <a:t>50 GHz</a:t>
            </a:r>
            <a:r>
              <a:rPr lang="fr-FR" sz="1500" cap="none" noProof="1">
                <a:solidFill>
                  <a:schemeClr val="tx2"/>
                </a:solidFill>
                <a:latin typeface="+mn-lt"/>
              </a:rPr>
              <a:t> </a:t>
            </a:r>
            <a:r>
              <a:rPr lang="fr-FR" sz="1500" cap="none" noProof="1">
                <a:solidFill>
                  <a:schemeClr val="bg2"/>
                </a:solidFill>
                <a:latin typeface="+mn-lt"/>
              </a:rPr>
              <a:t>and </a:t>
            </a:r>
            <a:r>
              <a:rPr lang="fr-FR" sz="1500" b="1" cap="none" noProof="1">
                <a:solidFill>
                  <a:schemeClr val="tx2"/>
                </a:solidFill>
                <a:latin typeface="+mn-lt"/>
              </a:rPr>
              <a:t>200 GHz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fr-FR" sz="1500" cap="none" noProof="1">
                <a:solidFill>
                  <a:schemeClr val="bg2"/>
                </a:solidFill>
                <a:latin typeface="+mn-lt"/>
              </a:rPr>
              <a:t>Number of available wavelength for each fibre : between </a:t>
            </a:r>
            <a:r>
              <a:rPr lang="fr-FR" sz="1500" b="1" cap="none" noProof="1">
                <a:solidFill>
                  <a:schemeClr val="tx2"/>
                </a:solidFill>
                <a:latin typeface="+mn-lt"/>
              </a:rPr>
              <a:t>96</a:t>
            </a:r>
            <a:r>
              <a:rPr lang="fr-FR" sz="1500" cap="none" noProof="1">
                <a:solidFill>
                  <a:schemeClr val="bg2"/>
                </a:solidFill>
                <a:latin typeface="+mn-lt"/>
              </a:rPr>
              <a:t> and </a:t>
            </a:r>
            <a:r>
              <a:rPr lang="fr-FR" sz="1500" b="1" cap="none" noProof="1">
                <a:solidFill>
                  <a:schemeClr val="tx2"/>
                </a:solidFill>
                <a:latin typeface="+mn-lt"/>
              </a:rPr>
              <a:t>24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fr-FR" sz="1500" b="1" cap="none" noProof="1">
              <a:solidFill>
                <a:schemeClr val="bg2"/>
              </a:solidFill>
              <a:latin typeface="+mn-lt"/>
            </a:endParaRPr>
          </a:p>
          <a:p>
            <a:pPr marL="257175" indent="-257175">
              <a:buFont typeface="Arial" pitchFamily="34" charset="0"/>
              <a:buChar char="•"/>
            </a:pPr>
            <a:endParaRPr lang="fr-FR" sz="1500" b="1" noProof="1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C2C6113-EE62-4721-B437-315C0554D3B2}"/>
              </a:ext>
            </a:extLst>
          </p:cNvPr>
          <p:cNvCxnSpPr>
            <a:cxnSpLocks/>
          </p:cNvCxnSpPr>
          <p:nvPr/>
        </p:nvCxnSpPr>
        <p:spPr>
          <a:xfrm>
            <a:off x="872772" y="4287368"/>
            <a:ext cx="52998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2183150-9ADB-4722-9CA3-BC1B72DE917F}"/>
              </a:ext>
            </a:extLst>
          </p:cNvPr>
          <p:cNvCxnSpPr>
            <a:cxnSpLocks/>
          </p:cNvCxnSpPr>
          <p:nvPr/>
        </p:nvCxnSpPr>
        <p:spPr>
          <a:xfrm flipV="1">
            <a:off x="998839" y="2300566"/>
            <a:ext cx="0" cy="2153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 : avec coins rognés en haut 13">
            <a:extLst>
              <a:ext uri="{FF2B5EF4-FFF2-40B4-BE49-F238E27FC236}">
                <a16:creationId xmlns:a16="http://schemas.microsoft.com/office/drawing/2014/main" id="{26ED0BB2-973D-41C8-BD9B-075436DCFC26}"/>
              </a:ext>
            </a:extLst>
          </p:cNvPr>
          <p:cNvSpPr/>
          <p:nvPr/>
        </p:nvSpPr>
        <p:spPr>
          <a:xfrm>
            <a:off x="1266102" y="2719105"/>
            <a:ext cx="4685456" cy="152365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CAB4FF98-6803-4493-BA50-1DB3A8AAE9D2}"/>
              </a:ext>
            </a:extLst>
          </p:cNvPr>
          <p:cNvCxnSpPr>
            <a:cxnSpLocks/>
          </p:cNvCxnSpPr>
          <p:nvPr/>
        </p:nvCxnSpPr>
        <p:spPr>
          <a:xfrm>
            <a:off x="1266102" y="4347880"/>
            <a:ext cx="46321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4411B7DF-378A-4225-BBDB-EF687F126ABF}"/>
              </a:ext>
            </a:extLst>
          </p:cNvPr>
          <p:cNvSpPr txBox="1"/>
          <p:nvPr/>
        </p:nvSpPr>
        <p:spPr>
          <a:xfrm>
            <a:off x="5961492" y="4281882"/>
            <a:ext cx="100380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25" dirty="0"/>
              <a:t>Frequency (GHz)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DD8427C-5AFA-4947-A108-CED4878BE337}"/>
              </a:ext>
            </a:extLst>
          </p:cNvPr>
          <p:cNvSpPr txBox="1"/>
          <p:nvPr/>
        </p:nvSpPr>
        <p:spPr>
          <a:xfrm>
            <a:off x="3230516" y="4364245"/>
            <a:ext cx="98135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25" dirty="0">
                <a:solidFill>
                  <a:srgbClr val="009DCC"/>
                </a:solidFill>
              </a:rPr>
              <a:t>Band C (4,8 </a:t>
            </a:r>
            <a:r>
              <a:rPr lang="fr-FR" sz="825" dirty="0" err="1">
                <a:solidFill>
                  <a:srgbClr val="009DCC"/>
                </a:solidFill>
              </a:rPr>
              <a:t>THz</a:t>
            </a:r>
            <a:r>
              <a:rPr lang="fr-FR" sz="825" dirty="0">
                <a:solidFill>
                  <a:srgbClr val="009DCC"/>
                </a:solidFill>
              </a:rPr>
              <a:t>)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06031D2-F62F-443F-ACA6-7515BFA214AC}"/>
              </a:ext>
            </a:extLst>
          </p:cNvPr>
          <p:cNvCxnSpPr>
            <a:cxnSpLocks/>
          </p:cNvCxnSpPr>
          <p:nvPr/>
        </p:nvCxnSpPr>
        <p:spPr>
          <a:xfrm>
            <a:off x="1303898" y="2633380"/>
            <a:ext cx="3429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385AF11-F878-4EE8-888A-1C4EA3B305D6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1299135" y="2633380"/>
            <a:ext cx="4763" cy="16032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49E3B59-AF6C-47BA-9551-34E5B31840FF}"/>
              </a:ext>
            </a:extLst>
          </p:cNvPr>
          <p:cNvCxnSpPr/>
          <p:nvPr/>
        </p:nvCxnSpPr>
        <p:spPr>
          <a:xfrm flipV="1">
            <a:off x="1647016" y="2633380"/>
            <a:ext cx="4763" cy="16032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9AA147A3-5340-4759-95F2-B7887245FBD9}"/>
              </a:ext>
            </a:extLst>
          </p:cNvPr>
          <p:cNvSpPr txBox="1"/>
          <p:nvPr/>
        </p:nvSpPr>
        <p:spPr>
          <a:xfrm>
            <a:off x="1168628" y="2324447"/>
            <a:ext cx="1102883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25" dirty="0" err="1">
                <a:solidFill>
                  <a:srgbClr val="009DCC"/>
                </a:solidFill>
              </a:rPr>
              <a:t>Bandwidth</a:t>
            </a:r>
            <a:endParaRPr lang="fr-FR" sz="825" dirty="0">
              <a:solidFill>
                <a:srgbClr val="009DCC"/>
              </a:solidFill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56E6B7A-BD0F-462D-A7AC-0B907D47FE74}"/>
              </a:ext>
            </a:extLst>
          </p:cNvPr>
          <p:cNvGrpSpPr/>
          <p:nvPr/>
        </p:nvGrpSpPr>
        <p:grpSpPr>
          <a:xfrm>
            <a:off x="1188202" y="3308359"/>
            <a:ext cx="4710089" cy="1150179"/>
            <a:chOff x="1584270" y="4411145"/>
            <a:chExt cx="6280118" cy="1533572"/>
          </a:xfrm>
        </p:grpSpPr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23057E75-8E23-4BD1-8026-78B587FFBDE8}"/>
                </a:ext>
              </a:extLst>
            </p:cNvPr>
            <p:cNvSpPr txBox="1"/>
            <p:nvPr/>
          </p:nvSpPr>
          <p:spPr>
            <a:xfrm>
              <a:off x="1760773" y="5116565"/>
              <a:ext cx="457200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350" noProof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fr-FR" sz="1350" baseline="-25000" noProof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fr-FR" sz="1350" baseline="-25000" noProof="1">
                <a:solidFill>
                  <a:srgbClr val="C00000"/>
                </a:solidFill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EDF5DC0F-BFA7-443F-9C24-02F850BEC0CB}"/>
                </a:ext>
              </a:extLst>
            </p:cNvPr>
            <p:cNvSpPr txBox="1"/>
            <p:nvPr/>
          </p:nvSpPr>
          <p:spPr>
            <a:xfrm>
              <a:off x="2246049" y="5116565"/>
              <a:ext cx="457200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350" noProof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fr-FR" sz="1350" baseline="-25000" noProof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fr-FR" sz="1350" baseline="-25000" noProof="1">
                <a:solidFill>
                  <a:srgbClr val="FF0000"/>
                </a:solidFill>
              </a:endParaRP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42A4C647-AC0E-4E2F-A164-5CBEBB4FF721}"/>
                </a:ext>
              </a:extLst>
            </p:cNvPr>
            <p:cNvSpPr txBox="1"/>
            <p:nvPr/>
          </p:nvSpPr>
          <p:spPr>
            <a:xfrm>
              <a:off x="2703449" y="5116565"/>
              <a:ext cx="521163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350" noProof="1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fr-FR" sz="1350" baseline="-25000" noProof="1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fr-FR" sz="1350" baseline="-25000" noProof="1">
                <a:solidFill>
                  <a:srgbClr val="FF3300"/>
                </a:solidFill>
              </a:endParaRPr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01C667CD-EA66-42DA-85F2-DC9B6B6D0D04}"/>
                </a:ext>
              </a:extLst>
            </p:cNvPr>
            <p:cNvGrpSpPr/>
            <p:nvPr/>
          </p:nvGrpSpPr>
          <p:grpSpPr>
            <a:xfrm>
              <a:off x="1584270" y="4411145"/>
              <a:ext cx="6224068" cy="1533572"/>
              <a:chOff x="1584270" y="4411145"/>
              <a:chExt cx="6224068" cy="1533572"/>
            </a:xfrm>
          </p:grpSpPr>
          <p:grpSp>
            <p:nvGrpSpPr>
              <p:cNvPr id="15" name="Groupe 14">
                <a:extLst>
                  <a:ext uri="{FF2B5EF4-FFF2-40B4-BE49-F238E27FC236}">
                    <a16:creationId xmlns:a16="http://schemas.microsoft.com/office/drawing/2014/main" id="{EA83B43C-EB35-40EF-B2DA-F366239275AD}"/>
                  </a:ext>
                </a:extLst>
              </p:cNvPr>
              <p:cNvGrpSpPr/>
              <p:nvPr/>
            </p:nvGrpSpPr>
            <p:grpSpPr>
              <a:xfrm>
                <a:off x="1584270" y="5642547"/>
                <a:ext cx="753020" cy="302170"/>
                <a:chOff x="1805277" y="5654877"/>
                <a:chExt cx="753020" cy="302170"/>
              </a:xfrm>
            </p:grpSpPr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429A69F4-07F0-4FD2-B150-262994D8C9BD}"/>
                    </a:ext>
                  </a:extLst>
                </p:cNvPr>
                <p:cNvSpPr/>
                <p:nvPr/>
              </p:nvSpPr>
              <p:spPr>
                <a:xfrm>
                  <a:off x="1805277" y="5661227"/>
                  <a:ext cx="295820" cy="29582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13240B01-EDCD-4CFB-A121-2CD874E9B35A}"/>
                    </a:ext>
                  </a:extLst>
                </p:cNvPr>
                <p:cNvSpPr/>
                <p:nvPr/>
              </p:nvSpPr>
              <p:spPr>
                <a:xfrm>
                  <a:off x="2262477" y="5661227"/>
                  <a:ext cx="295820" cy="29582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cxnSp>
              <p:nvCxnSpPr>
                <p:cNvPr id="65" name="Connecteur : en arc 64">
                  <a:extLst>
                    <a:ext uri="{FF2B5EF4-FFF2-40B4-BE49-F238E27FC236}">
                      <a16:creationId xmlns:a16="http://schemas.microsoft.com/office/drawing/2014/main" id="{0FD5C5E3-B251-4997-876A-3396EEB181E1}"/>
                    </a:ext>
                  </a:extLst>
                </p:cNvPr>
                <p:cNvCxnSpPr>
                  <a:cxnSpLocks/>
                  <a:stCxn id="63" idx="0"/>
                  <a:endCxn id="64" idx="0"/>
                </p:cNvCxnSpPr>
                <p:nvPr/>
              </p:nvCxnSpPr>
              <p:spPr>
                <a:xfrm rot="5400000" flipH="1" flipV="1">
                  <a:off x="2181787" y="5432627"/>
                  <a:ext cx="12700" cy="457200"/>
                </a:xfrm>
                <a:prstGeom prst="curvedConnector3">
                  <a:avLst>
                    <a:gd name="adj1" fmla="val 15458819"/>
                  </a:avLst>
                </a:prstGeom>
                <a:ln w="2222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F6A3B5C7-643A-42DF-AEB4-5DA4603BDC5E}"/>
                  </a:ext>
                </a:extLst>
              </p:cNvPr>
              <p:cNvGrpSpPr/>
              <p:nvPr/>
            </p:nvGrpSpPr>
            <p:grpSpPr>
              <a:xfrm>
                <a:off x="2070954" y="5636197"/>
                <a:ext cx="753020" cy="302170"/>
                <a:chOff x="1805277" y="5654877"/>
                <a:chExt cx="753020" cy="302170"/>
              </a:xfrm>
            </p:grpSpPr>
            <p:sp>
              <p:nvSpPr>
                <p:cNvPr id="60" name="Ellipse 59">
                  <a:extLst>
                    <a:ext uri="{FF2B5EF4-FFF2-40B4-BE49-F238E27FC236}">
                      <a16:creationId xmlns:a16="http://schemas.microsoft.com/office/drawing/2014/main" id="{B732F650-83F4-4C26-B328-87B0032D0F60}"/>
                    </a:ext>
                  </a:extLst>
                </p:cNvPr>
                <p:cNvSpPr/>
                <p:nvPr/>
              </p:nvSpPr>
              <p:spPr>
                <a:xfrm>
                  <a:off x="1805277" y="5661227"/>
                  <a:ext cx="295820" cy="29582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sp>
              <p:nvSpPr>
                <p:cNvPr id="61" name="Ellipse 60">
                  <a:extLst>
                    <a:ext uri="{FF2B5EF4-FFF2-40B4-BE49-F238E27FC236}">
                      <a16:creationId xmlns:a16="http://schemas.microsoft.com/office/drawing/2014/main" id="{89A4245D-D14C-4834-8E0D-B10B2408ABD3}"/>
                    </a:ext>
                  </a:extLst>
                </p:cNvPr>
                <p:cNvSpPr/>
                <p:nvPr/>
              </p:nvSpPr>
              <p:spPr>
                <a:xfrm>
                  <a:off x="2262477" y="5661227"/>
                  <a:ext cx="295820" cy="29582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cxnSp>
              <p:nvCxnSpPr>
                <p:cNvPr id="62" name="Connecteur : en arc 61">
                  <a:extLst>
                    <a:ext uri="{FF2B5EF4-FFF2-40B4-BE49-F238E27FC236}">
                      <a16:creationId xmlns:a16="http://schemas.microsoft.com/office/drawing/2014/main" id="{99E1546C-3703-4E4D-AC4A-FFFA2C4FDC2F}"/>
                    </a:ext>
                  </a:extLst>
                </p:cNvPr>
                <p:cNvCxnSpPr>
                  <a:cxnSpLocks/>
                  <a:stCxn id="60" idx="0"/>
                  <a:endCxn id="61" idx="0"/>
                </p:cNvCxnSpPr>
                <p:nvPr/>
              </p:nvCxnSpPr>
              <p:spPr>
                <a:xfrm rot="5400000" flipH="1" flipV="1">
                  <a:off x="2181787" y="5432627"/>
                  <a:ext cx="12700" cy="457200"/>
                </a:xfrm>
                <a:prstGeom prst="curvedConnector3">
                  <a:avLst>
                    <a:gd name="adj1" fmla="val 15458819"/>
                  </a:avLst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e 16">
                <a:extLst>
                  <a:ext uri="{FF2B5EF4-FFF2-40B4-BE49-F238E27FC236}">
                    <a16:creationId xmlns:a16="http://schemas.microsoft.com/office/drawing/2014/main" id="{4160417A-1410-4C29-B3CA-C2FBCD1BEDA8}"/>
                  </a:ext>
                </a:extLst>
              </p:cNvPr>
              <p:cNvGrpSpPr/>
              <p:nvPr/>
            </p:nvGrpSpPr>
            <p:grpSpPr>
              <a:xfrm>
                <a:off x="2571482" y="5636197"/>
                <a:ext cx="753020" cy="302170"/>
                <a:chOff x="1805277" y="5654877"/>
                <a:chExt cx="753020" cy="302170"/>
              </a:xfrm>
            </p:grpSpPr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D26F9687-2EFD-4121-A246-57F15DB43853}"/>
                    </a:ext>
                  </a:extLst>
                </p:cNvPr>
                <p:cNvSpPr/>
                <p:nvPr/>
              </p:nvSpPr>
              <p:spPr>
                <a:xfrm>
                  <a:off x="1805277" y="5661227"/>
                  <a:ext cx="295820" cy="29582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35F0C576-E357-4C88-B693-8867E4BF3F95}"/>
                    </a:ext>
                  </a:extLst>
                </p:cNvPr>
                <p:cNvSpPr/>
                <p:nvPr/>
              </p:nvSpPr>
              <p:spPr>
                <a:xfrm>
                  <a:off x="2262477" y="5661227"/>
                  <a:ext cx="295820" cy="29582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cxnSp>
              <p:nvCxnSpPr>
                <p:cNvPr id="59" name="Connecteur : en arc 58">
                  <a:extLst>
                    <a:ext uri="{FF2B5EF4-FFF2-40B4-BE49-F238E27FC236}">
                      <a16:creationId xmlns:a16="http://schemas.microsoft.com/office/drawing/2014/main" id="{F63B6F7E-CB10-4585-A947-AF57960D8C26}"/>
                    </a:ext>
                  </a:extLst>
                </p:cNvPr>
                <p:cNvCxnSpPr>
                  <a:cxnSpLocks/>
                  <a:stCxn id="57" idx="0"/>
                  <a:endCxn id="58" idx="0"/>
                </p:cNvCxnSpPr>
                <p:nvPr/>
              </p:nvCxnSpPr>
              <p:spPr>
                <a:xfrm rot="5400000" flipH="1" flipV="1">
                  <a:off x="2181787" y="5432627"/>
                  <a:ext cx="12700" cy="457200"/>
                </a:xfrm>
                <a:prstGeom prst="curvedConnector3">
                  <a:avLst>
                    <a:gd name="adj1" fmla="val 15458819"/>
                  </a:avLst>
                </a:prstGeom>
                <a:ln w="22225">
                  <a:solidFill>
                    <a:srgbClr val="FF33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19F0A153-958A-4990-B70E-7FFB905BB172}"/>
                  </a:ext>
                </a:extLst>
              </p:cNvPr>
              <p:cNvGrpSpPr/>
              <p:nvPr/>
            </p:nvGrpSpPr>
            <p:grpSpPr>
              <a:xfrm>
                <a:off x="3074725" y="5636197"/>
                <a:ext cx="753020" cy="302170"/>
                <a:chOff x="1805277" y="5654877"/>
                <a:chExt cx="753020" cy="302170"/>
              </a:xfrm>
            </p:grpSpPr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C3C4083-AFAC-4B50-B531-4E2C6135F4B2}"/>
                    </a:ext>
                  </a:extLst>
                </p:cNvPr>
                <p:cNvSpPr/>
                <p:nvPr/>
              </p:nvSpPr>
              <p:spPr>
                <a:xfrm>
                  <a:off x="1805277" y="5661227"/>
                  <a:ext cx="295820" cy="29582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E0A435D0-964E-476C-BE78-92FA9E6118C4}"/>
                    </a:ext>
                  </a:extLst>
                </p:cNvPr>
                <p:cNvSpPr/>
                <p:nvPr/>
              </p:nvSpPr>
              <p:spPr>
                <a:xfrm>
                  <a:off x="2262477" y="5661227"/>
                  <a:ext cx="295820" cy="29582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cxnSp>
              <p:nvCxnSpPr>
                <p:cNvPr id="56" name="Connecteur : en arc 55">
                  <a:extLst>
                    <a:ext uri="{FF2B5EF4-FFF2-40B4-BE49-F238E27FC236}">
                      <a16:creationId xmlns:a16="http://schemas.microsoft.com/office/drawing/2014/main" id="{FB4C51B2-FC21-46E1-A690-624E437D94F9}"/>
                    </a:ext>
                  </a:extLst>
                </p:cNvPr>
                <p:cNvCxnSpPr>
                  <a:cxnSpLocks/>
                  <a:stCxn id="54" idx="0"/>
                  <a:endCxn id="55" idx="0"/>
                </p:cNvCxnSpPr>
                <p:nvPr/>
              </p:nvCxnSpPr>
              <p:spPr>
                <a:xfrm rot="5400000" flipH="1" flipV="1">
                  <a:off x="2181787" y="5432627"/>
                  <a:ext cx="12700" cy="457200"/>
                </a:xfrm>
                <a:prstGeom prst="curvedConnector3">
                  <a:avLst>
                    <a:gd name="adj1" fmla="val 15458819"/>
                  </a:avLst>
                </a:prstGeom>
                <a:ln w="2222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e 18">
                <a:extLst>
                  <a:ext uri="{FF2B5EF4-FFF2-40B4-BE49-F238E27FC236}">
                    <a16:creationId xmlns:a16="http://schemas.microsoft.com/office/drawing/2014/main" id="{3B8474B1-91A2-4FDB-BB14-39484A18A3DE}"/>
                  </a:ext>
                </a:extLst>
              </p:cNvPr>
              <p:cNvGrpSpPr/>
              <p:nvPr/>
            </p:nvGrpSpPr>
            <p:grpSpPr>
              <a:xfrm>
                <a:off x="3571413" y="5636197"/>
                <a:ext cx="753020" cy="302170"/>
                <a:chOff x="1805277" y="5654877"/>
                <a:chExt cx="753020" cy="302170"/>
              </a:xfrm>
            </p:grpSpPr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7A086B68-56EE-4E35-BA36-0C5828B13C17}"/>
                    </a:ext>
                  </a:extLst>
                </p:cNvPr>
                <p:cNvSpPr/>
                <p:nvPr/>
              </p:nvSpPr>
              <p:spPr>
                <a:xfrm>
                  <a:off x="1805277" y="5661227"/>
                  <a:ext cx="295820" cy="29582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92D55936-3924-4831-B9BD-02A287B5B7E0}"/>
                    </a:ext>
                  </a:extLst>
                </p:cNvPr>
                <p:cNvSpPr/>
                <p:nvPr/>
              </p:nvSpPr>
              <p:spPr>
                <a:xfrm>
                  <a:off x="2262477" y="5661227"/>
                  <a:ext cx="295820" cy="29582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cxnSp>
              <p:nvCxnSpPr>
                <p:cNvPr id="53" name="Connecteur : en arc 52">
                  <a:extLst>
                    <a:ext uri="{FF2B5EF4-FFF2-40B4-BE49-F238E27FC236}">
                      <a16:creationId xmlns:a16="http://schemas.microsoft.com/office/drawing/2014/main" id="{F32C0EEA-7E9D-4810-A31B-F205DAA0B6BF}"/>
                    </a:ext>
                  </a:extLst>
                </p:cNvPr>
                <p:cNvCxnSpPr>
                  <a:cxnSpLocks/>
                  <a:stCxn id="51" idx="0"/>
                  <a:endCxn id="52" idx="0"/>
                </p:cNvCxnSpPr>
                <p:nvPr/>
              </p:nvCxnSpPr>
              <p:spPr>
                <a:xfrm rot="5400000" flipH="1" flipV="1">
                  <a:off x="2181787" y="5432627"/>
                  <a:ext cx="12700" cy="457200"/>
                </a:xfrm>
                <a:prstGeom prst="curvedConnector3">
                  <a:avLst>
                    <a:gd name="adj1" fmla="val 15458819"/>
                  </a:avLst>
                </a:prstGeom>
                <a:ln w="2222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84AC59C7-BD37-4B1D-87C3-E41D0995119B}"/>
                  </a:ext>
                </a:extLst>
              </p:cNvPr>
              <p:cNvGrpSpPr/>
              <p:nvPr/>
            </p:nvGrpSpPr>
            <p:grpSpPr>
              <a:xfrm>
                <a:off x="4076783" y="5636197"/>
                <a:ext cx="753020" cy="302170"/>
                <a:chOff x="1805277" y="5654877"/>
                <a:chExt cx="753020" cy="302170"/>
              </a:xfrm>
            </p:grpSpPr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25AE8ADC-A494-4D24-9E7D-17D9D3E0CBD5}"/>
                    </a:ext>
                  </a:extLst>
                </p:cNvPr>
                <p:cNvSpPr/>
                <p:nvPr/>
              </p:nvSpPr>
              <p:spPr>
                <a:xfrm>
                  <a:off x="1805277" y="5661227"/>
                  <a:ext cx="295820" cy="29582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sp>
              <p:nvSpPr>
                <p:cNvPr id="49" name="Ellipse 48">
                  <a:extLst>
                    <a:ext uri="{FF2B5EF4-FFF2-40B4-BE49-F238E27FC236}">
                      <a16:creationId xmlns:a16="http://schemas.microsoft.com/office/drawing/2014/main" id="{BA6D7AD2-2EA2-4085-8BE4-08AF85EF3106}"/>
                    </a:ext>
                  </a:extLst>
                </p:cNvPr>
                <p:cNvSpPr/>
                <p:nvPr/>
              </p:nvSpPr>
              <p:spPr>
                <a:xfrm>
                  <a:off x="2262477" y="5661227"/>
                  <a:ext cx="295820" cy="29582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cxnSp>
              <p:nvCxnSpPr>
                <p:cNvPr id="50" name="Connecteur : en arc 49">
                  <a:extLst>
                    <a:ext uri="{FF2B5EF4-FFF2-40B4-BE49-F238E27FC236}">
                      <a16:creationId xmlns:a16="http://schemas.microsoft.com/office/drawing/2014/main" id="{19CE5190-CF4E-42C7-AC60-81459B087161}"/>
                    </a:ext>
                  </a:extLst>
                </p:cNvPr>
                <p:cNvCxnSpPr>
                  <a:cxnSpLocks/>
                  <a:stCxn id="48" idx="0"/>
                  <a:endCxn id="49" idx="0"/>
                </p:cNvCxnSpPr>
                <p:nvPr/>
              </p:nvCxnSpPr>
              <p:spPr>
                <a:xfrm rot="5400000" flipH="1" flipV="1">
                  <a:off x="2181787" y="5432627"/>
                  <a:ext cx="12700" cy="457200"/>
                </a:xfrm>
                <a:prstGeom prst="curvedConnector3">
                  <a:avLst>
                    <a:gd name="adj1" fmla="val 15458819"/>
                  </a:avLst>
                </a:prstGeom>
                <a:ln w="2222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53E01166-C631-4A15-8809-914A514A3432}"/>
                  </a:ext>
                </a:extLst>
              </p:cNvPr>
              <p:cNvGrpSpPr/>
              <p:nvPr/>
            </p:nvGrpSpPr>
            <p:grpSpPr>
              <a:xfrm>
                <a:off x="4589624" y="5636197"/>
                <a:ext cx="753020" cy="302170"/>
                <a:chOff x="1805277" y="5654877"/>
                <a:chExt cx="753020" cy="302170"/>
              </a:xfrm>
            </p:grpSpPr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6E898140-2EEF-4A75-A7F7-26A0E3E13986}"/>
                    </a:ext>
                  </a:extLst>
                </p:cNvPr>
                <p:cNvSpPr/>
                <p:nvPr/>
              </p:nvSpPr>
              <p:spPr>
                <a:xfrm>
                  <a:off x="1805277" y="5661227"/>
                  <a:ext cx="295820" cy="29582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769C117F-4748-4BA9-A23C-A0F07F88DE29}"/>
                    </a:ext>
                  </a:extLst>
                </p:cNvPr>
                <p:cNvSpPr/>
                <p:nvPr/>
              </p:nvSpPr>
              <p:spPr>
                <a:xfrm>
                  <a:off x="2262477" y="5661227"/>
                  <a:ext cx="295820" cy="29582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cxnSp>
              <p:nvCxnSpPr>
                <p:cNvPr id="47" name="Connecteur : en arc 46">
                  <a:extLst>
                    <a:ext uri="{FF2B5EF4-FFF2-40B4-BE49-F238E27FC236}">
                      <a16:creationId xmlns:a16="http://schemas.microsoft.com/office/drawing/2014/main" id="{817EFE93-6A13-4A6F-BF33-1C168047E84E}"/>
                    </a:ext>
                  </a:extLst>
                </p:cNvPr>
                <p:cNvCxnSpPr>
                  <a:cxnSpLocks/>
                  <a:stCxn id="45" idx="0"/>
                  <a:endCxn id="46" idx="0"/>
                </p:cNvCxnSpPr>
                <p:nvPr/>
              </p:nvCxnSpPr>
              <p:spPr>
                <a:xfrm rot="5400000" flipH="1" flipV="1">
                  <a:off x="2181787" y="5432627"/>
                  <a:ext cx="12700" cy="457200"/>
                </a:xfrm>
                <a:prstGeom prst="curvedConnector3">
                  <a:avLst>
                    <a:gd name="adj1" fmla="val 15458819"/>
                  </a:avLst>
                </a:prstGeom>
                <a:ln w="2222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334DEDF5-74B7-48CF-8A0C-0755FDE8CFD1}"/>
                  </a:ext>
                </a:extLst>
              </p:cNvPr>
              <p:cNvGrpSpPr/>
              <p:nvPr/>
            </p:nvGrpSpPr>
            <p:grpSpPr>
              <a:xfrm>
                <a:off x="5105568" y="5636197"/>
                <a:ext cx="1214502" cy="302170"/>
                <a:chOff x="1805277" y="5654877"/>
                <a:chExt cx="1214502" cy="302170"/>
              </a:xfrm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D700B94B-852B-40E5-B9C0-8C7B7E76446E}"/>
                    </a:ext>
                  </a:extLst>
                </p:cNvPr>
                <p:cNvSpPr/>
                <p:nvPr/>
              </p:nvSpPr>
              <p:spPr>
                <a:xfrm>
                  <a:off x="1805277" y="5661227"/>
                  <a:ext cx="295820" cy="29582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4F3FC88-90CA-4C7B-BB37-8D46D50E4A76}"/>
                    </a:ext>
                  </a:extLst>
                </p:cNvPr>
                <p:cNvSpPr/>
                <p:nvPr/>
              </p:nvSpPr>
              <p:spPr>
                <a:xfrm>
                  <a:off x="2262477" y="5661227"/>
                  <a:ext cx="295820" cy="29582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cxnSp>
              <p:nvCxnSpPr>
                <p:cNvPr id="44" name="Connecteur : en arc 43">
                  <a:extLst>
                    <a:ext uri="{FF2B5EF4-FFF2-40B4-BE49-F238E27FC236}">
                      <a16:creationId xmlns:a16="http://schemas.microsoft.com/office/drawing/2014/main" id="{5CABA054-A684-4B69-88B0-0D4EA3EFA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784829" y="5432627"/>
                  <a:ext cx="12700" cy="457200"/>
                </a:xfrm>
                <a:prstGeom prst="curvedConnector3">
                  <a:avLst>
                    <a:gd name="adj1" fmla="val 15458819"/>
                  </a:avLst>
                </a:prstGeom>
                <a:ln w="2222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17AA5A83-44C1-41F1-B8ED-8FED498160E6}"/>
                  </a:ext>
                </a:extLst>
              </p:cNvPr>
              <p:cNvGrpSpPr/>
              <p:nvPr/>
            </p:nvGrpSpPr>
            <p:grpSpPr>
              <a:xfrm>
                <a:off x="5602353" y="5636197"/>
                <a:ext cx="1214502" cy="302170"/>
                <a:chOff x="1805277" y="5654877"/>
                <a:chExt cx="1214502" cy="302170"/>
              </a:xfrm>
            </p:grpSpPr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0CF2FE8C-9D20-457D-A414-1EF4B102A29F}"/>
                    </a:ext>
                  </a:extLst>
                </p:cNvPr>
                <p:cNvSpPr/>
                <p:nvPr/>
              </p:nvSpPr>
              <p:spPr>
                <a:xfrm>
                  <a:off x="1805277" y="5661227"/>
                  <a:ext cx="295820" cy="29582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4234B994-DE22-44BB-8C0F-0237086DEF0E}"/>
                    </a:ext>
                  </a:extLst>
                </p:cNvPr>
                <p:cNvSpPr/>
                <p:nvPr/>
              </p:nvSpPr>
              <p:spPr>
                <a:xfrm>
                  <a:off x="2262477" y="5661227"/>
                  <a:ext cx="295820" cy="29582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cxnSp>
              <p:nvCxnSpPr>
                <p:cNvPr id="41" name="Connecteur : en arc 40">
                  <a:extLst>
                    <a:ext uri="{FF2B5EF4-FFF2-40B4-BE49-F238E27FC236}">
                      <a16:creationId xmlns:a16="http://schemas.microsoft.com/office/drawing/2014/main" id="{EE8280A3-CF95-45EB-9A26-640BA0EAB4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784829" y="5432627"/>
                  <a:ext cx="12700" cy="457200"/>
                </a:xfrm>
                <a:prstGeom prst="curvedConnector3">
                  <a:avLst>
                    <a:gd name="adj1" fmla="val 15458819"/>
                  </a:avLst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19C2B446-872A-4300-8DFF-966221A68140}"/>
                  </a:ext>
                </a:extLst>
              </p:cNvPr>
              <p:cNvGrpSpPr/>
              <p:nvPr/>
            </p:nvGrpSpPr>
            <p:grpSpPr>
              <a:xfrm>
                <a:off x="6091157" y="5636197"/>
                <a:ext cx="1214502" cy="302170"/>
                <a:chOff x="1805277" y="5654877"/>
                <a:chExt cx="1214502" cy="302170"/>
              </a:xfrm>
            </p:grpSpPr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A00DF8E5-8B05-49C5-8771-0092BAD3F229}"/>
                    </a:ext>
                  </a:extLst>
                </p:cNvPr>
                <p:cNvSpPr/>
                <p:nvPr/>
              </p:nvSpPr>
              <p:spPr>
                <a:xfrm>
                  <a:off x="1805277" y="5661227"/>
                  <a:ext cx="295820" cy="29582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2288B1FA-9E40-411A-8DD7-80C26EADC297}"/>
                    </a:ext>
                  </a:extLst>
                </p:cNvPr>
                <p:cNvSpPr/>
                <p:nvPr/>
              </p:nvSpPr>
              <p:spPr>
                <a:xfrm>
                  <a:off x="2262477" y="5661227"/>
                  <a:ext cx="295820" cy="29582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cxnSp>
              <p:nvCxnSpPr>
                <p:cNvPr id="38" name="Connecteur : en arc 37">
                  <a:extLst>
                    <a:ext uri="{FF2B5EF4-FFF2-40B4-BE49-F238E27FC236}">
                      <a16:creationId xmlns:a16="http://schemas.microsoft.com/office/drawing/2014/main" id="{93FF454C-7FA2-4D82-BE58-85E724E7E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784829" y="5432627"/>
                  <a:ext cx="12700" cy="457200"/>
                </a:xfrm>
                <a:prstGeom prst="curvedConnector3">
                  <a:avLst>
                    <a:gd name="adj1" fmla="val 15458819"/>
                  </a:avLst>
                </a:prstGeom>
                <a:ln w="2222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e 24">
                <a:extLst>
                  <a:ext uri="{FF2B5EF4-FFF2-40B4-BE49-F238E27FC236}">
                    <a16:creationId xmlns:a16="http://schemas.microsoft.com/office/drawing/2014/main" id="{99509B61-122F-4679-AD90-BB3F468185CC}"/>
                  </a:ext>
                </a:extLst>
              </p:cNvPr>
              <p:cNvGrpSpPr/>
              <p:nvPr/>
            </p:nvGrpSpPr>
            <p:grpSpPr>
              <a:xfrm>
                <a:off x="6593836" y="5636197"/>
                <a:ext cx="1214502" cy="302170"/>
                <a:chOff x="1805277" y="5654877"/>
                <a:chExt cx="1214502" cy="302170"/>
              </a:xfrm>
            </p:grpSpPr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40EF7DBC-E17D-4E3E-873D-0EB9DFF6F030}"/>
                    </a:ext>
                  </a:extLst>
                </p:cNvPr>
                <p:cNvSpPr/>
                <p:nvPr/>
              </p:nvSpPr>
              <p:spPr>
                <a:xfrm>
                  <a:off x="1805277" y="5661227"/>
                  <a:ext cx="295820" cy="29582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11E5FDB9-6D6D-4C12-8C6B-A55F691E0248}"/>
                    </a:ext>
                  </a:extLst>
                </p:cNvPr>
                <p:cNvSpPr/>
                <p:nvPr/>
              </p:nvSpPr>
              <p:spPr>
                <a:xfrm>
                  <a:off x="2262477" y="5661227"/>
                  <a:ext cx="295820" cy="29582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cxnSp>
              <p:nvCxnSpPr>
                <p:cNvPr id="35" name="Connecteur : en arc 34">
                  <a:extLst>
                    <a:ext uri="{FF2B5EF4-FFF2-40B4-BE49-F238E27FC236}">
                      <a16:creationId xmlns:a16="http://schemas.microsoft.com/office/drawing/2014/main" id="{8440FF49-B5E8-4007-8E07-4E61C73F6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784829" y="5432627"/>
                  <a:ext cx="12700" cy="457200"/>
                </a:xfrm>
                <a:prstGeom prst="curvedConnector3">
                  <a:avLst>
                    <a:gd name="adj1" fmla="val 15458819"/>
                  </a:avLst>
                </a:prstGeom>
                <a:ln w="2222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6712BF98-25C7-4AF3-9423-87CE39AD6C80}"/>
                  </a:ext>
                </a:extLst>
              </p:cNvPr>
              <p:cNvSpPr/>
              <p:nvPr/>
            </p:nvSpPr>
            <p:spPr>
              <a:xfrm>
                <a:off x="5294633" y="4411145"/>
                <a:ext cx="78256" cy="7825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85ED5182-A90C-4E49-B824-D4257618C35E}"/>
                  </a:ext>
                </a:extLst>
              </p:cNvPr>
              <p:cNvSpPr/>
              <p:nvPr/>
            </p:nvSpPr>
            <p:spPr>
              <a:xfrm>
                <a:off x="5482707" y="4411145"/>
                <a:ext cx="78256" cy="78256"/>
              </a:xfrm>
              <a:prstGeom prst="ellipse">
                <a:avLst/>
              </a:prstGeom>
              <a:noFill/>
              <a:ln>
                <a:solidFill>
                  <a:srgbClr val="009A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853676FC-FBFB-46D3-9AA0-F5D92067E00B}"/>
                  </a:ext>
                </a:extLst>
              </p:cNvPr>
              <p:cNvSpPr/>
              <p:nvPr/>
            </p:nvSpPr>
            <p:spPr>
              <a:xfrm>
                <a:off x="5657704" y="4411145"/>
                <a:ext cx="78256" cy="78256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F854938E-D372-472F-A842-8E36545BE484}"/>
                </a:ext>
              </a:extLst>
            </p:cNvPr>
            <p:cNvSpPr txBox="1"/>
            <p:nvPr/>
          </p:nvSpPr>
          <p:spPr>
            <a:xfrm>
              <a:off x="3228179" y="5116565"/>
              <a:ext cx="506747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350" noProof="1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fr-FR" sz="1350" baseline="-25000" noProof="1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fr-FR" sz="1350" baseline="-25000" noProof="1">
                <a:solidFill>
                  <a:srgbClr val="FFC000"/>
                </a:solidFill>
              </a:endParaRP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B782F520-C9B2-46D5-A418-B9B676C528A4}"/>
                </a:ext>
              </a:extLst>
            </p:cNvPr>
            <p:cNvSpPr txBox="1"/>
            <p:nvPr/>
          </p:nvSpPr>
          <p:spPr>
            <a:xfrm>
              <a:off x="3734924" y="5116565"/>
              <a:ext cx="474071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350" noProof="1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fr-FR" sz="1350" baseline="-25000" noProof="1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fr-FR" sz="1350" baseline="-25000" noProof="1">
                <a:solidFill>
                  <a:srgbClr val="FFFF00"/>
                </a:solidFill>
              </a:endParaRPr>
            </a:p>
          </p:txBody>
        </p:sp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3324294D-F499-4DE0-9FF5-775802C1138C}"/>
                </a:ext>
              </a:extLst>
            </p:cNvPr>
            <p:cNvSpPr txBox="1"/>
            <p:nvPr/>
          </p:nvSpPr>
          <p:spPr>
            <a:xfrm>
              <a:off x="4220780" y="5116565"/>
              <a:ext cx="493584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350" noProof="1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fr-FR" sz="1350" baseline="-25000" noProof="1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fr-FR" sz="1350" baseline="-25000" noProof="1">
                <a:solidFill>
                  <a:srgbClr val="92D050"/>
                </a:solidFill>
              </a:endParaRP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0840666D-8E3F-4E06-B612-9EBF1945C5F6}"/>
                </a:ext>
              </a:extLst>
            </p:cNvPr>
            <p:cNvSpPr txBox="1"/>
            <p:nvPr/>
          </p:nvSpPr>
          <p:spPr>
            <a:xfrm>
              <a:off x="4721590" y="5116565"/>
              <a:ext cx="510315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350" noProof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fr-FR" sz="1350" baseline="-25000" noProof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fr-FR" sz="1350" baseline="-25000" noProof="1">
                <a:solidFill>
                  <a:srgbClr val="00B050"/>
                </a:solidFill>
              </a:endParaRPr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69BF9FAD-148B-40E8-92CD-965428B25E6D}"/>
                </a:ext>
              </a:extLst>
            </p:cNvPr>
            <p:cNvSpPr txBox="1"/>
            <p:nvPr/>
          </p:nvSpPr>
          <p:spPr>
            <a:xfrm>
              <a:off x="5807968" y="5085184"/>
              <a:ext cx="620455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350" noProof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fr-FR" sz="1350" baseline="-25000" noProof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n-3</a:t>
              </a:r>
              <a:endParaRPr lang="fr-FR" sz="1350" baseline="-25000" noProof="1">
                <a:solidFill>
                  <a:srgbClr val="00B0F0"/>
                </a:solidFill>
              </a:endParaRPr>
            </a:p>
          </p:txBody>
        </p: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696E6DBD-B839-495D-81FA-FEDC1A51184C}"/>
                </a:ext>
              </a:extLst>
            </p:cNvPr>
            <p:cNvSpPr txBox="1"/>
            <p:nvPr/>
          </p:nvSpPr>
          <p:spPr>
            <a:xfrm>
              <a:off x="6283243" y="5085184"/>
              <a:ext cx="620455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350" noProof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fr-FR" sz="1350" baseline="-25000" noProof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n-2</a:t>
              </a:r>
              <a:endParaRPr lang="fr-FR" sz="1350" baseline="-25000" noProof="1">
                <a:solidFill>
                  <a:srgbClr val="0070C0"/>
                </a:solidFill>
              </a:endParaRPr>
            </a:p>
          </p:txBody>
        </p: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61B7908D-02AF-4B95-A575-847B5E95EEC8}"/>
                </a:ext>
              </a:extLst>
            </p:cNvPr>
            <p:cNvSpPr txBox="1"/>
            <p:nvPr/>
          </p:nvSpPr>
          <p:spPr>
            <a:xfrm>
              <a:off x="6793557" y="5085184"/>
              <a:ext cx="693609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350" noProof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fr-FR" sz="1350" baseline="-25000" noProof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n-1</a:t>
              </a:r>
              <a:endParaRPr lang="fr-FR" sz="1350" baseline="-25000" noProof="1">
                <a:solidFill>
                  <a:srgbClr val="002060"/>
                </a:solidFill>
              </a:endParaRPr>
            </a:p>
          </p:txBody>
        </p:sp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D3AEF95A-919A-4D6B-8148-FE69E97B4773}"/>
                </a:ext>
              </a:extLst>
            </p:cNvPr>
            <p:cNvSpPr txBox="1"/>
            <p:nvPr/>
          </p:nvSpPr>
          <p:spPr>
            <a:xfrm>
              <a:off x="7354073" y="5085184"/>
              <a:ext cx="510315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350" noProof="1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r>
                <a:rPr lang="fr-FR" sz="1350" baseline="-25000" noProof="1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fr-FR" sz="1350" baseline="-25000" noProof="1">
                <a:solidFill>
                  <a:srgbClr val="7030A0"/>
                </a:solidFill>
              </a:endParaRPr>
            </a:p>
          </p:txBody>
        </p:sp>
      </p:grpSp>
      <p:sp>
        <p:nvSpPr>
          <p:cNvPr id="80" name="ZoneTexte 79">
            <a:extLst>
              <a:ext uri="{FF2B5EF4-FFF2-40B4-BE49-F238E27FC236}">
                <a16:creationId xmlns:a16="http://schemas.microsoft.com/office/drawing/2014/main" id="{63EA7396-26C2-49F4-B9DE-7AFEC06B9AE7}"/>
              </a:ext>
            </a:extLst>
          </p:cNvPr>
          <p:cNvSpPr txBox="1"/>
          <p:nvPr/>
        </p:nvSpPr>
        <p:spPr>
          <a:xfrm>
            <a:off x="6339785" y="2368209"/>
            <a:ext cx="26691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noProof="1">
                <a:solidFill>
                  <a:schemeClr val="accent2"/>
                </a:solidFill>
              </a:rPr>
              <a:t>Spectrum bandwidth depends on multiples parameters including :</a:t>
            </a:r>
          </a:p>
          <a:p>
            <a:r>
              <a:rPr lang="fr-FR" sz="1500" noProof="1">
                <a:solidFill>
                  <a:schemeClr val="accent2"/>
                </a:solidFill>
              </a:rPr>
              <a:t>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fr-FR" sz="1500" noProof="1">
                <a:solidFill>
                  <a:schemeClr val="accent2"/>
                </a:solidFill>
              </a:rPr>
              <a:t>Distance (Span)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fr-FR" sz="1500" noProof="1">
                <a:solidFill>
                  <a:schemeClr val="accent2"/>
                </a:solidFill>
              </a:rPr>
              <a:t>Power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fr-FR" sz="1500" noProof="1">
                <a:solidFill>
                  <a:schemeClr val="accent2"/>
                </a:solidFill>
              </a:rPr>
              <a:t>Modulation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fr-FR" sz="1500" b="1" noProof="1">
                <a:solidFill>
                  <a:schemeClr val="accent2"/>
                </a:solidFill>
              </a:rPr>
              <a:t>Baud rate</a:t>
            </a:r>
          </a:p>
        </p:txBody>
      </p:sp>
    </p:spTree>
    <p:extLst>
      <p:ext uri="{BB962C8B-B14F-4D97-AF65-F5344CB8AC3E}">
        <p14:creationId xmlns:p14="http://schemas.microsoft.com/office/powerpoint/2010/main" val="3024997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Optical fibre </a:t>
            </a:r>
            <a:r>
              <a:rPr lang="fr-FR" dirty="0" err="1"/>
              <a:t>offers</a:t>
            </a:r>
            <a:br>
              <a:rPr lang="fr-FR" dirty="0"/>
            </a:b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 point of </a:t>
            </a:r>
            <a:r>
              <a:rPr lang="fr-FR" dirty="0" err="1"/>
              <a:t>view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23633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987574"/>
            <a:ext cx="3577648" cy="3638426"/>
          </a:xfrm>
        </p:spPr>
        <p:txBody>
          <a:bodyPr/>
          <a:lstStyle/>
          <a:p>
            <a:r>
              <a:rPr lang="en-GB" dirty="0"/>
              <a:t>The Principle</a:t>
            </a:r>
          </a:p>
          <a:p>
            <a:pPr lvl="1"/>
            <a:r>
              <a:rPr lang="en-GB" dirty="0"/>
              <a:t>The customer is getting a “full” fibre</a:t>
            </a:r>
          </a:p>
          <a:p>
            <a:pPr lvl="1"/>
            <a:r>
              <a:rPr lang="en-GB" dirty="0"/>
              <a:t>The customer takes care of</a:t>
            </a:r>
          </a:p>
          <a:p>
            <a:pPr lvl="2"/>
            <a:r>
              <a:rPr lang="en-GB" dirty="0"/>
              <a:t>Maintenance/Operations</a:t>
            </a:r>
          </a:p>
          <a:p>
            <a:pPr lvl="2"/>
            <a:r>
              <a:rPr lang="en-GB" dirty="0"/>
              <a:t>Amplification depending on needs</a:t>
            </a:r>
          </a:p>
          <a:p>
            <a:endParaRPr lang="en-GB" dirty="0"/>
          </a:p>
          <a:p>
            <a:r>
              <a:rPr lang="en-GB" dirty="0"/>
              <a:t>Applicability</a:t>
            </a:r>
          </a:p>
          <a:p>
            <a:pPr lvl="1"/>
            <a:r>
              <a:rPr lang="en-GB" dirty="0"/>
              <a:t>Usually this type of offer is requested by operators with infrastructures built on top of their need and equipment</a:t>
            </a:r>
          </a:p>
          <a:p>
            <a:pPr lvl="1"/>
            <a:r>
              <a:rPr lang="en-GB" dirty="0"/>
              <a:t>Implies a strong knowledge of the operations on optical fibre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Applies to long haul connection</a:t>
            </a:r>
          </a:p>
          <a:p>
            <a:pPr lvl="1"/>
            <a:r>
              <a:rPr lang="en-GB" dirty="0"/>
              <a:t>Typically for GAFAM or Operators completing their network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Dark fibre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91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A89577-DE3E-41BA-B9C7-D62C452F8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46" y="1707654"/>
            <a:ext cx="5008354" cy="303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712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1131590"/>
            <a:ext cx="5742194" cy="3494410"/>
          </a:xfrm>
        </p:spPr>
        <p:txBody>
          <a:bodyPr/>
          <a:lstStyle/>
          <a:p>
            <a:r>
              <a:rPr lang="en-GB" dirty="0"/>
              <a:t>The need</a:t>
            </a:r>
          </a:p>
          <a:p>
            <a:pPr lvl="1"/>
            <a:r>
              <a:rPr lang="en-GB" dirty="0"/>
              <a:t>Security</a:t>
            </a:r>
          </a:p>
          <a:p>
            <a:pPr lvl="1"/>
            <a:r>
              <a:rPr lang="en-GB" dirty="0"/>
              <a:t>Latency</a:t>
            </a:r>
          </a:p>
          <a:p>
            <a:endParaRPr lang="en-GB" dirty="0"/>
          </a:p>
          <a:p>
            <a:r>
              <a:rPr lang="en-GB" dirty="0"/>
              <a:t>Solutions</a:t>
            </a:r>
          </a:p>
          <a:p>
            <a:pPr lvl="1"/>
            <a:r>
              <a:rPr lang="en-GB" dirty="0"/>
              <a:t>P2P</a:t>
            </a:r>
          </a:p>
          <a:p>
            <a:pPr lvl="1"/>
            <a:r>
              <a:rPr lang="en-GB" dirty="0"/>
              <a:t>Tree</a:t>
            </a:r>
          </a:p>
          <a:p>
            <a:pPr lvl="1"/>
            <a:r>
              <a:rPr lang="en-GB" dirty="0"/>
              <a:t>Loops 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Lambda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92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7429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1131590"/>
            <a:ext cx="5742194" cy="3494410"/>
          </a:xfrm>
        </p:spPr>
        <p:txBody>
          <a:bodyPr/>
          <a:lstStyle/>
          <a:p>
            <a:r>
              <a:rPr lang="en-GB" dirty="0"/>
              <a:t>FTTH model</a:t>
            </a:r>
          </a:p>
          <a:p>
            <a:pPr lvl="1"/>
            <a:r>
              <a:rPr lang="en-GB" dirty="0"/>
              <a:t>xxx</a:t>
            </a:r>
          </a:p>
          <a:p>
            <a:endParaRPr lang="en-GB" dirty="0"/>
          </a:p>
          <a:p>
            <a:r>
              <a:rPr lang="en-GB" dirty="0"/>
              <a:t>VPN Solutions</a:t>
            </a:r>
          </a:p>
          <a:p>
            <a:pPr lvl="1"/>
            <a:r>
              <a:rPr lang="en-GB" dirty="0"/>
              <a:t>xxx 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Embedded service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93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9482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1131590"/>
            <a:ext cx="3149906" cy="3494410"/>
          </a:xfrm>
        </p:spPr>
        <p:txBody>
          <a:bodyPr/>
          <a:lstStyle/>
          <a:p>
            <a:r>
              <a:rPr lang="en-GB" dirty="0"/>
              <a:t>GCBLO model</a:t>
            </a:r>
          </a:p>
          <a:p>
            <a:pPr lvl="1"/>
            <a:r>
              <a:rPr lang="en-GB" dirty="0"/>
              <a:t>xxx</a:t>
            </a:r>
          </a:p>
          <a:p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Offers on infrastructure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94</a:t>
            </a:fld>
            <a:endParaRPr lang="fr-FR" dirty="0"/>
          </a:p>
        </p:txBody>
      </p:sp>
      <p:pic>
        <p:nvPicPr>
          <p:cNvPr id="6" name="Picture 2" descr="Tubage rigide DURALINE Ø 11-14mm 2000m">
            <a:extLst>
              <a:ext uri="{FF2B5EF4-FFF2-40B4-BE49-F238E27FC236}">
                <a16:creationId xmlns:a16="http://schemas.microsoft.com/office/drawing/2014/main" id="{828792EF-4341-4624-BFD0-0C97294D8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695" y="2301636"/>
            <a:ext cx="1064787" cy="67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2">
            <a:extLst>
              <a:ext uri="{FF2B5EF4-FFF2-40B4-BE49-F238E27FC236}">
                <a16:creationId xmlns:a16="http://schemas.microsoft.com/office/drawing/2014/main" id="{67B4C0A3-4306-47C1-8A60-88D608DDD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641" y="1245260"/>
            <a:ext cx="849425" cy="84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03D6715B-89F6-478E-AACD-A4F43129F72F}"/>
              </a:ext>
            </a:extLst>
          </p:cNvPr>
          <p:cNvSpPr txBox="1">
            <a:spLocks/>
          </p:cNvSpPr>
          <p:nvPr/>
        </p:nvSpPr>
        <p:spPr bwMode="gray">
          <a:xfrm>
            <a:off x="4697999" y="1115941"/>
            <a:ext cx="3149906" cy="34944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Subduction</a:t>
            </a:r>
          </a:p>
          <a:p>
            <a:pPr lvl="1"/>
            <a:r>
              <a:rPr lang="en-GB" dirty="0"/>
              <a:t>Applicable to large ducts in order to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2823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3C3524C-EC65-4D3A-BD96-7061F84D97A4}"/>
              </a:ext>
            </a:extLst>
          </p:cNvPr>
          <p:cNvSpPr/>
          <p:nvPr/>
        </p:nvSpPr>
        <p:spPr>
          <a:xfrm>
            <a:off x="6171021" y="2980554"/>
            <a:ext cx="2825839" cy="815332"/>
          </a:xfrm>
          <a:prstGeom prst="roundRect">
            <a:avLst>
              <a:gd name="adj" fmla="val 9372"/>
            </a:avLst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50" dirty="0">
                <a:solidFill>
                  <a:schemeClr val="tx2"/>
                </a:solidFill>
              </a:rPr>
              <a:t>Solution à risque sur un fourreau déjà occupé par un ou plusieurs câbles</a:t>
            </a:r>
            <a:br>
              <a:rPr lang="fr-FR" sz="1150" dirty="0">
                <a:solidFill>
                  <a:schemeClr val="tx2"/>
                </a:solidFill>
              </a:rPr>
            </a:br>
            <a:r>
              <a:rPr lang="fr-FR" sz="1150" dirty="0">
                <a:solidFill>
                  <a:schemeClr val="tx2"/>
                </a:solidFill>
              </a:rPr>
              <a:t>Limite le nombre de câbles dans le fourreau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60585B3-D105-4A11-BD03-256057E2C4CB}"/>
              </a:ext>
            </a:extLst>
          </p:cNvPr>
          <p:cNvSpPr/>
          <p:nvPr/>
        </p:nvSpPr>
        <p:spPr>
          <a:xfrm>
            <a:off x="6171021" y="1734665"/>
            <a:ext cx="2825839" cy="530511"/>
          </a:xfrm>
          <a:prstGeom prst="roundRect">
            <a:avLst>
              <a:gd name="adj" fmla="val 9372"/>
            </a:avLst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50" dirty="0">
                <a:solidFill>
                  <a:schemeClr val="tx2"/>
                </a:solidFill>
              </a:rPr>
              <a:t>Solution technique préférée</a:t>
            </a:r>
          </a:p>
          <a:p>
            <a:r>
              <a:rPr lang="fr-FR" sz="1150" dirty="0">
                <a:solidFill>
                  <a:schemeClr val="tx2"/>
                </a:solidFill>
              </a:rPr>
              <a:t>Uniquement possible ab initio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idx="1"/>
          </p:nvPr>
        </p:nvSpPr>
        <p:spPr>
          <a:xfrm>
            <a:off x="1475656" y="1419622"/>
            <a:ext cx="4464496" cy="2630314"/>
          </a:xfrm>
        </p:spPr>
        <p:txBody>
          <a:bodyPr/>
          <a:lstStyle/>
          <a:p>
            <a:r>
              <a:rPr lang="fr-FR" sz="1400" dirty="0"/>
              <a:t>Partition de fourreau</a:t>
            </a:r>
          </a:p>
          <a:p>
            <a:pPr lvl="1"/>
            <a:r>
              <a:rPr lang="fr-FR" sz="1150" dirty="0"/>
              <a:t>Principe : passage d’une structure dans le fourreau</a:t>
            </a:r>
          </a:p>
          <a:p>
            <a:pPr lvl="1"/>
            <a:r>
              <a:rPr lang="fr-FR" sz="1150" dirty="0"/>
              <a:t>Utilisation de câbles plus fins pour le même nombre de fibres, compensant en partie l’occupation du fourreau par la structure</a:t>
            </a:r>
          </a:p>
          <a:p>
            <a:pPr lvl="1"/>
            <a:endParaRPr lang="fr-FR" sz="1150" dirty="0"/>
          </a:p>
          <a:p>
            <a:pPr lvl="1"/>
            <a:r>
              <a:rPr lang="fr-FR" sz="1150" dirty="0"/>
              <a:t>Solution exploitée en Angleterre à l’étude chez Orange en France</a:t>
            </a:r>
          </a:p>
          <a:p>
            <a:endParaRPr lang="fr-FR" sz="1150" dirty="0">
              <a:solidFill>
                <a:schemeClr val="tx2"/>
              </a:solidFill>
              <a:latin typeface="+mn-lt"/>
            </a:endParaRPr>
          </a:p>
          <a:p>
            <a:r>
              <a:rPr lang="fr-FR" sz="1400" dirty="0"/>
              <a:t>Fourreau dans un fourreau</a:t>
            </a:r>
          </a:p>
          <a:p>
            <a:pPr lvl="1"/>
            <a:r>
              <a:rPr lang="fr-FR" sz="1200" dirty="0"/>
              <a:t>Principe : passer un petit fourreau dans un plus grand</a:t>
            </a:r>
          </a:p>
          <a:p>
            <a:pPr lvl="1"/>
            <a:endParaRPr lang="fr-FR" sz="1200" dirty="0"/>
          </a:p>
          <a:p>
            <a:pPr lvl="1"/>
            <a:r>
              <a:rPr lang="fr-FR" sz="1200" dirty="0"/>
              <a:t>Solution utilisée un temps par Orange en BLO, maintenant optionnelle restreinte aux conduites unitaires de plus de 40mm</a:t>
            </a:r>
          </a:p>
          <a:p>
            <a:pPr lvl="2" indent="0">
              <a:buNone/>
            </a:pPr>
            <a:r>
              <a:rPr lang="fr-FR" sz="1200" dirty="0"/>
              <a:t>Les sous-fourreau étaient rétrocédé à Orange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576064"/>
          </a:xfrm>
        </p:spPr>
        <p:txBody>
          <a:bodyPr/>
          <a:lstStyle/>
          <a:p>
            <a:r>
              <a:rPr lang="fr-FR" dirty="0"/>
              <a:t>Aspects techniques : sous tubage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95</a:t>
            </a:fld>
            <a:endParaRPr lang="fr-FR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4E2BAA0F-7BF5-47A0-BB16-0985CE715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25CEFCF2-6ED9-4DA9-9BFD-634FD63CCBD7}"/>
              </a:ext>
            </a:extLst>
          </p:cNvPr>
          <p:cNvSpPr/>
          <p:nvPr/>
        </p:nvSpPr>
        <p:spPr>
          <a:xfrm>
            <a:off x="1997699" y="4479282"/>
            <a:ext cx="5400600" cy="530511"/>
          </a:xfrm>
          <a:prstGeom prst="roundRect">
            <a:avLst>
              <a:gd name="adj" fmla="val 9372"/>
            </a:avLst>
          </a:prstGeom>
          <a:solidFill>
            <a:schemeClr val="accent4">
              <a:lumMod val="60000"/>
              <a:lumOff val="40000"/>
            </a:schemeClr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/>
                </a:solidFill>
              </a:rPr>
              <a:t>Les solutions de sous tubage impliquent la propriété du fourreau, mais également un déploiement ab initio concernant les fourreaux &lt;= 40mm</a:t>
            </a:r>
          </a:p>
        </p:txBody>
      </p:sp>
    </p:spTree>
    <p:extLst>
      <p:ext uri="{BB962C8B-B14F-4D97-AF65-F5344CB8AC3E}">
        <p14:creationId xmlns:p14="http://schemas.microsoft.com/office/powerpoint/2010/main" val="21865595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1131590"/>
            <a:ext cx="3221914" cy="3494410"/>
          </a:xfrm>
        </p:spPr>
        <p:txBody>
          <a:bodyPr/>
          <a:lstStyle/>
          <a:p>
            <a:r>
              <a:rPr lang="en-GB" dirty="0"/>
              <a:t>Rental agreement</a:t>
            </a:r>
          </a:p>
          <a:p>
            <a:pPr lvl="1"/>
            <a:r>
              <a:rPr lang="en-GB" dirty="0"/>
              <a:t>xxx</a:t>
            </a:r>
          </a:p>
          <a:p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Structure of commercial offers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96</a:t>
            </a:fld>
            <a:endParaRPr lang="fr-FR" dirty="0"/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B929239D-7AB3-40FC-A502-58E404855FC7}"/>
              </a:ext>
            </a:extLst>
          </p:cNvPr>
          <p:cNvSpPr txBox="1">
            <a:spLocks/>
          </p:cNvSpPr>
          <p:nvPr/>
        </p:nvSpPr>
        <p:spPr bwMode="gray">
          <a:xfrm>
            <a:off x="4697999" y="1131590"/>
            <a:ext cx="3600000" cy="34944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IRU contract &amp; Maintenance</a:t>
            </a:r>
          </a:p>
          <a:p>
            <a:pPr lvl="1"/>
            <a:r>
              <a:rPr lang="en-GB" dirty="0"/>
              <a:t>xxx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17078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Financing</a:t>
            </a:r>
            <a:r>
              <a:rPr lang="fr-FR" dirty="0"/>
              <a:t> a network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86510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idx="1"/>
          </p:nvPr>
        </p:nvSpPr>
        <p:spPr>
          <a:xfrm>
            <a:off x="557999" y="987574"/>
            <a:ext cx="3653961" cy="3638426"/>
          </a:xfrm>
        </p:spPr>
        <p:txBody>
          <a:bodyPr/>
          <a:lstStyle/>
          <a:p>
            <a:r>
              <a:rPr lang="fr-FR" sz="1400" dirty="0" err="1"/>
              <a:t>Opexisation</a:t>
            </a:r>
            <a:r>
              <a:rPr lang="fr-FR" sz="1400" dirty="0"/>
              <a:t> de l’investissement</a:t>
            </a:r>
          </a:p>
          <a:p>
            <a:pPr lvl="1"/>
            <a:r>
              <a:rPr lang="fr-FR" sz="1200" dirty="0"/>
              <a:t>Principe de départ, maîtrise de l’endettement</a:t>
            </a:r>
          </a:p>
          <a:p>
            <a:pPr marL="125413" lvl="2" indent="-125413"/>
            <a:r>
              <a:rPr lang="fr-FR" sz="1200" dirty="0"/>
              <a:t>Un partenaire investi pour Bouygues Telecom</a:t>
            </a:r>
          </a:p>
          <a:p>
            <a:pPr lvl="2"/>
            <a:r>
              <a:rPr lang="fr-FR" sz="1200" dirty="0"/>
              <a:t>Bouygues Telecom</a:t>
            </a:r>
          </a:p>
          <a:p>
            <a:pPr lvl="3"/>
            <a:r>
              <a:rPr lang="fr-FR" sz="1000" dirty="0"/>
              <a:t>Déploie</a:t>
            </a:r>
          </a:p>
          <a:p>
            <a:pPr lvl="3"/>
            <a:r>
              <a:rPr lang="fr-FR" sz="1000" dirty="0"/>
              <a:t>Maintien le plus longtemps possible</a:t>
            </a:r>
          </a:p>
          <a:p>
            <a:pPr lvl="3"/>
            <a:r>
              <a:rPr lang="fr-FR" sz="1000" dirty="0"/>
              <a:t>Paye une redevance sur l’infrastructure utilisée</a:t>
            </a:r>
          </a:p>
          <a:p>
            <a:pPr lvl="3"/>
            <a:endParaRPr lang="fr-FR" sz="1000" dirty="0"/>
          </a:p>
          <a:p>
            <a:r>
              <a:rPr lang="fr-FR" sz="1450" dirty="0"/>
              <a:t>Les </a:t>
            </a:r>
            <a:r>
              <a:rPr lang="fr-FR" sz="1450" dirty="0" err="1"/>
              <a:t>r&amp;R</a:t>
            </a:r>
            <a:r>
              <a:rPr lang="fr-FR" sz="1450" dirty="0"/>
              <a:t> des acteurs</a:t>
            </a:r>
          </a:p>
          <a:p>
            <a:pPr lvl="1"/>
            <a:r>
              <a:rPr lang="fr-FR" sz="1200" dirty="0"/>
              <a:t>Le partenaire est propriétaire, il opère l’infrastructure au travers d’outils que nous mettons initialement en œuvre</a:t>
            </a:r>
          </a:p>
          <a:p>
            <a:pPr lvl="1"/>
            <a:endParaRPr lang="fr-FR" sz="1200" dirty="0"/>
          </a:p>
          <a:p>
            <a:pPr lvl="1"/>
            <a:r>
              <a:rPr lang="fr-FR" sz="1200" dirty="0"/>
              <a:t>Bouygues Télécom</a:t>
            </a:r>
          </a:p>
          <a:p>
            <a:pPr lvl="2"/>
            <a:r>
              <a:rPr lang="fr-FR" sz="1200" dirty="0"/>
              <a:t>Déploie</a:t>
            </a:r>
          </a:p>
          <a:p>
            <a:pPr lvl="2"/>
            <a:r>
              <a:rPr lang="fr-FR" sz="1200" dirty="0"/>
              <a:t>Maintien le plus longtemps possible</a:t>
            </a:r>
          </a:p>
          <a:p>
            <a:pPr lvl="2"/>
            <a:endParaRPr lang="fr-FR" sz="1200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576064"/>
          </a:xfrm>
        </p:spPr>
        <p:txBody>
          <a:bodyPr/>
          <a:lstStyle/>
          <a:p>
            <a:r>
              <a:rPr lang="fr-FR" dirty="0"/>
              <a:t>Principes de financement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98</a:t>
            </a:fld>
            <a:endParaRPr lang="fr-FR" dirty="0"/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1F4C2A6B-C841-42B6-B917-9A7114E9C8CD}"/>
              </a:ext>
            </a:extLst>
          </p:cNvPr>
          <p:cNvSpPr txBox="1">
            <a:spLocks/>
          </p:cNvSpPr>
          <p:nvPr/>
        </p:nvSpPr>
        <p:spPr bwMode="gray">
          <a:xfrm>
            <a:off x="4932042" y="987574"/>
            <a:ext cx="3653961" cy="36384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Contrepartie du financement</a:t>
            </a:r>
          </a:p>
          <a:p>
            <a:pPr lvl="1"/>
            <a:r>
              <a:rPr lang="fr-FR" sz="1200" dirty="0"/>
              <a:t>Partage de l’infrastructure</a:t>
            </a:r>
          </a:p>
          <a:p>
            <a:pPr lvl="2"/>
            <a:r>
              <a:rPr lang="fr-FR" sz="1200" dirty="0"/>
              <a:t>La règle des 70/30 sur tout les objets</a:t>
            </a:r>
          </a:p>
          <a:p>
            <a:pPr marL="125413" lvl="2" indent="-125413"/>
            <a:r>
              <a:rPr lang="fr-FR" sz="1200" dirty="0"/>
              <a:t>Prise en compte des exigences du partenaire (ex des BPE 3M T0)</a:t>
            </a:r>
          </a:p>
          <a:p>
            <a:pPr marL="125413" lvl="2" indent="-125413"/>
            <a:r>
              <a:rPr lang="fr-FR" sz="1200" dirty="0"/>
              <a:t>Création de limites de propriété entre les différents acteurs (Bytel, partenaire(s), bailleurs…)</a:t>
            </a:r>
          </a:p>
          <a:p>
            <a:pPr lvl="1"/>
            <a:endParaRPr lang="fr-FR" sz="1200" dirty="0"/>
          </a:p>
          <a:p>
            <a:pPr lvl="1"/>
            <a:r>
              <a:rPr lang="fr-FR" sz="1200" dirty="0"/>
              <a:t>Propriété de l’infrastructure</a:t>
            </a:r>
          </a:p>
          <a:p>
            <a:pPr marL="125413" lvl="2" indent="-125413"/>
            <a:r>
              <a:rPr lang="fr-FR" sz="1200" dirty="0"/>
              <a:t>Infrastructure cédée</a:t>
            </a:r>
          </a:p>
          <a:p>
            <a:pPr marL="431413" lvl="3" indent="-125413"/>
            <a:r>
              <a:rPr lang="fr-FR" sz="900" dirty="0"/>
              <a:t>Tout déploiement complémentaire, raccordement… fait l’objet d’une commande</a:t>
            </a:r>
          </a:p>
          <a:p>
            <a:pPr marL="431413" lvl="3" indent="-125413"/>
            <a:r>
              <a:rPr lang="fr-FR" sz="900" dirty="0"/>
              <a:t>Tout changement d’une commande faite entraîne une négociation</a:t>
            </a:r>
          </a:p>
          <a:p>
            <a:pPr marL="431413" lvl="3" indent="-125413"/>
            <a:r>
              <a:rPr lang="fr-FR" sz="900" dirty="0"/>
              <a:t>Toutes les offres ne peuvent être faites par exemple dans un cadre WSF</a:t>
            </a:r>
          </a:p>
          <a:p>
            <a:pPr lvl="1"/>
            <a:endParaRPr lang="fr-FR" sz="1200" dirty="0"/>
          </a:p>
          <a:p>
            <a:pPr lvl="1"/>
            <a:r>
              <a:rPr lang="fr-FR" sz="1200" u="sng" dirty="0"/>
              <a:t>Effet de bord </a:t>
            </a:r>
            <a:r>
              <a:rPr lang="fr-FR" sz="1200" dirty="0"/>
              <a:t>: Bouygues Telecom créée une infrastructure et un concurrent qui dispose de la même infrastructure.</a:t>
            </a:r>
          </a:p>
          <a:p>
            <a:pPr lvl="1"/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5355398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>
          <a:xfrm>
            <a:off x="557999" y="987574"/>
            <a:ext cx="3437937" cy="3638426"/>
          </a:xfrm>
        </p:spPr>
        <p:txBody>
          <a:bodyPr/>
          <a:lstStyle/>
          <a:p>
            <a:r>
              <a:rPr lang="fr-FR" dirty="0"/>
              <a:t>Acteurs industriels</a:t>
            </a:r>
          </a:p>
          <a:p>
            <a:pPr lvl="1"/>
            <a:r>
              <a:rPr lang="fr-FR" dirty="0"/>
              <a:t>Les opérateurs de fibre ou velléitaires </a:t>
            </a:r>
          </a:p>
          <a:p>
            <a:pPr lvl="1"/>
            <a:endParaRPr lang="fr-FR" sz="1200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576064"/>
          </a:xfrm>
        </p:spPr>
        <p:txBody>
          <a:bodyPr/>
          <a:lstStyle/>
          <a:p>
            <a:r>
              <a:rPr lang="fr-FR" dirty="0"/>
              <a:t>Financement infra (acteurs et projets)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99</a:t>
            </a:fld>
            <a:endParaRPr lang="fr-FR" dirty="0"/>
          </a:p>
        </p:txBody>
      </p:sp>
      <p:sp>
        <p:nvSpPr>
          <p:cNvPr id="8" name="Espace réservé du contenu 10">
            <a:extLst>
              <a:ext uri="{FF2B5EF4-FFF2-40B4-BE49-F238E27FC236}">
                <a16:creationId xmlns:a16="http://schemas.microsoft.com/office/drawing/2014/main" id="{9D847078-5BFF-4DF6-91A0-4B566D1CB4A7}"/>
              </a:ext>
            </a:extLst>
          </p:cNvPr>
          <p:cNvSpPr txBox="1">
            <a:spLocks/>
          </p:cNvSpPr>
          <p:nvPr/>
        </p:nvSpPr>
        <p:spPr bwMode="gray">
          <a:xfrm>
            <a:off x="5148066" y="987574"/>
            <a:ext cx="3437937" cy="36384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Acteurs financiers</a:t>
            </a:r>
          </a:p>
          <a:p>
            <a:pPr lvl="1"/>
            <a:r>
              <a:rPr lang="fr-FR" sz="1200" dirty="0"/>
              <a:t>Dans la pratique, ils interviennent en combinaison avec un industriel</a:t>
            </a:r>
          </a:p>
        </p:txBody>
      </p:sp>
      <p:pic>
        <p:nvPicPr>
          <p:cNvPr id="9" name="Picture 8" descr="Résultat de recherche d'images pour &quot;axione logo&quot;">
            <a:extLst>
              <a:ext uri="{FF2B5EF4-FFF2-40B4-BE49-F238E27FC236}">
                <a16:creationId xmlns:a16="http://schemas.microsoft.com/office/drawing/2014/main" id="{257592DA-560F-425A-BEF1-CA71ED76F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22" b="33673"/>
          <a:stretch/>
        </p:blipFill>
        <p:spPr bwMode="auto">
          <a:xfrm>
            <a:off x="3371779" y="1749515"/>
            <a:ext cx="1302795" cy="32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Résultat de recherche d'images pour &quot;covage logo&quot;">
            <a:extLst>
              <a:ext uri="{FF2B5EF4-FFF2-40B4-BE49-F238E27FC236}">
                <a16:creationId xmlns:a16="http://schemas.microsoft.com/office/drawing/2014/main" id="{83402831-7513-4DE8-8052-A3C0E3462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363" y="2049592"/>
            <a:ext cx="1546578" cy="62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Résultat de recherche d'images pour &quot;tdf logo&quot;">
            <a:extLst>
              <a:ext uri="{FF2B5EF4-FFF2-40B4-BE49-F238E27FC236}">
                <a16:creationId xmlns:a16="http://schemas.microsoft.com/office/drawing/2014/main" id="{019642DF-1B85-466D-AA77-8500D573A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8186"/>
            <a:ext cx="1904962" cy="83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Résultat de recherche d'images pour &quot;zayo logo&quot;">
            <a:extLst>
              <a:ext uri="{FF2B5EF4-FFF2-40B4-BE49-F238E27FC236}">
                <a16:creationId xmlns:a16="http://schemas.microsoft.com/office/drawing/2014/main" id="{6728DBF8-E8F6-410D-91F6-7EF7694A4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33" y="1679305"/>
            <a:ext cx="1314450" cy="54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ésultat de recherche d'images pour &quot;cellnex logo&quot;">
            <a:extLst>
              <a:ext uri="{FF2B5EF4-FFF2-40B4-BE49-F238E27FC236}">
                <a16:creationId xmlns:a16="http://schemas.microsoft.com/office/drawing/2014/main" id="{B62C3A26-398B-481C-BE73-FEA505DD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830" y="3095085"/>
            <a:ext cx="1323662" cy="55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ésultat de recherche d'images pour &quot;antin infrastructure logo&quot;">
            <a:extLst>
              <a:ext uri="{FF2B5EF4-FFF2-40B4-BE49-F238E27FC236}">
                <a16:creationId xmlns:a16="http://schemas.microsoft.com/office/drawing/2014/main" id="{6DE7CDC8-14D7-4C95-8074-36101B29F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300" y="1581540"/>
            <a:ext cx="1146008" cy="114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Résultat de recherche d'images pour &quot;mirova logo&quot;">
            <a:extLst>
              <a:ext uri="{FF2B5EF4-FFF2-40B4-BE49-F238E27FC236}">
                <a16:creationId xmlns:a16="http://schemas.microsoft.com/office/drawing/2014/main" id="{FA3C1259-155C-442A-B742-C58B5FBE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230" y="2348877"/>
            <a:ext cx="1191769" cy="62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Résultat de recherche d'images pour &quot;cdc logo&quot;">
            <a:extLst>
              <a:ext uri="{FF2B5EF4-FFF2-40B4-BE49-F238E27FC236}">
                <a16:creationId xmlns:a16="http://schemas.microsoft.com/office/drawing/2014/main" id="{BEFA0B7C-5631-43E4-8694-C4AA3A907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656" y="2681994"/>
            <a:ext cx="783772" cy="78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60A506E-0F78-4A1A-96B0-5994774C874A}"/>
              </a:ext>
            </a:extLst>
          </p:cNvPr>
          <p:cNvSpPr/>
          <p:nvPr/>
        </p:nvSpPr>
        <p:spPr>
          <a:xfrm>
            <a:off x="1917265" y="4045114"/>
            <a:ext cx="3720896" cy="72451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Chez Bouygues Telecom, deux projets:</a:t>
            </a:r>
          </a:p>
          <a:p>
            <a:pPr algn="ctr"/>
            <a:r>
              <a:rPr lang="fr-FR" sz="1200" u="sng" dirty="0">
                <a:solidFill>
                  <a:schemeClr val="tx1"/>
                </a:solidFill>
              </a:rPr>
              <a:t>Quimper</a:t>
            </a:r>
            <a:r>
              <a:rPr lang="fr-FR" sz="1200" dirty="0">
                <a:solidFill>
                  <a:schemeClr val="tx1"/>
                </a:solidFill>
              </a:rPr>
              <a:t> : le FTTH, financeur Axione/</a:t>
            </a:r>
            <a:r>
              <a:rPr lang="fr-FR" sz="1200" dirty="0" err="1">
                <a:solidFill>
                  <a:schemeClr val="tx1"/>
                </a:solidFill>
              </a:rPr>
              <a:t>Mirova</a:t>
            </a:r>
            <a:endParaRPr lang="fr-FR" sz="1200" dirty="0">
              <a:solidFill>
                <a:schemeClr val="tx1"/>
              </a:solidFill>
            </a:endParaRPr>
          </a:p>
          <a:p>
            <a:pPr algn="ctr"/>
            <a:r>
              <a:rPr lang="fr-FR" sz="1200" u="sng" dirty="0">
                <a:solidFill>
                  <a:schemeClr val="tx1"/>
                </a:solidFill>
              </a:rPr>
              <a:t>Saint Malo </a:t>
            </a:r>
            <a:r>
              <a:rPr lang="fr-FR" sz="1200" dirty="0">
                <a:solidFill>
                  <a:schemeClr val="tx1"/>
                </a:solidFill>
              </a:rPr>
              <a:t>: le FTTA, financeur Cellnex/Bytel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A3B55EC-497C-4947-8BF2-337A86AECB0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8483" b="32349"/>
          <a:stretch/>
        </p:blipFill>
        <p:spPr>
          <a:xfrm>
            <a:off x="6260715" y="4528305"/>
            <a:ext cx="1191769" cy="46680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295F825-DBEF-468B-A644-3B29270088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3174" y="3917602"/>
            <a:ext cx="767252" cy="574699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4EB0C67-8162-4FD7-8E56-F27E606A2C55}"/>
              </a:ext>
            </a:extLst>
          </p:cNvPr>
          <p:cNvCxnSpPr/>
          <p:nvPr/>
        </p:nvCxnSpPr>
        <p:spPr>
          <a:xfrm flipV="1">
            <a:off x="5724128" y="4238160"/>
            <a:ext cx="536587" cy="107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304F24B2-E1A6-4E1E-8BDD-6DC6A8E3F11F}"/>
              </a:ext>
            </a:extLst>
          </p:cNvPr>
          <p:cNvCxnSpPr>
            <a:cxnSpLocks/>
          </p:cNvCxnSpPr>
          <p:nvPr/>
        </p:nvCxnSpPr>
        <p:spPr>
          <a:xfrm>
            <a:off x="5724128" y="4528306"/>
            <a:ext cx="536587" cy="9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679280"/>
      </p:ext>
    </p:extLst>
  </p:cSld>
  <p:clrMapOvr>
    <a:masterClrMapping/>
  </p:clrMapOvr>
</p:sld>
</file>

<file path=ppt/theme/theme1.xml><?xml version="1.0" encoding="utf-8"?>
<a:theme xmlns:a="http://schemas.openxmlformats.org/drawingml/2006/main" name="Bouygues">
  <a:themeElements>
    <a:clrScheme name="BOUYGUES PPT">
      <a:dk1>
        <a:sysClr val="windowText" lastClr="000000"/>
      </a:dk1>
      <a:lt1>
        <a:sysClr val="window" lastClr="FFFFFF"/>
      </a:lt1>
      <a:dk2>
        <a:srgbClr val="25465F"/>
      </a:dk2>
      <a:lt2>
        <a:srgbClr val="50BFDA"/>
      </a:lt2>
      <a:accent1>
        <a:srgbClr val="0055A4"/>
      </a:accent1>
      <a:accent2>
        <a:srgbClr val="EA5B0F"/>
      </a:accent2>
      <a:accent3>
        <a:srgbClr val="25465F"/>
      </a:accent3>
      <a:accent4>
        <a:srgbClr val="50BFDA"/>
      </a:accent4>
      <a:accent5>
        <a:srgbClr val="0055A4"/>
      </a:accent5>
      <a:accent6>
        <a:srgbClr val="EA5B0F"/>
      </a:accent6>
      <a:hlink>
        <a:srgbClr val="000000"/>
      </a:hlink>
      <a:folHlink>
        <a:srgbClr val="000000"/>
      </a:folHlink>
    </a:clrScheme>
    <a:fontScheme name="BOUYGUES PPT">
      <a:majorFont>
        <a:latin typeface="Bouygues Speak Corpo"/>
        <a:ea typeface=""/>
        <a:cs typeface=""/>
      </a:majorFont>
      <a:minorFont>
        <a:latin typeface="Bouygues Rea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uygues T_Template_interne.potx  -  Lecture seule" id="{24D22CF7-E662-41E2-85B7-1C00754CD0F5}" vid="{89134CF2-C93C-48EF-AC19-537B749CA489}"/>
    </a:ext>
  </a:extLst>
</a:theme>
</file>

<file path=ppt/theme/theme2.xml><?xml version="1.0" encoding="utf-8"?>
<a:theme xmlns:a="http://schemas.openxmlformats.org/drawingml/2006/main" name="1_Bouygues">
  <a:themeElements>
    <a:clrScheme name="BOUYGUES PPT">
      <a:dk1>
        <a:sysClr val="windowText" lastClr="000000"/>
      </a:dk1>
      <a:lt1>
        <a:sysClr val="window" lastClr="FFFFFF"/>
      </a:lt1>
      <a:dk2>
        <a:srgbClr val="25465F"/>
      </a:dk2>
      <a:lt2>
        <a:srgbClr val="50BFDA"/>
      </a:lt2>
      <a:accent1>
        <a:srgbClr val="0055A4"/>
      </a:accent1>
      <a:accent2>
        <a:srgbClr val="EA5B0F"/>
      </a:accent2>
      <a:accent3>
        <a:srgbClr val="25465F"/>
      </a:accent3>
      <a:accent4>
        <a:srgbClr val="50BFDA"/>
      </a:accent4>
      <a:accent5>
        <a:srgbClr val="0055A4"/>
      </a:accent5>
      <a:accent6>
        <a:srgbClr val="EA5B0F"/>
      </a:accent6>
      <a:hlink>
        <a:srgbClr val="000000"/>
      </a:hlink>
      <a:folHlink>
        <a:srgbClr val="000000"/>
      </a:folHlink>
    </a:clrScheme>
    <a:fontScheme name="BOUYGUES PPT">
      <a:majorFont>
        <a:latin typeface="Bouygues Speak Corpo"/>
        <a:ea typeface=""/>
        <a:cs typeface=""/>
      </a:majorFont>
      <a:minorFont>
        <a:latin typeface="Bouygues Rea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5D93CAE6B6F4894941DB0A5DF355D" ma:contentTypeVersion="0" ma:contentTypeDescription="Crée un document." ma:contentTypeScope="" ma:versionID="7e398b6e147a85b2ac19be9dc957da0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BB479D-4DA6-4182-92ED-20F45DFD95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5C4B521-25AE-46BB-AB56-C57AF0F44C9D}">
  <ds:schemaRefs>
    <ds:schemaRef ds:uri="http://purl.org/dc/elements/1.1/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B45A4B7-FAE6-4F56-87B3-B7EA0A2E510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9934039-ae21-42ab-8848-d62b6328cef8}" enabled="1" method="Standard" siteId="{61ed2b68-f880-49d7-bbc9-9a645e9dcf7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Bouygues T_Template_interne</Template>
  <TotalTime>3148</TotalTime>
  <Words>3894</Words>
  <Application>Microsoft Office PowerPoint</Application>
  <PresentationFormat>Affichage à l'écran (16:9)</PresentationFormat>
  <Paragraphs>910</Paragraphs>
  <Slides>102</Slides>
  <Notes>52</Notes>
  <HiddenSlides>6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102</vt:i4>
      </vt:variant>
    </vt:vector>
  </HeadingPairs>
  <TitlesOfParts>
    <vt:vector size="118" baseType="lpstr">
      <vt:lpstr>.Apple SD Gothic NeoI Regular</vt:lpstr>
      <vt:lpstr>Arial</vt:lpstr>
      <vt:lpstr>Bouygues Read</vt:lpstr>
      <vt:lpstr>Bouygues Read (Corps)</vt:lpstr>
      <vt:lpstr>Bouygues Read Medium</vt:lpstr>
      <vt:lpstr>Bouygues Read Semibold</vt:lpstr>
      <vt:lpstr>Bouygues Speak Corpo</vt:lpstr>
      <vt:lpstr>Bouygues Speak Corpo (En-têtes)</vt:lpstr>
      <vt:lpstr>Calibri</vt:lpstr>
      <vt:lpstr>Cambria Math</vt:lpstr>
      <vt:lpstr>Courier New</vt:lpstr>
      <vt:lpstr>Segoe UI</vt:lpstr>
      <vt:lpstr>Times New Roman</vt:lpstr>
      <vt:lpstr>Wingdings</vt:lpstr>
      <vt:lpstr>Bouygues</vt:lpstr>
      <vt:lpstr>1_Bouygues</vt:lpstr>
      <vt:lpstr>Optical Fibre networks 4/4 Building (WDM) networks Financing a network – Commercial offers</vt:lpstr>
      <vt:lpstr>Optical Fibre Networks : Course general objective</vt:lpstr>
      <vt:lpstr>Optical Fibre Networks : Course 4/4 programme</vt:lpstr>
      <vt:lpstr>WDM networks Topology / Architecture</vt:lpstr>
      <vt:lpstr>WDM networks principles</vt:lpstr>
      <vt:lpstr>Network layers over optical fibre</vt:lpstr>
      <vt:lpstr>Présentation PowerPoint</vt:lpstr>
      <vt:lpstr>WDM Basics</vt:lpstr>
      <vt:lpstr>Optical fibre : a limited spectrum </vt:lpstr>
      <vt:lpstr>Basic architecture of a WDM network </vt:lpstr>
      <vt:lpstr>ROADM</vt:lpstr>
      <vt:lpstr>ROADM, general behaviour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réseaux de Cœur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réseaux de Cœurs  Les chantiers en cours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réseau d’agrégation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Réseau d’agrégation  Evolution du réseau WDM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Répartition des CO Patrimoine en cible</vt:lpstr>
      <vt:lpstr>Présentation PowerPoint</vt:lpstr>
      <vt:lpstr>Présentation PowerPoint</vt:lpstr>
      <vt:lpstr>WDM Agreg  Configurations Equipements</vt:lpstr>
      <vt:lpstr>Présentation PowerPoint</vt:lpstr>
      <vt:lpstr>Présentation PowerPoint</vt:lpstr>
      <vt:lpstr>Présentation PowerPoint</vt:lpstr>
      <vt:lpstr>Présentation PowerPoint</vt:lpstr>
      <vt:lpstr>Le réseau de Collecte en WDM Actif</vt:lpstr>
      <vt:lpstr>Présentation PowerPoint</vt:lpstr>
      <vt:lpstr>Présentation PowerPoint</vt:lpstr>
      <vt:lpstr>Tools for optical fibre networks</vt:lpstr>
      <vt:lpstr>Geographical Information System</vt:lpstr>
      <vt:lpstr>Database reference</vt:lpstr>
      <vt:lpstr>Additional tools (optimisation, viewers…)</vt:lpstr>
      <vt:lpstr>Tools for optical fibre networks</vt:lpstr>
      <vt:lpstr>Ingeneering design : playground</vt:lpstr>
      <vt:lpstr>Ingeneering design : production</vt:lpstr>
      <vt:lpstr>Ingeneering design : optimisation</vt:lpstr>
      <vt:lpstr>Ingeneering design : optimisation</vt:lpstr>
      <vt:lpstr>Fibre installation real life…</vt:lpstr>
      <vt:lpstr>Additional tools (optimisation, viewers…)</vt:lpstr>
      <vt:lpstr>Additional tools (optimisation, viewers…)</vt:lpstr>
      <vt:lpstr>Additional tools (optimisation, viewers…)</vt:lpstr>
      <vt:lpstr>Additional tools (optimisation, viewers…)</vt:lpstr>
      <vt:lpstr>Additional tools (optimisation, viewers…)</vt:lpstr>
      <vt:lpstr>Optical fibre offers from users point of view</vt:lpstr>
      <vt:lpstr>Dark fibre</vt:lpstr>
      <vt:lpstr>Lambda</vt:lpstr>
      <vt:lpstr>Embedded service</vt:lpstr>
      <vt:lpstr>Offers on infrastructure</vt:lpstr>
      <vt:lpstr>Aspects techniques : sous tubage</vt:lpstr>
      <vt:lpstr>Structure of commercial offers</vt:lpstr>
      <vt:lpstr>Financing a network</vt:lpstr>
      <vt:lpstr>Principes de financement</vt:lpstr>
      <vt:lpstr>Financement infra (acteurs et projets)</vt:lpstr>
      <vt:lpstr>Limites techniques du partenariat</vt:lpstr>
      <vt:lpstr>Présentation PowerPoint</vt:lpstr>
      <vt:lpstr>Présentation PowerPoint</vt:lpstr>
    </vt:vector>
  </TitlesOfParts>
  <Manager>Bouygues</Manager>
  <Company>Bouygues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KPUS Module 1/4 Smart card basics</dc:title>
  <dc:subject>Bouygues</dc:subject>
  <dc:creator>JOLIVET, PAUL</dc:creator>
  <cp:lastModifiedBy>JOLIVET, PAUL</cp:lastModifiedBy>
  <cp:revision>247</cp:revision>
  <cp:lastPrinted>2020-12-15T12:27:54Z</cp:lastPrinted>
  <dcterms:created xsi:type="dcterms:W3CDTF">2020-11-04T05:47:35Z</dcterms:created>
  <dcterms:modified xsi:type="dcterms:W3CDTF">2024-12-16T11:26:38Z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0x0101006155D93CAE6B6F4894941DB0A5DF355D</vt:lpwstr>
  </property>
  <property fmtid="{D5CDD505-2E9C-101B-9397-08002B2CF9AE}" pid="3" name="MSIP_Label_59934039-ae21-42ab-8848-d62b6328cef8_Enabled">
    <vt:lpwstr>true</vt:lpwstr>
  </property>
  <property fmtid="{D5CDD505-2E9C-101B-9397-08002B2CF9AE}" pid="4" name="MSIP_Label_59934039-ae21-42ab-8848-d62b6328cef8_SetDate">
    <vt:lpwstr>2023-01-09T13:03:37Z</vt:lpwstr>
  </property>
  <property fmtid="{D5CDD505-2E9C-101B-9397-08002B2CF9AE}" pid="5" name="MSIP_Label_59934039-ae21-42ab-8848-d62b6328cef8_Method">
    <vt:lpwstr>Standard</vt:lpwstr>
  </property>
  <property fmtid="{D5CDD505-2E9C-101B-9397-08002B2CF9AE}" pid="6" name="MSIP_Label_59934039-ae21-42ab-8848-d62b6328cef8_Name">
    <vt:lpwstr>LBL_05</vt:lpwstr>
  </property>
  <property fmtid="{D5CDD505-2E9C-101B-9397-08002B2CF9AE}" pid="7" name="MSIP_Label_59934039-ae21-42ab-8848-d62b6328cef8_SiteId">
    <vt:lpwstr>61ed2b68-f880-49d7-bbc9-9a645e9dcf7c</vt:lpwstr>
  </property>
  <property fmtid="{D5CDD505-2E9C-101B-9397-08002B2CF9AE}" pid="8" name="MSIP_Label_59934039-ae21-42ab-8848-d62b6328cef8_ActionId">
    <vt:lpwstr>4910b68a-e86f-4f71-a2aa-ab791366947f</vt:lpwstr>
  </property>
  <property fmtid="{D5CDD505-2E9C-101B-9397-08002B2CF9AE}" pid="9" name="MSIP_Label_59934039-ae21-42ab-8848-d62b6328cef8_ContentBits">
    <vt:lpwstr>0</vt:lpwstr>
  </property>
</Properties>
</file>